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3" r:id="rId4"/>
    <p:sldMasterId id="2147484084" r:id="rId5"/>
    <p:sldMasterId id="2147484085" r:id="rId6"/>
    <p:sldMasterId id="2147484072" r:id="rId7"/>
    <p:sldMasterId id="2147484079" r:id="rId8"/>
    <p:sldMasterId id="2147483648" r:id="rId9"/>
  </p:sldMasterIdLst>
  <p:notesMasterIdLst>
    <p:notesMasterId r:id="rId94"/>
  </p:notesMasterIdLst>
  <p:handoutMasterIdLst>
    <p:handoutMasterId r:id="rId95"/>
  </p:handoutMasterIdLst>
  <p:sldIdLst>
    <p:sldId id="636" r:id="rId10"/>
    <p:sldId id="638" r:id="rId11"/>
    <p:sldId id="640" r:id="rId12"/>
    <p:sldId id="641" r:id="rId13"/>
    <p:sldId id="642" r:id="rId14"/>
    <p:sldId id="644" r:id="rId15"/>
    <p:sldId id="643" r:id="rId16"/>
    <p:sldId id="650" r:id="rId17"/>
    <p:sldId id="648" r:id="rId18"/>
    <p:sldId id="649" r:id="rId19"/>
    <p:sldId id="667" r:id="rId20"/>
    <p:sldId id="669" r:id="rId21"/>
    <p:sldId id="647" r:id="rId22"/>
    <p:sldId id="670" r:id="rId23"/>
    <p:sldId id="672" r:id="rId24"/>
    <p:sldId id="651" r:id="rId25"/>
    <p:sldId id="662" r:id="rId26"/>
    <p:sldId id="664" r:id="rId27"/>
    <p:sldId id="665" r:id="rId28"/>
    <p:sldId id="666" r:id="rId29"/>
    <p:sldId id="668" r:id="rId30"/>
    <p:sldId id="645" r:id="rId31"/>
    <p:sldId id="646" r:id="rId32"/>
    <p:sldId id="663" r:id="rId33"/>
    <p:sldId id="653" r:id="rId34"/>
    <p:sldId id="654" r:id="rId35"/>
    <p:sldId id="655" r:id="rId36"/>
    <p:sldId id="656" r:id="rId37"/>
    <p:sldId id="657" r:id="rId38"/>
    <p:sldId id="674" r:id="rId39"/>
    <p:sldId id="673" r:id="rId40"/>
    <p:sldId id="671" r:id="rId41"/>
    <p:sldId id="675" r:id="rId42"/>
    <p:sldId id="676" r:id="rId43"/>
    <p:sldId id="677" r:id="rId44"/>
    <p:sldId id="678" r:id="rId45"/>
    <p:sldId id="679" r:id="rId46"/>
    <p:sldId id="680" r:id="rId47"/>
    <p:sldId id="681" r:id="rId48"/>
    <p:sldId id="682" r:id="rId49"/>
    <p:sldId id="683" r:id="rId50"/>
    <p:sldId id="719" r:id="rId51"/>
    <p:sldId id="685" r:id="rId52"/>
    <p:sldId id="686" r:id="rId53"/>
    <p:sldId id="690" r:id="rId54"/>
    <p:sldId id="687" r:id="rId55"/>
    <p:sldId id="688" r:id="rId56"/>
    <p:sldId id="689" r:id="rId57"/>
    <p:sldId id="691" r:id="rId58"/>
    <p:sldId id="692" r:id="rId59"/>
    <p:sldId id="725" r:id="rId60"/>
    <p:sldId id="726" r:id="rId61"/>
    <p:sldId id="720" r:id="rId62"/>
    <p:sldId id="693" r:id="rId63"/>
    <p:sldId id="723" r:id="rId64"/>
    <p:sldId id="695" r:id="rId65"/>
    <p:sldId id="696" r:id="rId66"/>
    <p:sldId id="698" r:id="rId67"/>
    <p:sldId id="697" r:id="rId68"/>
    <p:sldId id="699" r:id="rId69"/>
    <p:sldId id="700" r:id="rId70"/>
    <p:sldId id="701" r:id="rId71"/>
    <p:sldId id="702" r:id="rId72"/>
    <p:sldId id="703" r:id="rId73"/>
    <p:sldId id="704" r:id="rId74"/>
    <p:sldId id="705" r:id="rId75"/>
    <p:sldId id="706" r:id="rId76"/>
    <p:sldId id="707" r:id="rId77"/>
    <p:sldId id="708" r:id="rId78"/>
    <p:sldId id="709" r:id="rId79"/>
    <p:sldId id="710" r:id="rId80"/>
    <p:sldId id="711" r:id="rId81"/>
    <p:sldId id="730" r:id="rId82"/>
    <p:sldId id="712" r:id="rId83"/>
    <p:sldId id="713" r:id="rId84"/>
    <p:sldId id="714" r:id="rId85"/>
    <p:sldId id="717" r:id="rId86"/>
    <p:sldId id="718" r:id="rId87"/>
    <p:sldId id="658" r:id="rId88"/>
    <p:sldId id="727" r:id="rId89"/>
    <p:sldId id="728" r:id="rId90"/>
    <p:sldId id="639" r:id="rId91"/>
    <p:sldId id="721" r:id="rId92"/>
    <p:sldId id="722" r:id="rId93"/>
  </p:sldIdLst>
  <p:sldSz cx="9144000" cy="5143500" type="screen16x9"/>
  <p:notesSz cx="7099300" cy="10234613"/>
  <p:defaultTextStyle>
    <a:defPPr>
      <a:defRPr lang="de-DE"/>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35" userDrawn="1">
          <p15:clr>
            <a:srgbClr val="A4A3A4"/>
          </p15:clr>
        </p15:guide>
        <p15:guide id="2" pos="1187"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ja Stock" initials="KS" lastIdx="68" clrIdx="0"/>
  <p:cmAuthor id="2" name="Vanessa Häfner" initials="VH" lastIdx="312" clrIdx="1"/>
  <p:cmAuthor id="3" name="Hannah Silberzahn" initials="HS" lastIdx="230" clrIdx="2">
    <p:extLst>
      <p:ext uri="{19B8F6BF-5375-455C-9EA6-DF929625EA0E}">
        <p15:presenceInfo xmlns:p15="http://schemas.microsoft.com/office/powerpoint/2012/main" userId="S-1-5-21-18633868-1813740183-1888516137-424006" providerId="AD"/>
      </p:ext>
    </p:extLst>
  </p:cmAuthor>
  <p:cmAuthor id="4" name="Hannah Silberzahn" initials="HS [2]" lastIdx="1" clrIdx="3">
    <p:extLst>
      <p:ext uri="{19B8F6BF-5375-455C-9EA6-DF929625EA0E}">
        <p15:presenceInfo xmlns:p15="http://schemas.microsoft.com/office/powerpoint/2012/main" userId="Hannah Silberzahn" providerId="None"/>
      </p:ext>
    </p:extLst>
  </p:cmAuthor>
  <p:cmAuthor id="5" name="Adrian Hencke" initials="AH" lastIdx="21" clrIdx="4">
    <p:extLst>
      <p:ext uri="{19B8F6BF-5375-455C-9EA6-DF929625EA0E}">
        <p15:presenceInfo xmlns:p15="http://schemas.microsoft.com/office/powerpoint/2012/main" userId="S::hencke_adrian@lilly.com::86e431b8-bf24-448b-883b-4163eb3bf3b5" providerId="AD"/>
      </p:ext>
    </p:extLst>
  </p:cmAuthor>
  <p:cmAuthor id="6" name="vanessa.haefner@unimedizin-mainz.de" initials="va" lastIdx="26" clrIdx="5">
    <p:extLst>
      <p:ext uri="{19B8F6BF-5375-455C-9EA6-DF929625EA0E}">
        <p15:presenceInfo xmlns:p15="http://schemas.microsoft.com/office/powerpoint/2012/main" userId="S::vanessa.haefner_unimedizin-mainz.de#ext#@elililly.onmicrosoft.com::09db7fd1-4eaa-4c08-8307-6a6ef30d76c1" providerId="AD"/>
      </p:ext>
    </p:extLst>
  </p:cmAuthor>
  <p:cmAuthor id="7" name="Häfner, Vanessa" initials="HV" lastIdx="108" clrIdx="6">
    <p:extLst>
      <p:ext uri="{19B8F6BF-5375-455C-9EA6-DF929625EA0E}">
        <p15:presenceInfo xmlns:p15="http://schemas.microsoft.com/office/powerpoint/2012/main" userId="Häfner, Vanessa" providerId="None"/>
      </p:ext>
    </p:extLst>
  </p:cmAuthor>
  <p:cmAuthor id="8" name="katja.stock@uk-erlangen.de" initials="ka" lastIdx="6" clrIdx="7">
    <p:extLst>
      <p:ext uri="{19B8F6BF-5375-455C-9EA6-DF929625EA0E}">
        <p15:presenceInfo xmlns:p15="http://schemas.microsoft.com/office/powerpoint/2012/main" userId="S::katja.stock_uk-erlangen.de#ext#@elililly.onmicrosoft.com::a46ab5eb-53f3-4c36-9851-530917f8ba3c" providerId="AD"/>
      </p:ext>
    </p:extLst>
  </p:cmAuthor>
  <p:cmAuthor id="9" name="Stock, Michael" initials="SM" lastIdx="57" clrIdx="8">
    <p:extLst>
      <p:ext uri="{19B8F6BF-5375-455C-9EA6-DF929625EA0E}">
        <p15:presenceInfo xmlns:p15="http://schemas.microsoft.com/office/powerpoint/2012/main" userId="Stock, Michael" providerId="None"/>
      </p:ext>
    </p:extLst>
  </p:cmAuthor>
  <p:cmAuthor id="10" name="Anke Dr. Bellon" initials="ADB" lastIdx="2" clrIdx="9">
    <p:extLst>
      <p:ext uri="{19B8F6BF-5375-455C-9EA6-DF929625EA0E}">
        <p15:presenceInfo xmlns:p15="http://schemas.microsoft.com/office/powerpoint/2012/main" userId="S::bellon_anke@lilly.com::0cf035c6-4ff7-4a43-975b-0ad6498a2933" providerId="AD"/>
      </p:ext>
    </p:extLst>
  </p:cmAuthor>
  <p:cmAuthor id="11" name="Paul Schmidt" initials="PS" lastIdx="14" clrIdx="10">
    <p:extLst>
      <p:ext uri="{19B8F6BF-5375-455C-9EA6-DF929625EA0E}">
        <p15:presenceInfo xmlns:p15="http://schemas.microsoft.com/office/powerpoint/2012/main" userId="S::schmidt_paul@lilly.com::faa873bf-ae76-4df7-bf43-5dea908680b1" providerId="AD"/>
      </p:ext>
    </p:extLst>
  </p:cmAuthor>
  <p:cmAuthor id="12" name="Stock, Katja" initials="SK" lastIdx="125" clrIdx="11">
    <p:extLst>
      <p:ext uri="{19B8F6BF-5375-455C-9EA6-DF929625EA0E}">
        <p15:presenceInfo xmlns:p15="http://schemas.microsoft.com/office/powerpoint/2012/main" userId="S-1-5-21-1015157209-3483221682-2525886298-2782" providerId="AD"/>
      </p:ext>
    </p:extLst>
  </p:cmAuthor>
  <p:cmAuthor id="13" name="Nina Reitz" initials="NR" lastIdx="1" clrIdx="12">
    <p:extLst>
      <p:ext uri="{19B8F6BF-5375-455C-9EA6-DF929625EA0E}">
        <p15:presenceInfo xmlns:p15="http://schemas.microsoft.com/office/powerpoint/2012/main" userId="S::nina.reitz@lilly.com::707c180a-2c6d-4db0-a1eb-5dcc867660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1242"/>
    <a:srgbClr val="666565"/>
    <a:srgbClr val="FFFF00"/>
    <a:srgbClr val="BE0023"/>
    <a:srgbClr val="FFCC00"/>
    <a:srgbClr val="009900"/>
    <a:srgbClr val="CCCCCC"/>
    <a:srgbClr val="CC0000"/>
    <a:srgbClr val="93A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41ECF-CDD7-4395-B5BC-66CA43E8367B}" v="1" dt="2024-12-09T12:48:04.22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066" y="307"/>
      </p:cViewPr>
      <p:guideLst>
        <p:guide orient="horz" pos="935"/>
        <p:guide pos="1187"/>
      </p:guideLst>
    </p:cSldViewPr>
  </p:slideViewPr>
  <p:notesTextViewPr>
    <p:cViewPr>
      <p:scale>
        <a:sx n="1" d="1"/>
        <a:sy n="1" d="1"/>
      </p:scale>
      <p:origin x="0" y="0"/>
    </p:cViewPr>
  </p:notesText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handoutMaster" Target="handoutMasters/handout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Reitz" userId="707c180a-2c6d-4db0-a1eb-5dcc867660bf" providerId="ADAL" clId="{0D5F4BB5-B768-47C7-8948-47372BA33FC9}"/>
    <pc:docChg chg="undo custSel modSld">
      <pc:chgData name="Nina Reitz" userId="707c180a-2c6d-4db0-a1eb-5dcc867660bf" providerId="ADAL" clId="{0D5F4BB5-B768-47C7-8948-47372BA33FC9}" dt="2024-12-02T10:10:25.745" v="391" actId="207"/>
      <pc:docMkLst>
        <pc:docMk/>
      </pc:docMkLst>
      <pc:sldChg chg="modNotesTx">
        <pc:chgData name="Nina Reitz" userId="707c180a-2c6d-4db0-a1eb-5dcc867660bf" providerId="ADAL" clId="{0D5F4BB5-B768-47C7-8948-47372BA33FC9}" dt="2024-12-02T10:10:25.745" v="391" actId="207"/>
        <pc:sldMkLst>
          <pc:docMk/>
          <pc:sldMk cId="4291345689" sldId="645"/>
        </pc:sldMkLst>
      </pc:sldChg>
      <pc:sldChg chg="modSp mod">
        <pc:chgData name="Nina Reitz" userId="707c180a-2c6d-4db0-a1eb-5dcc867660bf" providerId="ADAL" clId="{0D5F4BB5-B768-47C7-8948-47372BA33FC9}" dt="2024-12-02T04:17:15.960" v="173" actId="20577"/>
        <pc:sldMkLst>
          <pc:docMk/>
          <pc:sldMk cId="1210863008" sldId="646"/>
        </pc:sldMkLst>
        <pc:spChg chg="mod">
          <ac:chgData name="Nina Reitz" userId="707c180a-2c6d-4db0-a1eb-5dcc867660bf" providerId="ADAL" clId="{0D5F4BB5-B768-47C7-8948-47372BA33FC9}" dt="2024-12-02T04:17:15.960" v="173" actId="20577"/>
          <ac:spMkLst>
            <pc:docMk/>
            <pc:sldMk cId="1210863008" sldId="646"/>
            <ac:spMk id="3" creationId="{96093F4F-20AE-4212-8447-9DAF915DE58D}"/>
          </ac:spMkLst>
        </pc:spChg>
      </pc:sldChg>
      <pc:sldChg chg="modNotesTx">
        <pc:chgData name="Nina Reitz" userId="707c180a-2c6d-4db0-a1eb-5dcc867660bf" providerId="ADAL" clId="{0D5F4BB5-B768-47C7-8948-47372BA33FC9}" dt="2024-12-02T04:32:34.391" v="384" actId="207"/>
        <pc:sldMkLst>
          <pc:docMk/>
          <pc:sldMk cId="3912198073" sldId="647"/>
        </pc:sldMkLst>
      </pc:sldChg>
      <pc:sldChg chg="modNotes modNotesTx">
        <pc:chgData name="Nina Reitz" userId="707c180a-2c6d-4db0-a1eb-5dcc867660bf" providerId="ADAL" clId="{0D5F4BB5-B768-47C7-8948-47372BA33FC9}" dt="2024-12-02T04:09:38.319" v="104" actId="27636"/>
        <pc:sldMkLst>
          <pc:docMk/>
          <pc:sldMk cId="1460462100" sldId="648"/>
        </pc:sldMkLst>
      </pc:sldChg>
      <pc:sldChg chg="modSp mod modNotes modNotesTx">
        <pc:chgData name="Nina Reitz" userId="707c180a-2c6d-4db0-a1eb-5dcc867660bf" providerId="ADAL" clId="{0D5F4BB5-B768-47C7-8948-47372BA33FC9}" dt="2024-12-02T04:09:38.379" v="105" actId="27636"/>
        <pc:sldMkLst>
          <pc:docMk/>
          <pc:sldMk cId="900151426" sldId="649"/>
        </pc:sldMkLst>
        <pc:spChg chg="mod">
          <ac:chgData name="Nina Reitz" userId="707c180a-2c6d-4db0-a1eb-5dcc867660bf" providerId="ADAL" clId="{0D5F4BB5-B768-47C7-8948-47372BA33FC9}" dt="2024-12-02T04:07:25.648" v="77" actId="57"/>
          <ac:spMkLst>
            <pc:docMk/>
            <pc:sldMk cId="900151426" sldId="649"/>
            <ac:spMk id="2" creationId="{FB5B95EB-8958-4755-95CB-51EC4C410FF0}"/>
          </ac:spMkLst>
        </pc:spChg>
      </pc:sldChg>
      <pc:sldChg chg="modSp mod modNotesTx">
        <pc:chgData name="Nina Reitz" userId="707c180a-2c6d-4db0-a1eb-5dcc867660bf" providerId="ADAL" clId="{0D5F4BB5-B768-47C7-8948-47372BA33FC9}" dt="2024-12-02T04:32:14.561" v="383" actId="207"/>
        <pc:sldMkLst>
          <pc:docMk/>
          <pc:sldMk cId="2620579674" sldId="650"/>
        </pc:sldMkLst>
        <pc:spChg chg="mod">
          <ac:chgData name="Nina Reitz" userId="707c180a-2c6d-4db0-a1eb-5dcc867660bf" providerId="ADAL" clId="{0D5F4BB5-B768-47C7-8948-47372BA33FC9}" dt="2024-12-02T04:04:37.095" v="24" actId="20577"/>
          <ac:spMkLst>
            <pc:docMk/>
            <pc:sldMk cId="2620579674" sldId="650"/>
            <ac:spMk id="2" creationId="{93E84C3B-A39D-4FDD-BE33-8F8C7A79710D}"/>
          </ac:spMkLst>
        </pc:spChg>
      </pc:sldChg>
      <pc:sldChg chg="modSp mod modCm modNotesTx">
        <pc:chgData name="Nina Reitz" userId="707c180a-2c6d-4db0-a1eb-5dcc867660bf" providerId="ADAL" clId="{0D5F4BB5-B768-47C7-8948-47372BA33FC9}" dt="2024-12-02T04:14:29.688" v="135" actId="20577"/>
        <pc:sldMkLst>
          <pc:docMk/>
          <pc:sldMk cId="3553140911" sldId="651"/>
        </pc:sldMkLst>
        <pc:spChg chg="mod">
          <ac:chgData name="Nina Reitz" userId="707c180a-2c6d-4db0-a1eb-5dcc867660bf" providerId="ADAL" clId="{0D5F4BB5-B768-47C7-8948-47372BA33FC9}" dt="2024-12-02T04:13:37.122" v="106" actId="20577"/>
          <ac:spMkLst>
            <pc:docMk/>
            <pc:sldMk cId="3553140911" sldId="651"/>
            <ac:spMk id="2" creationId="{F2C6081D-CE4A-4DFC-AC09-B3EA5BA1D3C9}"/>
          </ac:spMkLst>
        </pc:spChg>
      </pc:sldChg>
      <pc:sldChg chg="modSp mod modNotesTx">
        <pc:chgData name="Nina Reitz" userId="707c180a-2c6d-4db0-a1eb-5dcc867660bf" providerId="ADAL" clId="{0D5F4BB5-B768-47C7-8948-47372BA33FC9}" dt="2024-12-02T04:20:06.870" v="210" actId="313"/>
        <pc:sldMkLst>
          <pc:docMk/>
          <pc:sldMk cId="168534296" sldId="654"/>
        </pc:sldMkLst>
        <pc:spChg chg="mod">
          <ac:chgData name="Nina Reitz" userId="707c180a-2c6d-4db0-a1eb-5dcc867660bf" providerId="ADAL" clId="{0D5F4BB5-B768-47C7-8948-47372BA33FC9}" dt="2024-12-02T04:20:06.870" v="210" actId="313"/>
          <ac:spMkLst>
            <pc:docMk/>
            <pc:sldMk cId="168534296" sldId="654"/>
            <ac:spMk id="10" creationId="{F576CEF8-F8F5-444E-962C-173A0EAE6127}"/>
          </ac:spMkLst>
        </pc:spChg>
      </pc:sldChg>
      <pc:sldChg chg="modNotesTx">
        <pc:chgData name="Nina Reitz" userId="707c180a-2c6d-4db0-a1eb-5dcc867660bf" providerId="ADAL" clId="{0D5F4BB5-B768-47C7-8948-47372BA33FC9}" dt="2024-12-02T04:21:10.391" v="213" actId="20577"/>
        <pc:sldMkLst>
          <pc:docMk/>
          <pc:sldMk cId="4088691339" sldId="655"/>
        </pc:sldMkLst>
      </pc:sldChg>
      <pc:sldChg chg="modNotesTx">
        <pc:chgData name="Nina Reitz" userId="707c180a-2c6d-4db0-a1eb-5dcc867660bf" providerId="ADAL" clId="{0D5F4BB5-B768-47C7-8948-47372BA33FC9}" dt="2024-12-02T04:35:05.595" v="390" actId="20577"/>
        <pc:sldMkLst>
          <pc:docMk/>
          <pc:sldMk cId="1366368423" sldId="657"/>
        </pc:sldMkLst>
      </pc:sldChg>
      <pc:sldChg chg="modSp mod">
        <pc:chgData name="Nina Reitz" userId="707c180a-2c6d-4db0-a1eb-5dcc867660bf" providerId="ADAL" clId="{0D5F4BB5-B768-47C7-8948-47372BA33FC9}" dt="2024-12-02T04:17:26.520" v="201" actId="20577"/>
        <pc:sldMkLst>
          <pc:docMk/>
          <pc:sldMk cId="3984184365" sldId="663"/>
        </pc:sldMkLst>
        <pc:spChg chg="mod">
          <ac:chgData name="Nina Reitz" userId="707c180a-2c6d-4db0-a1eb-5dcc867660bf" providerId="ADAL" clId="{0D5F4BB5-B768-47C7-8948-47372BA33FC9}" dt="2024-12-02T04:17:26.520" v="201" actId="20577"/>
          <ac:spMkLst>
            <pc:docMk/>
            <pc:sldMk cId="3984184365" sldId="663"/>
            <ac:spMk id="3" creationId="{B019318B-1776-4954-9CDD-6291D30280CD}"/>
          </ac:spMkLst>
        </pc:spChg>
      </pc:sldChg>
      <pc:sldChg chg="modSp mod">
        <pc:chgData name="Nina Reitz" userId="707c180a-2c6d-4db0-a1eb-5dcc867660bf" providerId="ADAL" clId="{0D5F4BB5-B768-47C7-8948-47372BA33FC9}" dt="2024-12-02T04:15:41.123" v="137" actId="20577"/>
        <pc:sldMkLst>
          <pc:docMk/>
          <pc:sldMk cId="354338819" sldId="664"/>
        </pc:sldMkLst>
        <pc:spChg chg="mod">
          <ac:chgData name="Nina Reitz" userId="707c180a-2c6d-4db0-a1eb-5dcc867660bf" providerId="ADAL" clId="{0D5F4BB5-B768-47C7-8948-47372BA33FC9}" dt="2024-12-02T04:15:41.123" v="137" actId="20577"/>
          <ac:spMkLst>
            <pc:docMk/>
            <pc:sldMk cId="354338819" sldId="664"/>
            <ac:spMk id="2" creationId="{A6202C2B-7633-470B-B1F0-43F5056AF457}"/>
          </ac:spMkLst>
        </pc:spChg>
      </pc:sldChg>
      <pc:sldChg chg="modSp mod modNotesTx">
        <pc:chgData name="Nina Reitz" userId="707c180a-2c6d-4db0-a1eb-5dcc867660bf" providerId="ADAL" clId="{0D5F4BB5-B768-47C7-8948-47372BA33FC9}" dt="2024-12-02T04:22:47.446" v="217" actId="20577"/>
        <pc:sldMkLst>
          <pc:docMk/>
          <pc:sldMk cId="3993083979" sldId="675"/>
        </pc:sldMkLst>
        <pc:spChg chg="mod">
          <ac:chgData name="Nina Reitz" userId="707c180a-2c6d-4db0-a1eb-5dcc867660bf" providerId="ADAL" clId="{0D5F4BB5-B768-47C7-8948-47372BA33FC9}" dt="2024-12-02T04:22:47.446" v="217" actId="20577"/>
          <ac:spMkLst>
            <pc:docMk/>
            <pc:sldMk cId="3993083979" sldId="675"/>
            <ac:spMk id="2" creationId="{C9864E96-DCDF-4623-A4A5-AB9D45E88615}"/>
          </ac:spMkLst>
        </pc:spChg>
      </pc:sldChg>
      <pc:sldChg chg="modSp mod">
        <pc:chgData name="Nina Reitz" userId="707c180a-2c6d-4db0-a1eb-5dcc867660bf" providerId="ADAL" clId="{0D5F4BB5-B768-47C7-8948-47372BA33FC9}" dt="2024-12-02T04:23:22.538" v="218" actId="14100"/>
        <pc:sldMkLst>
          <pc:docMk/>
          <pc:sldMk cId="484374638" sldId="691"/>
        </pc:sldMkLst>
        <pc:spChg chg="mod">
          <ac:chgData name="Nina Reitz" userId="707c180a-2c6d-4db0-a1eb-5dcc867660bf" providerId="ADAL" clId="{0D5F4BB5-B768-47C7-8948-47372BA33FC9}" dt="2024-12-02T04:23:22.538" v="218" actId="14100"/>
          <ac:spMkLst>
            <pc:docMk/>
            <pc:sldMk cId="484374638" sldId="691"/>
            <ac:spMk id="2" creationId="{B1D2B2A9-943F-4E43-9D2B-6CCF62348A8B}"/>
          </ac:spMkLst>
        </pc:spChg>
      </pc:sldChg>
      <pc:sldChg chg="modSp mod modNotesTx">
        <pc:chgData name="Nina Reitz" userId="707c180a-2c6d-4db0-a1eb-5dcc867660bf" providerId="ADAL" clId="{0D5F4BB5-B768-47C7-8948-47372BA33FC9}" dt="2024-12-02T04:24:59.636" v="229" actId="20577"/>
        <pc:sldMkLst>
          <pc:docMk/>
          <pc:sldMk cId="181278646" sldId="696"/>
        </pc:sldMkLst>
        <pc:spChg chg="mod">
          <ac:chgData name="Nina Reitz" userId="707c180a-2c6d-4db0-a1eb-5dcc867660bf" providerId="ADAL" clId="{0D5F4BB5-B768-47C7-8948-47372BA33FC9}" dt="2024-12-02T04:24:59.636" v="229" actId="20577"/>
          <ac:spMkLst>
            <pc:docMk/>
            <pc:sldMk cId="181278646" sldId="696"/>
            <ac:spMk id="2" creationId="{1D8C7E7D-D9AA-44F3-B262-ABEFF99F96DC}"/>
          </ac:spMkLst>
        </pc:spChg>
      </pc:sldChg>
      <pc:sldChg chg="modSp mod">
        <pc:chgData name="Nina Reitz" userId="707c180a-2c6d-4db0-a1eb-5dcc867660bf" providerId="ADAL" clId="{0D5F4BB5-B768-47C7-8948-47372BA33FC9}" dt="2024-12-02T04:29:02.712" v="350" actId="20577"/>
        <pc:sldMkLst>
          <pc:docMk/>
          <pc:sldMk cId="3738584848" sldId="706"/>
        </pc:sldMkLst>
        <pc:spChg chg="mod">
          <ac:chgData name="Nina Reitz" userId="707c180a-2c6d-4db0-a1eb-5dcc867660bf" providerId="ADAL" clId="{0D5F4BB5-B768-47C7-8948-47372BA33FC9}" dt="2024-12-02T04:29:02.712" v="350" actId="20577"/>
          <ac:spMkLst>
            <pc:docMk/>
            <pc:sldMk cId="3738584848" sldId="706"/>
            <ac:spMk id="2" creationId="{217A9C2E-0AA7-4B37-A51C-B2A0E54D325F}"/>
          </ac:spMkLst>
        </pc:spChg>
        <pc:picChg chg="mod">
          <ac:chgData name="Nina Reitz" userId="707c180a-2c6d-4db0-a1eb-5dcc867660bf" providerId="ADAL" clId="{0D5F4BB5-B768-47C7-8948-47372BA33FC9}" dt="2024-12-02T04:28:09.023" v="346" actId="1076"/>
          <ac:picMkLst>
            <pc:docMk/>
            <pc:sldMk cId="3738584848" sldId="706"/>
            <ac:picMk id="6" creationId="{FB3FAA6D-FC31-4BBD-AE56-8B206894448E}"/>
          </ac:picMkLst>
        </pc:picChg>
        <pc:picChg chg="mod">
          <ac:chgData name="Nina Reitz" userId="707c180a-2c6d-4db0-a1eb-5dcc867660bf" providerId="ADAL" clId="{0D5F4BB5-B768-47C7-8948-47372BA33FC9}" dt="2024-12-02T04:28:05.219" v="345" actId="1076"/>
          <ac:picMkLst>
            <pc:docMk/>
            <pc:sldMk cId="3738584848" sldId="706"/>
            <ac:picMk id="8" creationId="{3A563983-A4C5-4889-B969-1C774FC747E2}"/>
          </ac:picMkLst>
        </pc:picChg>
      </pc:sldChg>
      <pc:sldChg chg="modSp mod">
        <pc:chgData name="Nina Reitz" userId="707c180a-2c6d-4db0-a1eb-5dcc867660bf" providerId="ADAL" clId="{0D5F4BB5-B768-47C7-8948-47372BA33FC9}" dt="2024-12-02T04:29:58.275" v="362" actId="14100"/>
        <pc:sldMkLst>
          <pc:docMk/>
          <pc:sldMk cId="763273536" sldId="707"/>
        </pc:sldMkLst>
        <pc:spChg chg="mod">
          <ac:chgData name="Nina Reitz" userId="707c180a-2c6d-4db0-a1eb-5dcc867660bf" providerId="ADAL" clId="{0D5F4BB5-B768-47C7-8948-47372BA33FC9}" dt="2024-12-02T04:29:58.275" v="362" actId="14100"/>
          <ac:spMkLst>
            <pc:docMk/>
            <pc:sldMk cId="763273536" sldId="707"/>
            <ac:spMk id="2" creationId="{5A05E79C-2531-4A45-9A59-335C095B0B2C}"/>
          </ac:spMkLst>
        </pc:spChg>
      </pc:sldChg>
      <pc:sldChg chg="modNotesTx">
        <pc:chgData name="Nina Reitz" userId="707c180a-2c6d-4db0-a1eb-5dcc867660bf" providerId="ADAL" clId="{0D5F4BB5-B768-47C7-8948-47372BA33FC9}" dt="2024-12-02T04:33:17.770" v="388" actId="20577"/>
        <pc:sldMkLst>
          <pc:docMk/>
          <pc:sldMk cId="1854559849" sldId="713"/>
        </pc:sldMkLst>
      </pc:sldChg>
      <pc:sldChg chg="modNotesTx">
        <pc:chgData name="Nina Reitz" userId="707c180a-2c6d-4db0-a1eb-5dcc867660bf" providerId="ADAL" clId="{0D5F4BB5-B768-47C7-8948-47372BA33FC9}" dt="2024-12-02T04:23:45.777" v="221" actId="20577"/>
        <pc:sldMkLst>
          <pc:docMk/>
          <pc:sldMk cId="3365765873" sldId="723"/>
        </pc:sldMkLst>
      </pc:sldChg>
      <pc:sldChg chg="modSp mod">
        <pc:chgData name="Nina Reitz" userId="707c180a-2c6d-4db0-a1eb-5dcc867660bf" providerId="ADAL" clId="{0D5F4BB5-B768-47C7-8948-47372BA33FC9}" dt="2024-12-02T04:31:36.595" v="382" actId="20577"/>
        <pc:sldMkLst>
          <pc:docMk/>
          <pc:sldMk cId="3276828029" sldId="728"/>
        </pc:sldMkLst>
        <pc:spChg chg="mod">
          <ac:chgData name="Nina Reitz" userId="707c180a-2c6d-4db0-a1eb-5dcc867660bf" providerId="ADAL" clId="{0D5F4BB5-B768-47C7-8948-47372BA33FC9}" dt="2024-12-02T04:31:36.595" v="382" actId="20577"/>
          <ac:spMkLst>
            <pc:docMk/>
            <pc:sldMk cId="3276828029" sldId="728"/>
            <ac:spMk id="2" creationId="{29E4255F-3796-CB5D-8A40-C82B0EA578E9}"/>
          </ac:spMkLst>
        </pc:spChg>
      </pc:sldChg>
    </pc:docChg>
  </pc:docChgLst>
  <pc:docChgLst>
    <pc:chgData name="Nina Reitz" userId="707c180a-2c6d-4db0-a1eb-5dcc867660bf" providerId="ADAL" clId="{16A41ECF-CDD7-4395-B5BC-66CA43E8367B}"/>
    <pc:docChg chg="custSel modSld">
      <pc:chgData name="Nina Reitz" userId="707c180a-2c6d-4db0-a1eb-5dcc867660bf" providerId="ADAL" clId="{16A41ECF-CDD7-4395-B5BC-66CA43E8367B}" dt="2024-12-09T12:48:16.018" v="3" actId="1076"/>
      <pc:docMkLst>
        <pc:docMk/>
      </pc:docMkLst>
      <pc:sldChg chg="addSp delSp modSp mod">
        <pc:chgData name="Nina Reitz" userId="707c180a-2c6d-4db0-a1eb-5dcc867660bf" providerId="ADAL" clId="{16A41ECF-CDD7-4395-B5BC-66CA43E8367B}" dt="2024-12-09T12:48:16.018" v="3" actId="1076"/>
        <pc:sldMkLst>
          <pc:docMk/>
          <pc:sldMk cId="2321008877" sldId="718"/>
        </pc:sldMkLst>
        <pc:spChg chg="add mod">
          <ac:chgData name="Nina Reitz" userId="707c180a-2c6d-4db0-a1eb-5dcc867660bf" providerId="ADAL" clId="{16A41ECF-CDD7-4395-B5BC-66CA43E8367B}" dt="2024-12-09T12:48:16.018" v="3" actId="1076"/>
          <ac:spMkLst>
            <pc:docMk/>
            <pc:sldMk cId="2321008877" sldId="718"/>
            <ac:spMk id="8" creationId="{4F47ECF6-F1B7-EE3B-D5E2-5A69A6193D93}"/>
          </ac:spMkLst>
        </pc:spChg>
        <pc:graphicFrameChg chg="del">
          <ac:chgData name="Nina Reitz" userId="707c180a-2c6d-4db0-a1eb-5dcc867660bf" providerId="ADAL" clId="{16A41ECF-CDD7-4395-B5BC-66CA43E8367B}" dt="2024-12-09T12:48:02.607" v="0" actId="478"/>
          <ac:graphicFrameMkLst>
            <pc:docMk/>
            <pc:sldMk cId="2321008877" sldId="718"/>
            <ac:graphicFrameMk id="6" creationId="{D4017584-6B1E-7690-2190-B6FB550FC005}"/>
          </ac:graphicFrameMkLst>
        </pc:graphicFrameChg>
      </pc:sldChg>
    </pc:docChg>
  </pc:docChgLst>
  <pc:docChgLst>
    <pc:chgData name="Nina Reitz" userId="707c180a-2c6d-4db0-a1eb-5dcc867660bf" providerId="ADAL" clId="{A5EE307D-309A-401F-B523-CA90D8466778}"/>
    <pc:docChg chg="undo redo custSel addSld delSld modSld">
      <pc:chgData name="Nina Reitz" userId="707c180a-2c6d-4db0-a1eb-5dcc867660bf" providerId="ADAL" clId="{A5EE307D-309A-401F-B523-CA90D8466778}" dt="2024-11-28T11:53:22.329" v="298" actId="47"/>
      <pc:docMkLst>
        <pc:docMk/>
      </pc:docMkLst>
      <pc:sldChg chg="modSp mod">
        <pc:chgData name="Nina Reitz" userId="707c180a-2c6d-4db0-a1eb-5dcc867660bf" providerId="ADAL" clId="{A5EE307D-309A-401F-B523-CA90D8466778}" dt="2024-11-18T00:42:31.817" v="17" actId="2711"/>
        <pc:sldMkLst>
          <pc:docMk/>
          <pc:sldMk cId="3422657595" sldId="638"/>
        </pc:sldMkLst>
        <pc:spChg chg="mod">
          <ac:chgData name="Nina Reitz" userId="707c180a-2c6d-4db0-a1eb-5dcc867660bf" providerId="ADAL" clId="{A5EE307D-309A-401F-B523-CA90D8466778}" dt="2024-11-18T00:42:31.817" v="17" actId="2711"/>
          <ac:spMkLst>
            <pc:docMk/>
            <pc:sldMk cId="3422657595" sldId="638"/>
            <ac:spMk id="2" creationId="{DA661F81-D47D-4D20-9374-7F1CB5204DF3}"/>
          </ac:spMkLst>
        </pc:spChg>
      </pc:sldChg>
      <pc:sldChg chg="modCm modNotesTx">
        <pc:chgData name="Nina Reitz" userId="707c180a-2c6d-4db0-a1eb-5dcc867660bf" providerId="ADAL" clId="{A5EE307D-309A-401F-B523-CA90D8466778}" dt="2024-11-28T11:14:59.602" v="74"/>
        <pc:sldMkLst>
          <pc:docMk/>
          <pc:sldMk cId="1460462100" sldId="648"/>
        </pc:sldMkLst>
      </pc:sldChg>
      <pc:sldChg chg="modCm">
        <pc:chgData name="Nina Reitz" userId="707c180a-2c6d-4db0-a1eb-5dcc867660bf" providerId="ADAL" clId="{A5EE307D-309A-401F-B523-CA90D8466778}" dt="2024-11-20T07:06:14.390" v="53"/>
        <pc:sldMkLst>
          <pc:docMk/>
          <pc:sldMk cId="900151426" sldId="649"/>
        </pc:sldMkLst>
      </pc:sldChg>
      <pc:sldChg chg="modSp mod modNotesTx">
        <pc:chgData name="Nina Reitz" userId="707c180a-2c6d-4db0-a1eb-5dcc867660bf" providerId="ADAL" clId="{A5EE307D-309A-401F-B523-CA90D8466778}" dt="2024-11-28T11:28:53.817" v="156" actId="20577"/>
        <pc:sldMkLst>
          <pc:docMk/>
          <pc:sldMk cId="3553140911" sldId="651"/>
        </pc:sldMkLst>
        <pc:spChg chg="mod">
          <ac:chgData name="Nina Reitz" userId="707c180a-2c6d-4db0-a1eb-5dcc867660bf" providerId="ADAL" clId="{A5EE307D-309A-401F-B523-CA90D8466778}" dt="2024-11-28T11:27:29.201" v="128" actId="255"/>
          <ac:spMkLst>
            <pc:docMk/>
            <pc:sldMk cId="3553140911" sldId="651"/>
            <ac:spMk id="2" creationId="{F2C6081D-CE4A-4DFC-AC09-B3EA5BA1D3C9}"/>
          </ac:spMkLst>
        </pc:spChg>
      </pc:sldChg>
      <pc:sldChg chg="modSp del mod">
        <pc:chgData name="Nina Reitz" userId="707c180a-2c6d-4db0-a1eb-5dcc867660bf" providerId="ADAL" clId="{A5EE307D-309A-401F-B523-CA90D8466778}" dt="2024-11-28T11:29:01.947" v="157" actId="47"/>
        <pc:sldMkLst>
          <pc:docMk/>
          <pc:sldMk cId="859440558" sldId="652"/>
        </pc:sldMkLst>
        <pc:spChg chg="mod">
          <ac:chgData name="Nina Reitz" userId="707c180a-2c6d-4db0-a1eb-5dcc867660bf" providerId="ADAL" clId="{A5EE307D-309A-401F-B523-CA90D8466778}" dt="2024-11-28T11:26:25.336" v="124" actId="20577"/>
          <ac:spMkLst>
            <pc:docMk/>
            <pc:sldMk cId="859440558" sldId="652"/>
            <ac:spMk id="2" creationId="{FB5F65ED-146F-4366-B52E-964208AE9175}"/>
          </ac:spMkLst>
        </pc:spChg>
        <pc:spChg chg="mod">
          <ac:chgData name="Nina Reitz" userId="707c180a-2c6d-4db0-a1eb-5dcc867660bf" providerId="ADAL" clId="{A5EE307D-309A-401F-B523-CA90D8466778}" dt="2024-11-28T11:26:18.712" v="123" actId="20577"/>
          <ac:spMkLst>
            <pc:docMk/>
            <pc:sldMk cId="859440558" sldId="652"/>
            <ac:spMk id="3" creationId="{3E902E9A-8427-4533-AB32-3F58D7054C48}"/>
          </ac:spMkLst>
        </pc:spChg>
      </pc:sldChg>
      <pc:sldChg chg="modNotesTx">
        <pc:chgData name="Nina Reitz" userId="707c180a-2c6d-4db0-a1eb-5dcc867660bf" providerId="ADAL" clId="{A5EE307D-309A-401F-B523-CA90D8466778}" dt="2024-11-28T11:34:49.971" v="173" actId="113"/>
        <pc:sldMkLst>
          <pc:docMk/>
          <pc:sldMk cId="1366368423" sldId="657"/>
        </pc:sldMkLst>
      </pc:sldChg>
      <pc:sldChg chg="modSp mod">
        <pc:chgData name="Nina Reitz" userId="707c180a-2c6d-4db0-a1eb-5dcc867660bf" providerId="ADAL" clId="{A5EE307D-309A-401F-B523-CA90D8466778}" dt="2024-11-28T11:29:17.276" v="172" actId="20577"/>
        <pc:sldMkLst>
          <pc:docMk/>
          <pc:sldMk cId="354338819" sldId="664"/>
        </pc:sldMkLst>
        <pc:spChg chg="mod">
          <ac:chgData name="Nina Reitz" userId="707c180a-2c6d-4db0-a1eb-5dcc867660bf" providerId="ADAL" clId="{A5EE307D-309A-401F-B523-CA90D8466778}" dt="2024-11-28T11:29:17.276" v="172" actId="20577"/>
          <ac:spMkLst>
            <pc:docMk/>
            <pc:sldMk cId="354338819" sldId="664"/>
            <ac:spMk id="2" creationId="{A6202C2B-7633-470B-B1F0-43F5056AF457}"/>
          </ac:spMkLst>
        </pc:spChg>
      </pc:sldChg>
      <pc:sldChg chg="modSp mod">
        <pc:chgData name="Nina Reitz" userId="707c180a-2c6d-4db0-a1eb-5dcc867660bf" providerId="ADAL" clId="{A5EE307D-309A-401F-B523-CA90D8466778}" dt="2024-11-28T11:19:07.453" v="85" actId="20577"/>
        <pc:sldMkLst>
          <pc:docMk/>
          <pc:sldMk cId="3914045217" sldId="669"/>
        </pc:sldMkLst>
        <pc:spChg chg="mod">
          <ac:chgData name="Nina Reitz" userId="707c180a-2c6d-4db0-a1eb-5dcc867660bf" providerId="ADAL" clId="{A5EE307D-309A-401F-B523-CA90D8466778}" dt="2024-11-28T11:19:07.453" v="85" actId="20577"/>
          <ac:spMkLst>
            <pc:docMk/>
            <pc:sldMk cId="3914045217" sldId="669"/>
            <ac:spMk id="2" creationId="{87531547-9079-4167-9B12-C63BC7595725}"/>
          </ac:spMkLst>
        </pc:spChg>
      </pc:sldChg>
      <pc:sldChg chg="modSp mod">
        <pc:chgData name="Nina Reitz" userId="707c180a-2c6d-4db0-a1eb-5dcc867660bf" providerId="ADAL" clId="{A5EE307D-309A-401F-B523-CA90D8466778}" dt="2024-11-28T11:21:01.863" v="88" actId="14100"/>
        <pc:sldMkLst>
          <pc:docMk/>
          <pc:sldMk cId="3739373309" sldId="672"/>
        </pc:sldMkLst>
        <pc:spChg chg="mod">
          <ac:chgData name="Nina Reitz" userId="707c180a-2c6d-4db0-a1eb-5dcc867660bf" providerId="ADAL" clId="{A5EE307D-309A-401F-B523-CA90D8466778}" dt="2024-11-28T11:21:01.863" v="88" actId="14100"/>
          <ac:spMkLst>
            <pc:docMk/>
            <pc:sldMk cId="3739373309" sldId="672"/>
            <ac:spMk id="6" creationId="{CB23A570-428F-485A-A88A-C282797A0132}"/>
          </ac:spMkLst>
        </pc:spChg>
      </pc:sldChg>
      <pc:sldChg chg="modNotesTx">
        <pc:chgData name="Nina Reitz" userId="707c180a-2c6d-4db0-a1eb-5dcc867660bf" providerId="ADAL" clId="{A5EE307D-309A-401F-B523-CA90D8466778}" dt="2024-11-28T11:35:15.221" v="197" actId="20577"/>
        <pc:sldMkLst>
          <pc:docMk/>
          <pc:sldMk cId="1172427692" sldId="673"/>
        </pc:sldMkLst>
      </pc:sldChg>
      <pc:sldChg chg="modSp mod">
        <pc:chgData name="Nina Reitz" userId="707c180a-2c6d-4db0-a1eb-5dcc867660bf" providerId="ADAL" clId="{A5EE307D-309A-401F-B523-CA90D8466778}" dt="2024-11-20T06:30:34.265" v="32" actId="5793"/>
        <pc:sldMkLst>
          <pc:docMk/>
          <pc:sldMk cId="3293445413" sldId="680"/>
        </pc:sldMkLst>
        <pc:spChg chg="mod">
          <ac:chgData name="Nina Reitz" userId="707c180a-2c6d-4db0-a1eb-5dcc867660bf" providerId="ADAL" clId="{A5EE307D-309A-401F-B523-CA90D8466778}" dt="2024-11-20T06:30:34.265" v="32" actId="5793"/>
          <ac:spMkLst>
            <pc:docMk/>
            <pc:sldMk cId="3293445413" sldId="680"/>
            <ac:spMk id="2" creationId="{42938C73-89E2-49CB-B31D-D38AC2BF82FF}"/>
          </ac:spMkLst>
        </pc:spChg>
      </pc:sldChg>
      <pc:sldChg chg="modNotesTx">
        <pc:chgData name="Nina Reitz" userId="707c180a-2c6d-4db0-a1eb-5dcc867660bf" providerId="ADAL" clId="{A5EE307D-309A-401F-B523-CA90D8466778}" dt="2024-11-28T11:39:00.873" v="216" actId="20577"/>
        <pc:sldMkLst>
          <pc:docMk/>
          <pc:sldMk cId="2772339048" sldId="683"/>
        </pc:sldMkLst>
      </pc:sldChg>
      <pc:sldChg chg="modSp add del mod">
        <pc:chgData name="Nina Reitz" userId="707c180a-2c6d-4db0-a1eb-5dcc867660bf" providerId="ADAL" clId="{A5EE307D-309A-401F-B523-CA90D8466778}" dt="2024-11-28T11:43:31.766" v="259" actId="47"/>
        <pc:sldMkLst>
          <pc:docMk/>
          <pc:sldMk cId="647582823" sldId="684"/>
        </pc:sldMkLst>
        <pc:picChg chg="mod">
          <ac:chgData name="Nina Reitz" userId="707c180a-2c6d-4db0-a1eb-5dcc867660bf" providerId="ADAL" clId="{A5EE307D-309A-401F-B523-CA90D8466778}" dt="2024-11-20T07:45:32.331" v="54" actId="1036"/>
          <ac:picMkLst>
            <pc:docMk/>
            <pc:sldMk cId="647582823" sldId="684"/>
            <ac:picMk id="7" creationId="{A9417BA6-D7C9-1056-3FE3-88E309A4320A}"/>
          </ac:picMkLst>
        </pc:picChg>
      </pc:sldChg>
      <pc:sldChg chg="modNotesTx">
        <pc:chgData name="Nina Reitz" userId="707c180a-2c6d-4db0-a1eb-5dcc867660bf" providerId="ADAL" clId="{A5EE307D-309A-401F-B523-CA90D8466778}" dt="2024-11-28T11:43:21.468" v="252"/>
        <pc:sldMkLst>
          <pc:docMk/>
          <pc:sldMk cId="3615488877" sldId="688"/>
        </pc:sldMkLst>
      </pc:sldChg>
      <pc:sldChg chg="modSp mod">
        <pc:chgData name="Nina Reitz" userId="707c180a-2c6d-4db0-a1eb-5dcc867660bf" providerId="ADAL" clId="{A5EE307D-309A-401F-B523-CA90D8466778}" dt="2024-11-28T11:44:00.333" v="276" actId="20577"/>
        <pc:sldMkLst>
          <pc:docMk/>
          <pc:sldMk cId="1519816808" sldId="690"/>
        </pc:sldMkLst>
        <pc:spChg chg="mod">
          <ac:chgData name="Nina Reitz" userId="707c180a-2c6d-4db0-a1eb-5dcc867660bf" providerId="ADAL" clId="{A5EE307D-309A-401F-B523-CA90D8466778}" dt="2024-11-28T11:44:00.333" v="276" actId="20577"/>
          <ac:spMkLst>
            <pc:docMk/>
            <pc:sldMk cId="1519816808" sldId="690"/>
            <ac:spMk id="2" creationId="{105B5EFE-5ACC-4969-9297-539BF71A52E6}"/>
          </ac:spMkLst>
        </pc:spChg>
      </pc:sldChg>
      <pc:sldChg chg="modSp mod">
        <pc:chgData name="Nina Reitz" userId="707c180a-2c6d-4db0-a1eb-5dcc867660bf" providerId="ADAL" clId="{A5EE307D-309A-401F-B523-CA90D8466778}" dt="2024-11-20T06:32:32.347" v="39" actId="5793"/>
        <pc:sldMkLst>
          <pc:docMk/>
          <pc:sldMk cId="484374638" sldId="691"/>
        </pc:sldMkLst>
        <pc:spChg chg="mod">
          <ac:chgData name="Nina Reitz" userId="707c180a-2c6d-4db0-a1eb-5dcc867660bf" providerId="ADAL" clId="{A5EE307D-309A-401F-B523-CA90D8466778}" dt="2024-11-20T06:32:32.347" v="39" actId="5793"/>
          <ac:spMkLst>
            <pc:docMk/>
            <pc:sldMk cId="484374638" sldId="691"/>
            <ac:spMk id="2" creationId="{B1D2B2A9-943F-4E43-9D2B-6CCF62348A8B}"/>
          </ac:spMkLst>
        </pc:spChg>
      </pc:sldChg>
      <pc:sldChg chg="modSp mod">
        <pc:chgData name="Nina Reitz" userId="707c180a-2c6d-4db0-a1eb-5dcc867660bf" providerId="ADAL" clId="{A5EE307D-309A-401F-B523-CA90D8466778}" dt="2024-11-28T11:44:35.168" v="277" actId="20577"/>
        <pc:sldMkLst>
          <pc:docMk/>
          <pc:sldMk cId="2086499081" sldId="692"/>
        </pc:sldMkLst>
        <pc:spChg chg="mod">
          <ac:chgData name="Nina Reitz" userId="707c180a-2c6d-4db0-a1eb-5dcc867660bf" providerId="ADAL" clId="{A5EE307D-309A-401F-B523-CA90D8466778}" dt="2024-11-28T11:44:35.168" v="277" actId="20577"/>
          <ac:spMkLst>
            <pc:docMk/>
            <pc:sldMk cId="2086499081" sldId="692"/>
            <ac:spMk id="2" creationId="{3F2B464D-E260-4C86-A713-CE12B9701C2F}"/>
          </ac:spMkLst>
        </pc:spChg>
      </pc:sldChg>
      <pc:sldChg chg="modNotesTx">
        <pc:chgData name="Nina Reitz" userId="707c180a-2c6d-4db0-a1eb-5dcc867660bf" providerId="ADAL" clId="{A5EE307D-309A-401F-B523-CA90D8466778}" dt="2024-11-28T11:47:26.293" v="278" actId="20577"/>
        <pc:sldMkLst>
          <pc:docMk/>
          <pc:sldMk cId="1762435228" sldId="695"/>
        </pc:sldMkLst>
      </pc:sldChg>
      <pc:sldChg chg="modNotesTx">
        <pc:chgData name="Nina Reitz" userId="707c180a-2c6d-4db0-a1eb-5dcc867660bf" providerId="ADAL" clId="{A5EE307D-309A-401F-B523-CA90D8466778}" dt="2024-11-18T00:21:38.163" v="2" actId="113"/>
        <pc:sldMkLst>
          <pc:docMk/>
          <pc:sldMk cId="3480697927" sldId="700"/>
        </pc:sldMkLst>
      </pc:sldChg>
      <pc:sldChg chg="modNotesTx">
        <pc:chgData name="Nina Reitz" userId="707c180a-2c6d-4db0-a1eb-5dcc867660bf" providerId="ADAL" clId="{A5EE307D-309A-401F-B523-CA90D8466778}" dt="2024-11-18T00:27:47.195" v="14"/>
        <pc:sldMkLst>
          <pc:docMk/>
          <pc:sldMk cId="1862064632" sldId="703"/>
        </pc:sldMkLst>
      </pc:sldChg>
      <pc:sldChg chg="modNotesTx">
        <pc:chgData name="Nina Reitz" userId="707c180a-2c6d-4db0-a1eb-5dcc867660bf" providerId="ADAL" clId="{A5EE307D-309A-401F-B523-CA90D8466778}" dt="2024-11-28T11:49:24.571" v="286" actId="20577"/>
        <pc:sldMkLst>
          <pc:docMk/>
          <pc:sldMk cId="1941031525" sldId="705"/>
        </pc:sldMkLst>
      </pc:sldChg>
      <pc:sldChg chg="addSp delSp modSp mod">
        <pc:chgData name="Nina Reitz" userId="707c180a-2c6d-4db0-a1eb-5dcc867660bf" providerId="ADAL" clId="{A5EE307D-309A-401F-B523-CA90D8466778}" dt="2024-11-28T11:49:51.761" v="291" actId="1076"/>
        <pc:sldMkLst>
          <pc:docMk/>
          <pc:sldMk cId="3738584848" sldId="706"/>
        </pc:sldMkLst>
        <pc:spChg chg="mod">
          <ac:chgData name="Nina Reitz" userId="707c180a-2c6d-4db0-a1eb-5dcc867660bf" providerId="ADAL" clId="{A5EE307D-309A-401F-B523-CA90D8466778}" dt="2024-11-28T11:49:42.942" v="287" actId="255"/>
          <ac:spMkLst>
            <pc:docMk/>
            <pc:sldMk cId="3738584848" sldId="706"/>
            <ac:spMk id="2" creationId="{217A9C2E-0AA7-4B37-A51C-B2A0E54D325F}"/>
          </ac:spMkLst>
        </pc:spChg>
        <pc:spChg chg="add del">
          <ac:chgData name="Nina Reitz" userId="707c180a-2c6d-4db0-a1eb-5dcc867660bf" providerId="ADAL" clId="{A5EE307D-309A-401F-B523-CA90D8466778}" dt="2024-11-18T00:29:06.751" v="16" actId="22"/>
          <ac:spMkLst>
            <pc:docMk/>
            <pc:sldMk cId="3738584848" sldId="706"/>
            <ac:spMk id="9" creationId="{DE95A33B-80C3-3B41-3E79-F5FF1A4D105E}"/>
          </ac:spMkLst>
        </pc:spChg>
        <pc:picChg chg="mod">
          <ac:chgData name="Nina Reitz" userId="707c180a-2c6d-4db0-a1eb-5dcc867660bf" providerId="ADAL" clId="{A5EE307D-309A-401F-B523-CA90D8466778}" dt="2024-11-28T11:49:51.761" v="291" actId="1076"/>
          <ac:picMkLst>
            <pc:docMk/>
            <pc:sldMk cId="3738584848" sldId="706"/>
            <ac:picMk id="6" creationId="{FB3FAA6D-FC31-4BBD-AE56-8B206894448E}"/>
          </ac:picMkLst>
        </pc:picChg>
        <pc:picChg chg="mod">
          <ac:chgData name="Nina Reitz" userId="707c180a-2c6d-4db0-a1eb-5dcc867660bf" providerId="ADAL" clId="{A5EE307D-309A-401F-B523-CA90D8466778}" dt="2024-11-28T11:49:48.754" v="290" actId="1076"/>
          <ac:picMkLst>
            <pc:docMk/>
            <pc:sldMk cId="3738584848" sldId="706"/>
            <ac:picMk id="8" creationId="{3A563983-A4C5-4889-B969-1C774FC747E2}"/>
          </ac:picMkLst>
        </pc:picChg>
      </pc:sldChg>
      <pc:sldChg chg="modSp mod modNotesTx">
        <pc:chgData name="Nina Reitz" userId="707c180a-2c6d-4db0-a1eb-5dcc867660bf" providerId="ADAL" clId="{A5EE307D-309A-401F-B523-CA90D8466778}" dt="2024-11-28T11:52:54.047" v="296" actId="20577"/>
        <pc:sldMkLst>
          <pc:docMk/>
          <pc:sldMk cId="4170184758" sldId="714"/>
        </pc:sldMkLst>
        <pc:spChg chg="mod">
          <ac:chgData name="Nina Reitz" userId="707c180a-2c6d-4db0-a1eb-5dcc867660bf" providerId="ADAL" clId="{A5EE307D-309A-401F-B523-CA90D8466778}" dt="2024-11-28T11:52:40.115" v="295" actId="20577"/>
          <ac:spMkLst>
            <pc:docMk/>
            <pc:sldMk cId="4170184758" sldId="714"/>
            <ac:spMk id="2" creationId="{9CFA7F00-AF45-4BA4-AFB9-EF69863D5266}"/>
          </ac:spMkLst>
        </pc:spChg>
      </pc:sldChg>
      <pc:sldChg chg="del">
        <pc:chgData name="Nina Reitz" userId="707c180a-2c6d-4db0-a1eb-5dcc867660bf" providerId="ADAL" clId="{A5EE307D-309A-401F-B523-CA90D8466778}" dt="2024-11-28T11:53:16.735" v="297" actId="47"/>
        <pc:sldMkLst>
          <pc:docMk/>
          <pc:sldMk cId="1550222698" sldId="715"/>
        </pc:sldMkLst>
      </pc:sldChg>
      <pc:sldChg chg="del">
        <pc:chgData name="Nina Reitz" userId="707c180a-2c6d-4db0-a1eb-5dcc867660bf" providerId="ADAL" clId="{A5EE307D-309A-401F-B523-CA90D8466778}" dt="2024-11-28T11:53:22.329" v="298" actId="47"/>
        <pc:sldMkLst>
          <pc:docMk/>
          <pc:sldMk cId="1945929478" sldId="716"/>
        </pc:sldMkLst>
      </pc:sldChg>
      <pc:sldChg chg="modSp mod">
        <pc:chgData name="Nina Reitz" userId="707c180a-2c6d-4db0-a1eb-5dcc867660bf" providerId="ADAL" clId="{A5EE307D-309A-401F-B523-CA90D8466778}" dt="2024-11-20T06:34:14.966" v="52" actId="20577"/>
        <pc:sldMkLst>
          <pc:docMk/>
          <pc:sldMk cId="1551160744" sldId="726"/>
        </pc:sldMkLst>
        <pc:spChg chg="mod">
          <ac:chgData name="Nina Reitz" userId="707c180a-2c6d-4db0-a1eb-5dcc867660bf" providerId="ADAL" clId="{A5EE307D-309A-401F-B523-CA90D8466778}" dt="2024-11-20T06:34:14.966" v="52" actId="20577"/>
          <ac:spMkLst>
            <pc:docMk/>
            <pc:sldMk cId="1551160744" sldId="726"/>
            <ac:spMk id="2" creationId="{2322AFA0-2B45-65E1-51D4-47D8F47564C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4320" tIns="47160" rIns="94320" bIns="4716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4" name="Fußzeilenplatzhalter 3"/>
          <p:cNvSpPr>
            <a:spLocks noGrp="1"/>
          </p:cNvSpPr>
          <p:nvPr>
            <p:ph type="ftr" sz="quarter" idx="2"/>
          </p:nvPr>
        </p:nvSpPr>
        <p:spPr>
          <a:xfrm>
            <a:off x="0" y="9721850"/>
            <a:ext cx="3076575" cy="511175"/>
          </a:xfrm>
          <a:prstGeom prst="rect">
            <a:avLst/>
          </a:prstGeom>
        </p:spPr>
        <p:txBody>
          <a:bodyPr vert="horz" lIns="94320" tIns="47160" rIns="94320" bIns="47160" rtlCol="0" anchor="b"/>
          <a:lstStyle>
            <a:lvl1pPr algn="l" fontAlgn="auto">
              <a:spcBef>
                <a:spcPts val="0"/>
              </a:spcBef>
              <a:spcAft>
                <a:spcPts val="0"/>
              </a:spcAft>
              <a:defRPr sz="1200">
                <a:latin typeface="+mn-lt"/>
                <a:ea typeface="+mn-ea"/>
                <a:cs typeface="+mn-cs"/>
              </a:defRPr>
            </a:lvl1pPr>
          </a:lstStyle>
          <a:p>
            <a:pPr>
              <a:defRPr/>
            </a:pPr>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4320" tIns="47160" rIns="94320" bIns="4716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4021138" y="0"/>
            <a:ext cx="3076575" cy="511175"/>
          </a:xfrm>
          <a:prstGeom prst="rect">
            <a:avLst/>
          </a:prstGeom>
        </p:spPr>
        <p:txBody>
          <a:bodyPr vert="horz" wrap="square" lIns="94320" tIns="47160" rIns="94320" bIns="47160" numCol="1" anchor="t" anchorCtr="0" compatLnSpc="1">
            <a:prstTxWarp prst="textNoShape">
              <a:avLst/>
            </a:prstTxWarp>
          </a:bodyPr>
          <a:lstStyle>
            <a:lvl1pPr algn="r">
              <a:defRPr sz="1200">
                <a:latin typeface="Calibri" pitchFamily="34" charset="0"/>
              </a:defRPr>
            </a:lvl1pPr>
          </a:lstStyle>
          <a:p>
            <a:pPr>
              <a:defRPr/>
            </a:pPr>
            <a:fld id="{E056C3B8-01FC-48EC-BB63-B1CA1079F257}" type="datetime1">
              <a:rPr lang="de-DE" altLang="de-DE"/>
              <a:pPr>
                <a:defRPr/>
              </a:pPr>
              <a:t>09.12.2024</a:t>
            </a:fld>
            <a:endParaRPr lang="de-DE" altLang="de-DE"/>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320" tIns="47160" rIns="94320" bIns="47160" rtlCol="0" anchor="ctr"/>
          <a:lstStyle/>
          <a:p>
            <a:pPr lvl="0"/>
            <a:endParaRPr lang="de-DE" noProof="0"/>
          </a:p>
        </p:txBody>
      </p:sp>
      <p:sp>
        <p:nvSpPr>
          <p:cNvPr id="5" name="Notizenplatzhalter 4"/>
          <p:cNvSpPr>
            <a:spLocks noGrp="1"/>
          </p:cNvSpPr>
          <p:nvPr>
            <p:ph type="body" sz="quarter" idx="3"/>
          </p:nvPr>
        </p:nvSpPr>
        <p:spPr>
          <a:xfrm>
            <a:off x="709613" y="4860925"/>
            <a:ext cx="5680075" cy="4605338"/>
          </a:xfrm>
          <a:prstGeom prst="rect">
            <a:avLst/>
          </a:prstGeom>
        </p:spPr>
        <p:txBody>
          <a:bodyPr vert="horz" wrap="square" lIns="94320" tIns="47160" rIns="94320" bIns="47160" numCol="1" anchor="t" anchorCtr="0" compatLnSpc="1">
            <a:prstTxWarp prst="textNoShape">
              <a:avLst/>
            </a:prstTxWarp>
            <a:normAutofit/>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p:cNvSpPr>
            <a:spLocks noGrp="1"/>
          </p:cNvSpPr>
          <p:nvPr>
            <p:ph type="ftr" sz="quarter" idx="4"/>
          </p:nvPr>
        </p:nvSpPr>
        <p:spPr>
          <a:xfrm>
            <a:off x="0" y="9721850"/>
            <a:ext cx="3076575" cy="511175"/>
          </a:xfrm>
          <a:prstGeom prst="rect">
            <a:avLst/>
          </a:prstGeom>
        </p:spPr>
        <p:txBody>
          <a:bodyPr vert="horz" lIns="94320" tIns="47160" rIns="94320" bIns="4716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4021138" y="9721850"/>
            <a:ext cx="3076575" cy="511175"/>
          </a:xfrm>
          <a:prstGeom prst="rect">
            <a:avLst/>
          </a:prstGeom>
        </p:spPr>
        <p:txBody>
          <a:bodyPr vert="horz" wrap="square" lIns="94320" tIns="47160" rIns="94320" bIns="47160" numCol="1" anchor="b" anchorCtr="0" compatLnSpc="1">
            <a:prstTxWarp prst="textNoShape">
              <a:avLst/>
            </a:prstTxWarp>
          </a:bodyPr>
          <a:lstStyle>
            <a:lvl1pPr algn="r">
              <a:defRPr sz="1200">
                <a:latin typeface="Calibri" panose="020F0502020204030204" pitchFamily="34" charset="0"/>
              </a:defRPr>
            </a:lvl1pPr>
          </a:lstStyle>
          <a:p>
            <a:fld id="{32062B46-4F6D-4F86-8DB7-C310FD0CB371}" type="slidenum">
              <a:rPr lang="de-DE" altLang="de-DE"/>
              <a:pPr/>
              <a:t>‹Nr.›</a:t>
            </a:fld>
            <a:endParaRPr lang="de-DE" altLang="de-D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cbi.nlm.nih.gov/pubmed/19620232"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ncbi.nlm.nih.gov/pubmed/23123474" TargetMode="External"/><Relationship Id="rId5" Type="http://schemas.openxmlformats.org/officeDocument/2006/relationships/hyperlink" Target="http://www.ncbi.nlm.nih.gov/pubmed/21947739" TargetMode="External"/><Relationship Id="rId4" Type="http://schemas.openxmlformats.org/officeDocument/2006/relationships/hyperlink" Target="http://www.ncbi.nlm.nih.gov/pubmed/?term=hedmer+200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www.ncbi.nlm.nih.gov/pubmed/23125441" TargetMode="External"/><Relationship Id="rId3" Type="http://schemas.openxmlformats.org/officeDocument/2006/relationships/hyperlink" Target="http://www.ncbi.nlm.nih.gov/pubmed/16465719" TargetMode="External"/><Relationship Id="rId7" Type="http://schemas.openxmlformats.org/officeDocument/2006/relationships/hyperlink" Target="http://www.ncbi.nlm.nih.gov/pubmed/7520976"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ncbi.nlm.nih.gov/pubmed/15059800" TargetMode="External"/><Relationship Id="rId5" Type="http://schemas.openxmlformats.org/officeDocument/2006/relationships/hyperlink" Target="http://www.ncbi.nlm.nih.gov/pubmed/8199663" TargetMode="External"/><Relationship Id="rId4" Type="http://schemas.openxmlformats.org/officeDocument/2006/relationships/hyperlink" Target="http://www.ncbi.nlm.nih.gov/pubmed/19049854"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ncbi.nlm.nih.gov/pubmed/9298404" TargetMode="External"/><Relationship Id="rId13" Type="http://schemas.openxmlformats.org/officeDocument/2006/relationships/hyperlink" Target="http://www.ncbi.nlm.nih.gov/pubmed/16202645" TargetMode="External"/><Relationship Id="rId3" Type="http://schemas.openxmlformats.org/officeDocument/2006/relationships/hyperlink" Target="http://www.ncbi.nlm.nih.gov/pubmed/19049854" TargetMode="External"/><Relationship Id="rId7" Type="http://schemas.openxmlformats.org/officeDocument/2006/relationships/hyperlink" Target="http://www.ncbi.nlm.nih.gov/pubmed/8199663" TargetMode="External"/><Relationship Id="rId12" Type="http://schemas.openxmlformats.org/officeDocument/2006/relationships/hyperlink" Target="http://www.ncbi.nlm.nih.gov/pubmed/21112930" TargetMode="External"/><Relationship Id="rId17" Type="http://schemas.openxmlformats.org/officeDocument/2006/relationships/hyperlink" Target="http://www.ncbi.nlm.nih.gov/pubmed/?term=Pilot+assessment+of+the+antineoplastic+drug+contamination+levels+in+British+Columbian+hospitals+pre-+and+post-cleaning." TargetMode="External"/><Relationship Id="rId2" Type="http://schemas.openxmlformats.org/officeDocument/2006/relationships/slide" Target="../slides/slide22.xml"/><Relationship Id="rId16" Type="http://schemas.openxmlformats.org/officeDocument/2006/relationships/hyperlink" Target="http://www.ncbi.nlm.nih.gov/pubmed/15964876" TargetMode="External"/><Relationship Id="rId1" Type="http://schemas.openxmlformats.org/officeDocument/2006/relationships/notesMaster" Target="../notesMasters/notesMaster1.xml"/><Relationship Id="rId6" Type="http://schemas.openxmlformats.org/officeDocument/2006/relationships/hyperlink" Target="http://www.ncbi.nlm.nih.gov/pubmed/7520976" TargetMode="External"/><Relationship Id="rId11" Type="http://schemas.openxmlformats.org/officeDocument/2006/relationships/hyperlink" Target="http://www.ncbi.nlm.nih.gov/pubmed/20466744" TargetMode="External"/><Relationship Id="rId5" Type="http://schemas.openxmlformats.org/officeDocument/2006/relationships/hyperlink" Target="http://www.ncbi.nlm.nih.gov/pubmed/19620232" TargetMode="External"/><Relationship Id="rId15" Type="http://schemas.openxmlformats.org/officeDocument/2006/relationships/hyperlink" Target="http://www.ncbi.nlm.nih.gov/pubmed/22953211" TargetMode="External"/><Relationship Id="rId10" Type="http://schemas.openxmlformats.org/officeDocument/2006/relationships/hyperlink" Target="http://www.ncbi.nlm.nih.gov/pubmed/20207593" TargetMode="External"/><Relationship Id="rId4" Type="http://schemas.openxmlformats.org/officeDocument/2006/relationships/hyperlink" Target="http://www.ncbi.nlm.nih.gov/pubmed/23077799" TargetMode="External"/><Relationship Id="rId9" Type="http://schemas.openxmlformats.org/officeDocument/2006/relationships/hyperlink" Target="http://www.ncbi.nlm.nih.gov/pubmed/15964878" TargetMode="External"/><Relationship Id="rId14" Type="http://schemas.openxmlformats.org/officeDocument/2006/relationships/hyperlink" Target="http://www.ncbi.nlm.nih.gov/pubmed/2366881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aua.de/DE/Themen/Arbeitsgestaltung-im-Betrieb/Gefahrstoffe/Arbeiten-mit-Gefahrstoffen/Gefahrstoffverordnung/Gefahrstoffverordnung_node.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bgw-online.de/bgw-online-de/service/medien-arbeitshilfen/medien-center/agg-gefahrstoffe/forschungsprojekt-mewip-monitoring-effekt-studie-fuer-21318"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ncbi.nlm.nih.gov/pubmed/15964878" TargetMode="External"/><Relationship Id="rId13" Type="http://schemas.openxmlformats.org/officeDocument/2006/relationships/hyperlink" Target="http://www.ncbi.nlm.nih.gov/pubmed/?term=Odraska+2012" TargetMode="External"/><Relationship Id="rId3" Type="http://schemas.openxmlformats.org/officeDocument/2006/relationships/hyperlink" Target="http://www.ncbi.nlm.nih.gov/pubmed/20478752" TargetMode="External"/><Relationship Id="rId7" Type="http://schemas.openxmlformats.org/officeDocument/2006/relationships/hyperlink" Target="http://www.ncbi.nlm.nih.gov/pubmed/18066576" TargetMode="External"/><Relationship Id="rId12" Type="http://schemas.openxmlformats.org/officeDocument/2006/relationships/hyperlink" Target="http://www.ncbi.nlm.nih.gov/pubmed/2171445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ncbi.nlm.nih.gov/pubmed/17322167" TargetMode="External"/><Relationship Id="rId11" Type="http://schemas.openxmlformats.org/officeDocument/2006/relationships/hyperlink" Target="http://www.ncbi.nlm.nih.gov/pubmed/19965949" TargetMode="External"/><Relationship Id="rId5" Type="http://schemas.openxmlformats.org/officeDocument/2006/relationships/hyperlink" Target="http://www.ncbi.nlm.nih.gov/pubmed/?term=Crauste-Manciet+2005" TargetMode="External"/><Relationship Id="rId15" Type="http://schemas.openxmlformats.org/officeDocument/2006/relationships/hyperlink" Target="http://www.ncbi.nlm.nih.gov/pubmed/15964876" TargetMode="External"/><Relationship Id="rId10" Type="http://schemas.openxmlformats.org/officeDocument/2006/relationships/hyperlink" Target="http://www.ncbi.nlm.nih.gov/pubmed/18772214" TargetMode="External"/><Relationship Id="rId4" Type="http://schemas.openxmlformats.org/officeDocument/2006/relationships/hyperlink" Target="http://www.ncbi.nlm.nih.gov/pubmed/?term=Pilot+assessment+of+the+antineoplastic+drug+contamination+levels+in+British+Columbian+hospitals+pre-+and+post-cleaning." TargetMode="External"/><Relationship Id="rId9" Type="http://schemas.openxmlformats.org/officeDocument/2006/relationships/hyperlink" Target="http://www.ncbi.nlm.nih.gov/pubmed/19620232" TargetMode="External"/><Relationship Id="rId14" Type="http://schemas.openxmlformats.org/officeDocument/2006/relationships/hyperlink" Target="http://www.ncbi.nlm.nih.gov/pubmed/18409934"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ncbi.nlm.nih.gov/pubmed/?term=Odraska+2012" TargetMode="External"/><Relationship Id="rId3" Type="http://schemas.openxmlformats.org/officeDocument/2006/relationships/hyperlink" Target="http://www.ncbi.nlm.nih.gov/pubmed/19049854" TargetMode="External"/><Relationship Id="rId7" Type="http://schemas.openxmlformats.org/officeDocument/2006/relationships/hyperlink" Target="http://www.ncbi.nlm.nih.gov/pubmed/1962023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ncbi.nlm.nih.gov/pubmed/17377802" TargetMode="External"/><Relationship Id="rId5" Type="http://schemas.openxmlformats.org/officeDocument/2006/relationships/hyperlink" Target="http://www.ncbi.nlm.nih.gov/pubmed/15964876" TargetMode="External"/><Relationship Id="rId4" Type="http://schemas.openxmlformats.org/officeDocument/2006/relationships/hyperlink" Target="http://www.ncbi.nlm.nih.gov/pubmed/8199663" TargetMode="External"/><Relationship Id="rId9" Type="http://schemas.openxmlformats.org/officeDocument/2006/relationships/hyperlink" Target="http://www.ncbi.nlm.nih.gov/pubmed/1204073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Für das in die Zubereitung von Zytostatika-Lösungen eingebundene Fachpersonal hat vor Aufnahme der Tätigkeit zwingend die Schulung und Unterweisung über die potentiell auftretenden Gefahren der Tätigkeit zu erfolgen </a:t>
            </a:r>
            <a:r>
              <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 14 GefStoffV</a:t>
            </a:r>
            <a:r>
              <a:rPr lang="de-DE" altLang="de-DE" sz="1200" kern="1200">
                <a:solidFill>
                  <a:srgbClr val="000000"/>
                </a:solidFill>
                <a:latin typeface="Arial" panose="020B0604020202020204" pitchFamily="34" charset="0"/>
                <a:ea typeface="ＭＳ Ｐゴシック" panose="020B0600070205080204" pitchFamily="34" charset="-128"/>
                <a:cs typeface="Arial" panose="020B0604020202020204" pitchFamily="34" charset="0"/>
              </a:rPr>
              <a:t>). Die Unterweisung ist mündlich zu erfolgen und schriftlich zu dokumentieren. </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Zur Schulung gehört als Basiswissen die Kenntnis und Umsetzung der geschilderten gesetzlichen Auflagen der Gefahrstoffverordnung und des Arzneimittelrechts. Weiterhin sind auch grundlegende Kenntnisse zur Pharmakologie sowie der wichtigsten </a:t>
            </a: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Toxizitäten</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 der Zytostatika erforderlich. Die gängigen Zytostatika, ihre Freinamen [INN] und die Art der Zubereitung sollten bekannt sein.</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a:t>
            </a:fld>
            <a:endParaRPr lang="de-DE" altLang="de-DE"/>
          </a:p>
        </p:txBody>
      </p:sp>
    </p:spTree>
    <p:extLst>
      <p:ext uri="{BB962C8B-B14F-4D97-AF65-F5344CB8AC3E}">
        <p14:creationId xmlns:p14="http://schemas.microsoft.com/office/powerpoint/2010/main" val="38611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32500" lnSpcReduction="20000"/>
          </a:bodyPr>
          <a:lstStyle/>
          <a:p>
            <a:pPr eaLnBrk="1" hangingPunct="1">
              <a:lnSpc>
                <a:spcPct val="90000"/>
              </a:lnSpc>
              <a:spcBef>
                <a:spcPts val="573"/>
              </a:spcBef>
            </a:pPr>
            <a:r>
              <a:rPr lang="de-DE" altLang="de-DE" sz="1200" u="sng">
                <a:latin typeface="Arial"/>
                <a:ea typeface="ＭＳ Ｐゴシック"/>
                <a:cs typeface="Arial"/>
              </a:rPr>
              <a:t>Literatur</a:t>
            </a:r>
            <a:r>
              <a:rPr lang="de-DE" altLang="de-DE" sz="1200">
                <a:latin typeface="Arial"/>
                <a:ea typeface="ＭＳ Ｐゴシック"/>
                <a:cs typeface="Arial"/>
              </a:rPr>
              <a:t>:</a:t>
            </a:r>
          </a:p>
          <a:p>
            <a:pPr eaLnBrk="1" hangingPunct="1">
              <a:lnSpc>
                <a:spcPct val="90000"/>
              </a:lnSpc>
              <a:spcBef>
                <a:spcPts val="573"/>
              </a:spcBef>
            </a:pPr>
            <a:r>
              <a:rPr lang="de-DE" altLang="de-DE" sz="1200">
                <a:latin typeface="Arial"/>
                <a:ea typeface="ＭＳ Ｐゴシック"/>
                <a:cs typeface="Arial"/>
              </a:rPr>
              <a:t>[3]</a:t>
            </a:r>
          </a:p>
          <a:p>
            <a:pPr eaLnBrk="1" hangingPunct="1">
              <a:lnSpc>
                <a:spcPct val="90000"/>
              </a:lnSpc>
              <a:spcBef>
                <a:spcPts val="573"/>
              </a:spcBef>
            </a:pPr>
            <a:r>
              <a:rPr lang="de-DE" altLang="de-DE" sz="1200" i="1" err="1">
                <a:latin typeface="Arial"/>
                <a:ea typeface="ＭＳ Ｐゴシック"/>
                <a:cs typeface="Arial"/>
              </a:rPr>
              <a:t>Schierl</a:t>
            </a:r>
            <a:r>
              <a:rPr lang="de-DE" altLang="de-DE" sz="1200" i="1">
                <a:latin typeface="Arial"/>
                <a:ea typeface="ＭＳ Ｐゴシック"/>
                <a:cs typeface="Arial"/>
              </a:rPr>
              <a:t> R et al. </a:t>
            </a:r>
            <a:r>
              <a:rPr lang="en-US" altLang="de-DE" sz="1200">
                <a:latin typeface="Arial"/>
                <a:ea typeface="ＭＳ Ｐゴシック"/>
                <a:cs typeface="Arial"/>
              </a:rPr>
              <a:t>Guidance values for surface monitoring of antineoplastic drugs in German </a:t>
            </a:r>
            <a:r>
              <a:rPr lang="en-US" altLang="de-DE" sz="1200">
                <a:solidFill>
                  <a:schemeClr val="tx1">
                    <a:lumMod val="65000"/>
                    <a:lumOff val="35000"/>
                  </a:schemeClr>
                </a:solidFill>
                <a:latin typeface="Arial"/>
                <a:ea typeface="ＭＳ Ｐゴシック"/>
                <a:cs typeface="Arial"/>
              </a:rPr>
              <a:t>pharmacies.</a:t>
            </a:r>
            <a:r>
              <a:rPr lang="de-DE" altLang="de-DE" sz="1200" i="1">
                <a:solidFill>
                  <a:schemeClr val="tx1">
                    <a:lumMod val="65000"/>
                    <a:lumOff val="35000"/>
                  </a:schemeClr>
                </a:solidFill>
                <a:latin typeface="Arial"/>
                <a:ea typeface="ＭＳ Ｐゴシック"/>
                <a:cs typeface="Arial"/>
              </a:rPr>
              <a:t> </a:t>
            </a:r>
            <a:r>
              <a:rPr lang="de-DE" altLang="de-DE" sz="1200">
                <a:solidFill>
                  <a:srgbClr val="0000FF"/>
                </a:solidFill>
                <a:latin typeface="Arial"/>
                <a:ea typeface="ＭＳ Ｐゴシック"/>
                <a:cs typeface="Arial"/>
                <a:hlinkClick r:id="rId3" tooltip="The Annals of occupational hygiene.">
                  <a:extLst>
                    <a:ext uri="{A12FA001-AC4F-418D-AE19-62706E023703}">
                      <ahyp:hlinkClr xmlns:ahyp="http://schemas.microsoft.com/office/drawing/2018/hyperlinkcolor" val="tx"/>
                    </a:ext>
                  </a:extLst>
                </a:hlinkClick>
              </a:rPr>
              <a:t>Ann </a:t>
            </a:r>
            <a:r>
              <a:rPr lang="de-DE" altLang="de-DE" sz="1200" err="1">
                <a:solidFill>
                  <a:srgbClr val="0000FF"/>
                </a:solidFill>
                <a:latin typeface="Arial"/>
                <a:ea typeface="ＭＳ Ｐゴシック"/>
                <a:cs typeface="Arial"/>
                <a:hlinkClick r:id="rId3" tooltip="The Annals of occupational hygiene.">
                  <a:extLst>
                    <a:ext uri="{A12FA001-AC4F-418D-AE19-62706E023703}">
                      <ahyp:hlinkClr xmlns:ahyp="http://schemas.microsoft.com/office/drawing/2018/hyperlinkcolor" val="tx"/>
                    </a:ext>
                  </a:extLst>
                </a:hlinkClick>
              </a:rPr>
              <a:t>Occup</a:t>
            </a:r>
            <a:r>
              <a:rPr lang="de-DE" altLang="de-DE" sz="1200">
                <a:solidFill>
                  <a:schemeClr val="tx1">
                    <a:lumMod val="65000"/>
                    <a:lumOff val="35000"/>
                  </a:schemeClr>
                </a:solidFill>
                <a:latin typeface="Arial"/>
                <a:ea typeface="ＭＳ Ｐゴシック"/>
                <a:cs typeface="Arial"/>
                <a:hlinkClick r:id="rId3" tooltip="The Annals of occupational hygiene.">
                  <a:extLst>
                    <a:ext uri="{A12FA001-AC4F-418D-AE19-62706E023703}">
                      <ahyp:hlinkClr xmlns:ahyp="http://schemas.microsoft.com/office/drawing/2018/hyperlinkcolor" val="tx"/>
                    </a:ext>
                  </a:extLst>
                </a:hlinkClick>
              </a:rPr>
              <a:t> Hyg.</a:t>
            </a:r>
            <a:r>
              <a:rPr lang="de-DE" altLang="de-DE" sz="1200">
                <a:solidFill>
                  <a:schemeClr val="tx1">
                    <a:lumMod val="65000"/>
                    <a:lumOff val="35000"/>
                  </a:schemeClr>
                </a:solidFill>
                <a:latin typeface="Arial"/>
                <a:ea typeface="ＭＳ Ｐゴシック"/>
                <a:cs typeface="Arial"/>
              </a:rPr>
              <a:t> 2009 Oct;53(7):703-11. </a:t>
            </a:r>
            <a:r>
              <a:rPr lang="de-DE" altLang="de-DE" sz="1200" err="1">
                <a:solidFill>
                  <a:schemeClr val="tx1">
                    <a:lumMod val="65000"/>
                    <a:lumOff val="35000"/>
                  </a:schemeClr>
                </a:solidFill>
                <a:latin typeface="Arial"/>
                <a:ea typeface="ＭＳ Ｐゴシック"/>
                <a:cs typeface="Arial"/>
              </a:rPr>
              <a:t>doi</a:t>
            </a:r>
            <a:r>
              <a:rPr lang="de-DE" altLang="de-DE" sz="1200">
                <a:solidFill>
                  <a:schemeClr val="tx1">
                    <a:lumMod val="65000"/>
                    <a:lumOff val="35000"/>
                  </a:schemeClr>
                </a:solidFill>
                <a:latin typeface="Arial"/>
                <a:ea typeface="ＭＳ Ｐゴシック"/>
                <a:cs typeface="Arial"/>
              </a:rPr>
              <a:t>: 10.1093/</a:t>
            </a:r>
            <a:r>
              <a:rPr lang="de-DE" altLang="de-DE" sz="1200" err="1">
                <a:solidFill>
                  <a:schemeClr val="tx1">
                    <a:lumMod val="65000"/>
                    <a:lumOff val="35000"/>
                  </a:schemeClr>
                </a:solidFill>
                <a:latin typeface="Arial"/>
                <a:ea typeface="ＭＳ Ｐゴシック"/>
                <a:cs typeface="Arial"/>
              </a:rPr>
              <a:t>annhyg</a:t>
            </a:r>
            <a:r>
              <a:rPr lang="de-DE" altLang="de-DE" sz="1200">
                <a:solidFill>
                  <a:schemeClr val="tx1">
                    <a:lumMod val="65000"/>
                    <a:lumOff val="35000"/>
                  </a:schemeClr>
                </a:solidFill>
                <a:latin typeface="Arial"/>
                <a:ea typeface="ＭＳ Ｐゴシック"/>
                <a:cs typeface="Arial"/>
              </a:rPr>
              <a:t>/mep050. </a:t>
            </a:r>
            <a:r>
              <a:rPr lang="de-DE" altLang="de-DE" sz="1200" err="1">
                <a:solidFill>
                  <a:schemeClr val="tx1">
                    <a:lumMod val="65000"/>
                    <a:lumOff val="35000"/>
                  </a:schemeClr>
                </a:solidFill>
                <a:latin typeface="Arial"/>
                <a:ea typeface="ＭＳ Ｐゴシック"/>
                <a:cs typeface="Arial"/>
              </a:rPr>
              <a:t>Epub</a:t>
            </a:r>
            <a:r>
              <a:rPr lang="de-DE" altLang="de-DE" sz="1200">
                <a:solidFill>
                  <a:schemeClr val="tx1">
                    <a:lumMod val="65000"/>
                    <a:lumOff val="35000"/>
                  </a:schemeClr>
                </a:solidFill>
                <a:latin typeface="Arial"/>
                <a:ea typeface="ＭＳ Ｐゴシック"/>
                <a:cs typeface="Arial"/>
              </a:rPr>
              <a:t> 2009 Jul 20.</a:t>
            </a:r>
            <a:r>
              <a:rPr lang="de-DE" altLang="de-DE">
                <a:solidFill>
                  <a:schemeClr val="tx1">
                    <a:lumMod val="65000"/>
                    <a:lumOff val="35000"/>
                  </a:schemeClr>
                </a:solidFill>
                <a:latin typeface="Arial"/>
                <a:ea typeface="ＭＳ Ｐゴシック"/>
                <a:cs typeface="Arial"/>
              </a:rPr>
              <a:t> </a:t>
            </a:r>
          </a:p>
          <a:p>
            <a:pPr eaLnBrk="1" hangingPunct="1">
              <a:lnSpc>
                <a:spcPct val="90000"/>
              </a:lnSpc>
              <a:spcBef>
                <a:spcPts val="573"/>
              </a:spcBef>
            </a:pPr>
            <a:endParaRPr lang="de-DE" altLang="de-DE">
              <a:solidFill>
                <a:schemeClr val="tx1">
                  <a:lumMod val="65000"/>
                  <a:lumOff val="35000"/>
                </a:schemeClr>
              </a:solidFill>
              <a:latin typeface="Arial"/>
              <a:ea typeface="ＭＳ Ｐゴシック"/>
              <a:cs typeface="Arial"/>
            </a:endParaRPr>
          </a:p>
          <a:p>
            <a:pPr eaLnBrk="1" hangingPunct="1">
              <a:lnSpc>
                <a:spcPct val="90000"/>
              </a:lnSpc>
              <a:spcBef>
                <a:spcPts val="573"/>
              </a:spcBef>
            </a:pPr>
            <a:endParaRPr lang="de-DE" altLang="de-DE">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spcBef>
                <a:spcPts val="573"/>
              </a:spcBef>
            </a:pPr>
            <a:r>
              <a:rPr lang="de-DE" altLang="de-DE" sz="1200" u="sng">
                <a:latin typeface="Arial"/>
                <a:ea typeface="ＭＳ Ｐゴシック"/>
                <a:cs typeface="Arial"/>
              </a:rPr>
              <a:t>Zusätzliche Literatur</a:t>
            </a:r>
            <a:r>
              <a:rPr lang="de-DE" altLang="de-DE" sz="1200">
                <a:latin typeface="Arial"/>
                <a:ea typeface="ＭＳ Ｐゴシック"/>
                <a:cs typeface="Arial"/>
              </a:rPr>
              <a:t>:</a:t>
            </a:r>
          </a:p>
          <a:p>
            <a:pPr eaLnBrk="1" hangingPunct="1">
              <a:lnSpc>
                <a:spcPct val="90000"/>
              </a:lnSpc>
              <a:spcBef>
                <a:spcPts val="573"/>
              </a:spcBef>
            </a:pPr>
            <a:r>
              <a:rPr lang="de-DE" altLang="de-DE" sz="1200">
                <a:latin typeface="Arial"/>
                <a:ea typeface="ＭＳ Ｐゴシック"/>
                <a:cs typeface="Arial"/>
              </a:rPr>
              <a:t>[3]</a:t>
            </a:r>
          </a:p>
          <a:p>
            <a:pPr>
              <a:lnSpc>
                <a:spcPct val="90000"/>
              </a:lnSpc>
              <a:spcBef>
                <a:spcPts val="573"/>
              </a:spcBef>
            </a:pPr>
            <a:r>
              <a:rPr lang="de-DE" i="1" err="1">
                <a:latin typeface="Arial"/>
                <a:ea typeface="ＭＳ Ｐゴシック"/>
                <a:cs typeface="Arial"/>
              </a:rPr>
              <a:t>Cotteret</a:t>
            </a:r>
            <a:r>
              <a:rPr lang="de-DE" i="1">
                <a:latin typeface="Arial"/>
                <a:ea typeface="ＭＳ Ｐゴシック"/>
                <a:cs typeface="Arial"/>
              </a:rPr>
              <a:t>, C et al.</a:t>
            </a:r>
            <a:r>
              <a:rPr lang="de-DE">
                <a:latin typeface="Arial"/>
                <a:ea typeface="ＭＳ Ｐゴシック"/>
                <a:cs typeface="Arial"/>
              </a:rPr>
              <a:t> External </a:t>
            </a:r>
            <a:r>
              <a:rPr lang="de-DE" err="1">
                <a:latin typeface="Arial"/>
                <a:ea typeface="ＭＳ Ｐゴシック"/>
                <a:cs typeface="Arial"/>
              </a:rPr>
              <a:t>contamination</a:t>
            </a:r>
            <a:r>
              <a:rPr lang="de-DE">
                <a:latin typeface="Arial"/>
                <a:ea typeface="ＭＳ Ｐゴシック"/>
                <a:cs typeface="Arial"/>
              </a:rPr>
              <a:t> </a:t>
            </a:r>
            <a:r>
              <a:rPr lang="de-DE" err="1">
                <a:latin typeface="Arial"/>
                <a:ea typeface="ＭＳ Ｐゴシック"/>
                <a:cs typeface="Arial"/>
              </a:rPr>
              <a:t>of</a:t>
            </a:r>
            <a:r>
              <a:rPr lang="de-DE">
                <a:latin typeface="Arial"/>
                <a:ea typeface="ＭＳ Ｐゴシック"/>
                <a:cs typeface="Arial"/>
              </a:rPr>
              <a:t> </a:t>
            </a:r>
            <a:r>
              <a:rPr lang="de-DE" err="1">
                <a:latin typeface="Arial"/>
                <a:ea typeface="ＭＳ Ｐゴシック"/>
                <a:cs typeface="Arial"/>
              </a:rPr>
              <a:t>antineoplastic</a:t>
            </a:r>
            <a:r>
              <a:rPr lang="de-DE">
                <a:latin typeface="Arial"/>
                <a:ea typeface="ＭＳ Ｐゴシック"/>
                <a:cs typeface="Arial"/>
              </a:rPr>
              <a:t> </a:t>
            </a:r>
            <a:r>
              <a:rPr lang="de-DE" err="1">
                <a:latin typeface="Arial"/>
                <a:ea typeface="ＭＳ Ｐゴシック"/>
                <a:cs typeface="Arial"/>
              </a:rPr>
              <a:t>drug</a:t>
            </a:r>
            <a:r>
              <a:rPr lang="de-DE">
                <a:latin typeface="Arial"/>
                <a:ea typeface="ＭＳ Ｐゴシック"/>
                <a:cs typeface="Arial"/>
              </a:rPr>
              <a:t> </a:t>
            </a:r>
            <a:r>
              <a:rPr lang="de-DE" err="1">
                <a:latin typeface="Arial"/>
                <a:ea typeface="ＭＳ Ｐゴシック"/>
                <a:cs typeface="Arial"/>
              </a:rPr>
              <a:t>vials</a:t>
            </a:r>
            <a:r>
              <a:rPr lang="de-DE">
                <a:latin typeface="Arial"/>
                <a:ea typeface="ＭＳ Ｐゴシック"/>
                <a:cs typeface="Arial"/>
              </a:rPr>
              <a:t>: an </a:t>
            </a:r>
            <a:r>
              <a:rPr lang="de-DE" err="1">
                <a:latin typeface="Arial"/>
                <a:ea typeface="ＭＳ Ｐゴシック"/>
                <a:cs typeface="Arial"/>
              </a:rPr>
              <a:t>occupational</a:t>
            </a:r>
            <a:r>
              <a:rPr lang="de-DE">
                <a:latin typeface="Arial"/>
                <a:ea typeface="ＭＳ Ｐゴシック"/>
                <a:cs typeface="Arial"/>
              </a:rPr>
              <a:t> </a:t>
            </a:r>
            <a:r>
              <a:rPr lang="de-DE" err="1">
                <a:latin typeface="Arial"/>
                <a:ea typeface="ＭＳ Ｐゴシック"/>
                <a:cs typeface="Arial"/>
              </a:rPr>
              <a:t>risk</a:t>
            </a:r>
            <a:r>
              <a:rPr lang="de-DE">
                <a:latin typeface="Arial"/>
                <a:ea typeface="ＭＳ Ｐゴシック"/>
                <a:cs typeface="Arial"/>
              </a:rPr>
              <a:t> </a:t>
            </a:r>
            <a:r>
              <a:rPr lang="de-DE" err="1">
                <a:latin typeface="Arial"/>
                <a:ea typeface="ＭＳ Ｐゴシック"/>
                <a:cs typeface="Arial"/>
              </a:rPr>
              <a:t>to</a:t>
            </a:r>
            <a:r>
              <a:rPr lang="de-DE">
                <a:latin typeface="Arial"/>
                <a:ea typeface="ＭＳ Ｐゴシック"/>
                <a:cs typeface="Arial"/>
              </a:rPr>
              <a:t> </a:t>
            </a:r>
            <a:r>
              <a:rPr lang="de-DE" err="1">
                <a:latin typeface="Arial"/>
                <a:ea typeface="ＭＳ Ｐゴシック"/>
                <a:cs typeface="Arial"/>
              </a:rPr>
              <a:t>consider</a:t>
            </a:r>
            <a:r>
              <a:rPr lang="de-DE">
                <a:latin typeface="Arial"/>
                <a:ea typeface="ＭＳ Ｐゴシック"/>
                <a:cs typeface="Arial"/>
              </a:rPr>
              <a:t>. European Journal </a:t>
            </a:r>
            <a:r>
              <a:rPr lang="de-DE" err="1">
                <a:latin typeface="Arial"/>
                <a:ea typeface="ＭＳ Ｐゴシック"/>
                <a:cs typeface="Arial"/>
              </a:rPr>
              <a:t>of</a:t>
            </a:r>
            <a:r>
              <a:rPr lang="de-DE">
                <a:latin typeface="Arial"/>
                <a:ea typeface="ＭＳ Ｐゴシック"/>
                <a:cs typeface="Arial"/>
              </a:rPr>
              <a:t> </a:t>
            </a:r>
            <a:r>
              <a:rPr lang="de-DE" err="1">
                <a:latin typeface="Arial"/>
                <a:ea typeface="ＭＳ Ｐゴシック"/>
                <a:cs typeface="Arial"/>
              </a:rPr>
              <a:t>hospital</a:t>
            </a:r>
            <a:r>
              <a:rPr lang="de-DE">
                <a:latin typeface="Arial"/>
                <a:ea typeface="ＭＳ Ｐゴシック"/>
                <a:cs typeface="Arial"/>
              </a:rPr>
              <a:t> </a:t>
            </a:r>
            <a:r>
              <a:rPr lang="de-DE" err="1">
                <a:latin typeface="Arial"/>
                <a:ea typeface="ＭＳ Ｐゴシック"/>
                <a:cs typeface="Arial"/>
              </a:rPr>
              <a:t>pharmacy</a:t>
            </a:r>
            <a:r>
              <a:rPr lang="de-DE">
                <a:latin typeface="Arial"/>
                <a:ea typeface="ＭＳ Ｐゴシック"/>
                <a:cs typeface="Arial"/>
              </a:rPr>
              <a:t>. 2022 Sept; 29(5): 284-286.</a:t>
            </a:r>
          </a:p>
          <a:p>
            <a:pPr>
              <a:lnSpc>
                <a:spcPct val="90000"/>
              </a:lnSpc>
              <a:spcBef>
                <a:spcPts val="573"/>
              </a:spcBef>
            </a:pPr>
            <a:endParaRPr lang="de-DE" altLang="de-DE">
              <a:latin typeface="Arial"/>
              <a:ea typeface="ＭＳ Ｐゴシック"/>
              <a:cs typeface="Arial"/>
            </a:endParaRPr>
          </a:p>
          <a:p>
            <a:pPr>
              <a:lnSpc>
                <a:spcPct val="90000"/>
              </a:lnSpc>
              <a:spcBef>
                <a:spcPts val="573"/>
              </a:spcBef>
            </a:pPr>
            <a:r>
              <a:rPr lang="de-DE" altLang="de-DE">
                <a:latin typeface="Arial"/>
                <a:ea typeface="ＭＳ Ｐゴシック"/>
                <a:cs typeface="Arial"/>
              </a:rPr>
              <a:t>Kittlaus W. Verpackungen zum Schutz vor </a:t>
            </a:r>
            <a:r>
              <a:rPr lang="de-DE" altLang="de-DE" err="1">
                <a:latin typeface="Arial"/>
                <a:ea typeface="ＭＳ Ｐゴシック"/>
                <a:cs typeface="Arial"/>
              </a:rPr>
              <a:t>Zytostatikakontaminationen</a:t>
            </a:r>
            <a:r>
              <a:rPr lang="de-DE" altLang="de-DE">
                <a:latin typeface="Arial"/>
                <a:ea typeface="ＭＳ Ｐゴシック"/>
                <a:cs typeface="Arial"/>
              </a:rPr>
              <a:t>. Onkologische Pharmazie 2008;10</a:t>
            </a:r>
            <a:endParaRPr lang="de-DE">
              <a:solidFill>
                <a:schemeClr val="tx1">
                  <a:lumMod val="65000"/>
                  <a:lumOff val="35000"/>
                </a:schemeClr>
              </a:solidFill>
              <a:latin typeface="Arial"/>
              <a:ea typeface="ＭＳ Ｐゴシック"/>
              <a:cs typeface="Arial"/>
            </a:endParaRPr>
          </a:p>
          <a:p>
            <a:pPr eaLnBrk="1" hangingPunct="1">
              <a:lnSpc>
                <a:spcPct val="90000"/>
              </a:lnSpc>
              <a:spcBef>
                <a:spcPts val="573"/>
              </a:spcBef>
            </a:pPr>
            <a:endParaRPr lang="de-DE" altLang="de-DE" sz="1200" i="1">
              <a:solidFill>
                <a:schemeClr val="tx1">
                  <a:lumMod val="65000"/>
                  <a:lumOff val="35000"/>
                </a:schemeClr>
              </a:solidFill>
              <a:latin typeface="Arial"/>
              <a:ea typeface="ＭＳ Ｐゴシック"/>
              <a:cs typeface="Arial"/>
            </a:endParaRPr>
          </a:p>
          <a:p>
            <a:pPr eaLnBrk="1" hangingPunct="1">
              <a:lnSpc>
                <a:spcPct val="90000"/>
              </a:lnSpc>
              <a:spcBef>
                <a:spcPts val="573"/>
              </a:spcBef>
            </a:pPr>
            <a:r>
              <a:rPr lang="de-DE" altLang="de-DE" sz="1200" i="1" err="1">
                <a:solidFill>
                  <a:schemeClr val="tx1">
                    <a:lumMod val="65000"/>
                    <a:lumOff val="35000"/>
                  </a:schemeClr>
                </a:solidFill>
                <a:latin typeface="Arial"/>
                <a:ea typeface="ＭＳ Ｐゴシック"/>
                <a:cs typeface="Arial"/>
              </a:rPr>
              <a:t>Hedmer</a:t>
            </a:r>
            <a:r>
              <a:rPr lang="de-DE" altLang="de-DE" sz="1200" i="1">
                <a:solidFill>
                  <a:schemeClr val="tx1">
                    <a:lumMod val="65000"/>
                    <a:lumOff val="35000"/>
                  </a:schemeClr>
                </a:solidFill>
                <a:latin typeface="Arial"/>
                <a:ea typeface="ＭＳ Ｐゴシック"/>
                <a:cs typeface="Arial"/>
              </a:rPr>
              <a:t> M et al. </a:t>
            </a:r>
            <a:r>
              <a:rPr lang="en-US" altLang="de-DE" sz="1200">
                <a:solidFill>
                  <a:schemeClr val="tx1">
                    <a:lumMod val="65000"/>
                    <a:lumOff val="35000"/>
                  </a:schemeClr>
                </a:solidFill>
                <a:latin typeface="Arial"/>
                <a:ea typeface="ＭＳ Ｐゴシック"/>
                <a:cs typeface="Arial"/>
              </a:rPr>
              <a:t>Surface contamination of cyclophosphamide packaging and surface contamination with antineoplastic drugs in a hospital pharmacy in Sweden.</a:t>
            </a:r>
            <a:r>
              <a:rPr lang="de-DE" altLang="de-DE" sz="1200" i="1">
                <a:solidFill>
                  <a:schemeClr val="tx1">
                    <a:lumMod val="65000"/>
                    <a:lumOff val="35000"/>
                  </a:schemeClr>
                </a:solidFill>
                <a:latin typeface="Arial"/>
                <a:ea typeface="ＭＳ Ｐゴシック"/>
                <a:cs typeface="Arial"/>
              </a:rPr>
              <a:t> </a:t>
            </a:r>
            <a:r>
              <a:rPr lang="en-US" altLang="de-DE" sz="1200">
                <a:solidFill>
                  <a:srgbClr val="0000FF"/>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Ann </a:t>
            </a:r>
            <a:r>
              <a:rPr lang="en-US" altLang="de-DE" sz="1200" err="1">
                <a:solidFill>
                  <a:srgbClr val="0000FF"/>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Occup</a:t>
            </a:r>
            <a:r>
              <a:rPr lang="en-US" altLang="de-DE" sz="1200">
                <a:solidFill>
                  <a:srgbClr val="0000FF"/>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 </a:t>
            </a:r>
            <a:r>
              <a:rPr lang="en-US" altLang="de-DE" sz="1200" err="1">
                <a:solidFill>
                  <a:srgbClr val="0000FF"/>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Hyg</a:t>
            </a:r>
            <a:r>
              <a:rPr lang="en-US" altLang="de-DE" sz="1200">
                <a:solidFill>
                  <a:schemeClr val="tx1">
                    <a:lumMod val="65000"/>
                    <a:lumOff val="35000"/>
                  </a:schemeClr>
                </a:solidFill>
                <a:latin typeface="Arial"/>
                <a:ea typeface="ＭＳ Ｐゴシック"/>
                <a:cs typeface="Arial"/>
                <a:hlinkClick r:id="rId4" tooltip="The Annals of occupational hygiene.">
                  <a:extLst>
                    <a:ext uri="{A12FA001-AC4F-418D-AE19-62706E023703}">
                      <ahyp:hlinkClr xmlns:ahyp="http://schemas.microsoft.com/office/drawing/2018/hyperlinkcolor" val="tx"/>
                    </a:ext>
                  </a:extLst>
                </a:hlinkClick>
              </a:rPr>
              <a:t>.</a:t>
            </a:r>
            <a:r>
              <a:rPr lang="en-US" altLang="de-DE" sz="1200">
                <a:solidFill>
                  <a:schemeClr val="tx1">
                    <a:lumMod val="65000"/>
                    <a:lumOff val="35000"/>
                  </a:schemeClr>
                </a:solidFill>
                <a:latin typeface="Arial"/>
                <a:ea typeface="ＭＳ Ｐゴシック"/>
                <a:cs typeface="Arial"/>
              </a:rPr>
              <a:t> 2005 Oct;49(7):629-37.</a:t>
            </a:r>
            <a:r>
              <a:rPr lang="de-DE" altLang="de-DE">
                <a:solidFill>
                  <a:schemeClr val="tx1">
                    <a:lumMod val="65000"/>
                    <a:lumOff val="35000"/>
                  </a:schemeClr>
                </a:solidFill>
                <a:latin typeface="Arial"/>
                <a:ea typeface="ＭＳ Ｐゴシック"/>
                <a:cs typeface="Arial"/>
              </a:rPr>
              <a:t> </a:t>
            </a:r>
            <a:endParaRPr lang="de-DE" altLang="de-DE" sz="12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spcBef>
                <a:spcPts val="573"/>
              </a:spcBef>
            </a:pPr>
            <a:endParaRPr lang="de-DE" altLang="de-DE" sz="1200" i="1">
              <a:solidFill>
                <a:schemeClr val="tx1">
                  <a:lumMod val="65000"/>
                  <a:lumOff val="35000"/>
                </a:schemeClr>
              </a:solidFill>
              <a:latin typeface="Arial"/>
              <a:ea typeface="ＭＳ Ｐゴシック"/>
              <a:cs typeface="Arial"/>
            </a:endParaRPr>
          </a:p>
          <a:p>
            <a:pPr eaLnBrk="1" hangingPunct="1">
              <a:lnSpc>
                <a:spcPct val="90000"/>
              </a:lnSpc>
              <a:spcBef>
                <a:spcPts val="573"/>
              </a:spcBef>
            </a:pPr>
            <a:r>
              <a:rPr lang="de-DE" altLang="de-DE" sz="1200" i="1">
                <a:solidFill>
                  <a:schemeClr val="tx1">
                    <a:lumMod val="65000"/>
                    <a:lumOff val="35000"/>
                  </a:schemeClr>
                </a:solidFill>
                <a:latin typeface="Arial"/>
                <a:ea typeface="ＭＳ Ｐゴシック"/>
                <a:cs typeface="Arial"/>
              </a:rPr>
              <a:t>Hama K et al. </a:t>
            </a:r>
            <a:r>
              <a:rPr lang="en-US" altLang="de-DE" sz="1200">
                <a:solidFill>
                  <a:schemeClr val="tx1">
                    <a:lumMod val="65000"/>
                    <a:lumOff val="35000"/>
                  </a:schemeClr>
                </a:solidFill>
                <a:latin typeface="Arial"/>
                <a:ea typeface="ＭＳ Ｐゴシック"/>
                <a:cs typeface="Arial"/>
              </a:rPr>
              <a:t>Verification of surface contamination of Japanese cyclophosphamide vials and an example of exposure by handling.</a:t>
            </a:r>
            <a:r>
              <a:rPr lang="de-DE" altLang="de-DE" sz="1200" i="1">
                <a:solidFill>
                  <a:schemeClr val="tx1">
                    <a:lumMod val="65000"/>
                    <a:lumOff val="35000"/>
                  </a:schemeClr>
                </a:solidFill>
                <a:latin typeface="Arial"/>
                <a:ea typeface="ＭＳ Ｐゴシック"/>
                <a:cs typeface="Arial"/>
              </a:rPr>
              <a:t> </a:t>
            </a:r>
            <a:r>
              <a:rPr lang="en-US" altLang="de-DE" sz="1200">
                <a:solidFill>
                  <a:srgbClr val="0000FF"/>
                </a:solidFill>
                <a:latin typeface="Arial"/>
                <a:ea typeface="ＭＳ Ｐゴシック"/>
                <a:cs typeface="Arial"/>
                <a:hlinkClick r:id="rId5"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Oncol Pharm </a:t>
            </a:r>
            <a:r>
              <a:rPr lang="en-US" altLang="de-DE" sz="1200" err="1">
                <a:solidFill>
                  <a:srgbClr val="0000FF"/>
                </a:solidFill>
                <a:latin typeface="Arial"/>
                <a:ea typeface="ＭＳ Ｐゴシック"/>
                <a:cs typeface="Arial"/>
                <a:hlinkClick r:id="rId5"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en-US" altLang="de-DE" sz="1200">
                <a:solidFill>
                  <a:schemeClr val="tx1">
                    <a:lumMod val="65000"/>
                    <a:lumOff val="35000"/>
                  </a:schemeClr>
                </a:solidFill>
                <a:latin typeface="Arial"/>
                <a:ea typeface="ＭＳ Ｐゴシック"/>
                <a:cs typeface="Arial"/>
                <a:hlinkClick r:id="rId5"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en-US" altLang="de-DE" sz="1200">
                <a:solidFill>
                  <a:schemeClr val="tx1">
                    <a:lumMod val="65000"/>
                    <a:lumOff val="35000"/>
                  </a:schemeClr>
                </a:solidFill>
                <a:latin typeface="Arial"/>
                <a:ea typeface="ＭＳ Ｐゴシック"/>
                <a:cs typeface="Arial"/>
              </a:rPr>
              <a:t> 2012 Jun;18(2):201-6. </a:t>
            </a:r>
            <a:r>
              <a:rPr lang="en-US" altLang="de-DE" sz="1200" err="1">
                <a:solidFill>
                  <a:schemeClr val="tx1">
                    <a:lumMod val="65000"/>
                    <a:lumOff val="35000"/>
                  </a:schemeClr>
                </a:solidFill>
                <a:latin typeface="Arial"/>
                <a:ea typeface="ＭＳ Ｐゴシック"/>
                <a:cs typeface="Arial"/>
              </a:rPr>
              <a:t>doi</a:t>
            </a:r>
            <a:r>
              <a:rPr lang="en-US" altLang="de-DE" sz="1200">
                <a:solidFill>
                  <a:schemeClr val="tx1">
                    <a:lumMod val="65000"/>
                    <a:lumOff val="35000"/>
                  </a:schemeClr>
                </a:solidFill>
                <a:latin typeface="Arial"/>
                <a:ea typeface="ＭＳ Ｐゴシック"/>
                <a:cs typeface="Arial"/>
              </a:rPr>
              <a:t>: 10.1177/1078155211419543.</a:t>
            </a:r>
            <a:r>
              <a:rPr lang="en-US" altLang="de-DE">
                <a:solidFill>
                  <a:schemeClr val="tx1">
                    <a:lumMod val="65000"/>
                    <a:lumOff val="35000"/>
                  </a:schemeClr>
                </a:solidFill>
                <a:latin typeface="Arial"/>
                <a:ea typeface="ＭＳ Ｐゴシック"/>
                <a:cs typeface="Arial"/>
              </a:rPr>
              <a:t> </a:t>
            </a:r>
            <a:endParaRPr lang="de-DE" altLang="de-DE" sz="12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spcBef>
                <a:spcPts val="573"/>
              </a:spcBef>
            </a:pPr>
            <a:endParaRPr lang="de-DE" altLang="de-DE" sz="1200" i="1">
              <a:solidFill>
                <a:schemeClr val="tx1">
                  <a:lumMod val="65000"/>
                  <a:lumOff val="35000"/>
                </a:schemeClr>
              </a:solidFill>
              <a:latin typeface="Arial"/>
              <a:ea typeface="ＭＳ Ｐゴシック"/>
              <a:cs typeface="Arial"/>
            </a:endParaRPr>
          </a:p>
          <a:p>
            <a:pPr eaLnBrk="1" hangingPunct="1">
              <a:lnSpc>
                <a:spcPct val="90000"/>
              </a:lnSpc>
              <a:spcBef>
                <a:spcPts val="573"/>
              </a:spcBef>
            </a:pPr>
            <a:r>
              <a:rPr lang="de-DE" altLang="de-DE" sz="1200" i="1" err="1">
                <a:solidFill>
                  <a:schemeClr val="tx1">
                    <a:lumMod val="65000"/>
                    <a:lumOff val="35000"/>
                  </a:schemeClr>
                </a:solidFill>
                <a:latin typeface="Arial"/>
                <a:ea typeface="ＭＳ Ｐゴシック"/>
                <a:cs typeface="Arial"/>
              </a:rPr>
              <a:t>Naito</a:t>
            </a:r>
            <a:r>
              <a:rPr lang="de-DE" altLang="de-DE" sz="1200" i="1">
                <a:solidFill>
                  <a:schemeClr val="tx1">
                    <a:lumMod val="65000"/>
                    <a:lumOff val="35000"/>
                  </a:schemeClr>
                </a:solidFill>
                <a:latin typeface="Arial"/>
                <a:ea typeface="ＭＳ Ｐゴシック"/>
                <a:cs typeface="Arial"/>
              </a:rPr>
              <a:t> et al. </a:t>
            </a:r>
            <a:r>
              <a:rPr lang="en-US" altLang="de-DE" sz="1200">
                <a:solidFill>
                  <a:schemeClr val="tx1">
                    <a:lumMod val="65000"/>
                    <a:lumOff val="35000"/>
                  </a:schemeClr>
                </a:solidFill>
                <a:latin typeface="Arial"/>
                <a:ea typeface="ＭＳ Ｐゴシック"/>
                <a:cs typeface="Arial"/>
              </a:rPr>
              <a:t>Comparison of contamination levels on the exterior surfaces of vials containing platinum anticancer drugs in Japan.</a:t>
            </a:r>
            <a:r>
              <a:rPr lang="de-DE" altLang="de-DE" sz="1200" i="1">
                <a:solidFill>
                  <a:schemeClr val="tx1">
                    <a:lumMod val="65000"/>
                    <a:lumOff val="35000"/>
                  </a:schemeClr>
                </a:solidFill>
                <a:latin typeface="Arial"/>
                <a:ea typeface="ＭＳ Ｐゴシック"/>
                <a:cs typeface="Arial"/>
              </a:rPr>
              <a:t> </a:t>
            </a:r>
            <a:r>
              <a:rPr lang="en-US" altLang="de-DE" sz="1200">
                <a:solidFill>
                  <a:schemeClr val="tx1">
                    <a:lumMod val="65000"/>
                    <a:lumOff val="35000"/>
                  </a:schemeClr>
                </a:solidFill>
                <a:latin typeface="Arial"/>
                <a:ea typeface="ＭＳ Ｐゴシック"/>
                <a:cs typeface="Arial"/>
                <a:hlinkClick r:id="rId6" tooltip="Biological &amp; pharmaceutical bulletin.">
                  <a:extLst>
                    <a:ext uri="{A12FA001-AC4F-418D-AE19-62706E023703}">
                      <ahyp:hlinkClr xmlns:ahyp="http://schemas.microsoft.com/office/drawing/2018/hyperlinkcolor" val="tx"/>
                    </a:ext>
                  </a:extLst>
                </a:hlinkClick>
              </a:rPr>
              <a:t>Biol Pharm Bull.</a:t>
            </a:r>
            <a:r>
              <a:rPr lang="en-US" altLang="de-DE" sz="1200">
                <a:solidFill>
                  <a:schemeClr val="tx1">
                    <a:lumMod val="65000"/>
                    <a:lumOff val="35000"/>
                  </a:schemeClr>
                </a:solidFill>
                <a:latin typeface="Arial"/>
                <a:ea typeface="ＭＳ Ｐゴシック"/>
                <a:cs typeface="Arial"/>
              </a:rPr>
              <a:t> 2012;35(11):2043-9.</a:t>
            </a:r>
          </a:p>
          <a:p>
            <a:pPr eaLnBrk="1" hangingPunct="1">
              <a:lnSpc>
                <a:spcPct val="90000"/>
              </a:lnSpc>
              <a:spcBef>
                <a:spcPts val="573"/>
              </a:spcBef>
            </a:pPr>
            <a:endParaRPr lang="de-DE" altLang="de-DE" sz="1200" i="1">
              <a:solidFill>
                <a:schemeClr val="tx1">
                  <a:lumMod val="65000"/>
                  <a:lumOff val="35000"/>
                </a:schemeClr>
              </a:solidFill>
              <a:latin typeface="Arial"/>
              <a:ea typeface="ＭＳ Ｐゴシック"/>
              <a:cs typeface="Arial"/>
            </a:endParaRPr>
          </a:p>
          <a:p>
            <a:pPr eaLnBrk="1" hangingPunct="1">
              <a:lnSpc>
                <a:spcPct val="90000"/>
              </a:lnSpc>
              <a:spcBef>
                <a:spcPts val="573"/>
              </a:spcBef>
            </a:pPr>
            <a:r>
              <a:rPr lang="de-DE" altLang="de-DE" sz="1200" i="1" err="1">
                <a:solidFill>
                  <a:schemeClr val="tx1">
                    <a:lumMod val="65000"/>
                    <a:lumOff val="35000"/>
                  </a:schemeClr>
                </a:solidFill>
                <a:latin typeface="Arial"/>
                <a:ea typeface="ＭＳ Ｐゴシック"/>
                <a:cs typeface="Arial"/>
              </a:rPr>
              <a:t>Nygren</a:t>
            </a:r>
            <a:r>
              <a:rPr lang="de-DE" altLang="de-DE" sz="1200" i="1">
                <a:solidFill>
                  <a:schemeClr val="tx1">
                    <a:lumMod val="65000"/>
                    <a:lumOff val="35000"/>
                  </a:schemeClr>
                </a:solidFill>
                <a:latin typeface="Arial"/>
                <a:ea typeface="ＭＳ Ｐゴシック"/>
                <a:cs typeface="Arial"/>
              </a:rPr>
              <a:t> O et al. </a:t>
            </a:r>
            <a:r>
              <a:rPr lang="en-US" altLang="de-DE" sz="1200">
                <a:solidFill>
                  <a:schemeClr val="tx1">
                    <a:lumMod val="65000"/>
                    <a:lumOff val="35000"/>
                  </a:schemeClr>
                </a:solidFill>
                <a:latin typeface="Arial"/>
                <a:ea typeface="ＭＳ Ｐゴシック"/>
                <a:cs typeface="Arial"/>
              </a:rPr>
              <a:t>Cisplatin contamination observed on the outside of drug vials.</a:t>
            </a:r>
            <a:r>
              <a:rPr lang="de-DE" altLang="de-DE" sz="1200">
                <a:solidFill>
                  <a:schemeClr val="tx1">
                    <a:lumMod val="65000"/>
                    <a:lumOff val="35000"/>
                  </a:schemeClr>
                </a:solidFill>
                <a:latin typeface="Arial"/>
                <a:ea typeface="ＭＳ Ｐゴシック"/>
                <a:cs typeface="Arial"/>
              </a:rPr>
              <a:t> Ann </a:t>
            </a:r>
            <a:r>
              <a:rPr lang="de-DE" altLang="de-DE" sz="1200" err="1">
                <a:solidFill>
                  <a:schemeClr val="tx1">
                    <a:lumMod val="65000"/>
                    <a:lumOff val="35000"/>
                  </a:schemeClr>
                </a:solidFill>
                <a:latin typeface="Arial"/>
                <a:ea typeface="ＭＳ Ｐゴシック"/>
                <a:cs typeface="Arial"/>
              </a:rPr>
              <a:t>Occup</a:t>
            </a:r>
            <a:r>
              <a:rPr lang="de-DE" altLang="de-DE" sz="1200">
                <a:solidFill>
                  <a:schemeClr val="tx1">
                    <a:lumMod val="65000"/>
                    <a:lumOff val="35000"/>
                  </a:schemeClr>
                </a:solidFill>
                <a:latin typeface="Arial"/>
                <a:ea typeface="ＭＳ Ｐゴシック"/>
                <a:cs typeface="Arial"/>
              </a:rPr>
              <a:t> Hyg. 2002 Aug;46(6):555-7.</a:t>
            </a:r>
          </a:p>
          <a:p>
            <a:pPr eaLnBrk="1" hangingPunct="1">
              <a:lnSpc>
                <a:spcPct val="90000"/>
              </a:lnSpc>
              <a:spcBef>
                <a:spcPts val="573"/>
              </a:spcBef>
            </a:pPr>
            <a:endParaRPr lang="de-DE" altLang="de-DE" sz="1200" i="1">
              <a:solidFill>
                <a:schemeClr val="tx1">
                  <a:lumMod val="65000"/>
                  <a:lumOff val="35000"/>
                </a:schemeClr>
              </a:solidFill>
              <a:latin typeface="Arial"/>
              <a:ea typeface="ＭＳ Ｐゴシック"/>
              <a:cs typeface="Arial"/>
            </a:endParaRPr>
          </a:p>
          <a:p>
            <a:pPr eaLnBrk="1" hangingPunct="1">
              <a:lnSpc>
                <a:spcPct val="90000"/>
              </a:lnSpc>
              <a:spcBef>
                <a:spcPts val="573"/>
              </a:spcBef>
            </a:pPr>
            <a:r>
              <a:rPr lang="de-DE" altLang="de-DE" sz="1200" i="1">
                <a:solidFill>
                  <a:schemeClr val="tx1">
                    <a:lumMod val="65000"/>
                    <a:lumOff val="35000"/>
                  </a:schemeClr>
                </a:solidFill>
                <a:latin typeface="Arial"/>
                <a:ea typeface="ＭＳ Ｐゴシック"/>
                <a:cs typeface="Arial"/>
              </a:rPr>
              <a:t>Mason HJ et al</a:t>
            </a:r>
            <a:r>
              <a:rPr lang="en-US" altLang="de-DE" sz="1200">
                <a:solidFill>
                  <a:schemeClr val="tx1">
                    <a:lumMod val="65000"/>
                    <a:lumOff val="35000"/>
                  </a:schemeClr>
                </a:solidFill>
                <a:latin typeface="Arial"/>
                <a:ea typeface="ＭＳ Ｐゴシック"/>
                <a:cs typeface="Arial"/>
              </a:rPr>
              <a:t>. Cytotoxic drug contamination on the outside of vials delivered to a hospital pharmacy. Ann </a:t>
            </a:r>
            <a:r>
              <a:rPr lang="en-US" altLang="de-DE" sz="1200" err="1">
                <a:solidFill>
                  <a:schemeClr val="tx1">
                    <a:lumMod val="65000"/>
                    <a:lumOff val="35000"/>
                  </a:schemeClr>
                </a:solidFill>
                <a:latin typeface="Arial"/>
                <a:ea typeface="ＭＳ Ｐゴシック"/>
                <a:cs typeface="Arial"/>
              </a:rPr>
              <a:t>Occup</a:t>
            </a:r>
            <a:r>
              <a:rPr lang="en-US" altLang="de-DE" sz="1200">
                <a:solidFill>
                  <a:schemeClr val="tx1">
                    <a:lumMod val="65000"/>
                    <a:lumOff val="35000"/>
                  </a:schemeClr>
                </a:solidFill>
                <a:latin typeface="Arial"/>
                <a:ea typeface="ＭＳ Ｐゴシック"/>
                <a:cs typeface="Arial"/>
              </a:rPr>
              <a:t> </a:t>
            </a:r>
            <a:r>
              <a:rPr lang="en-US" altLang="de-DE" sz="1200" err="1">
                <a:solidFill>
                  <a:schemeClr val="tx1">
                    <a:lumMod val="65000"/>
                    <a:lumOff val="35000"/>
                  </a:schemeClr>
                </a:solidFill>
                <a:latin typeface="Arial"/>
                <a:ea typeface="ＭＳ Ｐゴシック"/>
                <a:cs typeface="Arial"/>
              </a:rPr>
              <a:t>Hyg</a:t>
            </a:r>
            <a:r>
              <a:rPr lang="en-US" altLang="de-DE" sz="1200">
                <a:solidFill>
                  <a:schemeClr val="tx1">
                    <a:lumMod val="65000"/>
                    <a:lumOff val="35000"/>
                  </a:schemeClr>
                </a:solidFill>
                <a:latin typeface="Arial"/>
                <a:ea typeface="ＭＳ Ｐゴシック"/>
                <a:cs typeface="Arial"/>
              </a:rPr>
              <a:t>. 2003;47(8):661-85.</a:t>
            </a:r>
          </a:p>
          <a:p>
            <a:pPr>
              <a:spcBef>
                <a:spcPts val="573"/>
              </a:spcBef>
            </a:pPr>
            <a:endParaRPr lang="de-DE" altLang="de-DE" sz="1200" i="1">
              <a:solidFill>
                <a:schemeClr val="tx1">
                  <a:lumMod val="65000"/>
                  <a:lumOff val="35000"/>
                </a:schemeClr>
              </a:solidFill>
              <a:latin typeface="Arial"/>
              <a:ea typeface="ＭＳ Ｐゴシック"/>
              <a:cs typeface="Arial"/>
            </a:endParaRPr>
          </a:p>
          <a:p>
            <a:pPr>
              <a:spcBef>
                <a:spcPts val="573"/>
              </a:spcBef>
            </a:pPr>
            <a:r>
              <a:rPr lang="de-DE" altLang="de-DE" sz="1200" i="1">
                <a:solidFill>
                  <a:schemeClr val="tx1">
                    <a:lumMod val="65000"/>
                    <a:lumOff val="35000"/>
                  </a:schemeClr>
                </a:solidFill>
                <a:latin typeface="Arial"/>
                <a:ea typeface="ＭＳ Ｐゴシック"/>
                <a:cs typeface="Arial"/>
              </a:rPr>
              <a:t>Connor TH et al. </a:t>
            </a:r>
            <a:r>
              <a:rPr lang="en-US" altLang="de-DE" sz="1200">
                <a:solidFill>
                  <a:schemeClr val="tx1">
                    <a:lumMod val="65000"/>
                    <a:lumOff val="35000"/>
                  </a:schemeClr>
                </a:solidFill>
                <a:latin typeface="Arial"/>
                <a:ea typeface="ＭＳ Ｐゴシック"/>
                <a:cs typeface="Arial"/>
              </a:rPr>
              <a:t>Surface </a:t>
            </a:r>
            <a:r>
              <a:rPr lang="en-US" altLang="de-DE" sz="1200" err="1">
                <a:solidFill>
                  <a:schemeClr val="tx1">
                    <a:lumMod val="65000"/>
                    <a:lumOff val="35000"/>
                  </a:schemeClr>
                </a:solidFill>
                <a:latin typeface="Arial"/>
                <a:ea typeface="ＭＳ Ｐゴシック"/>
                <a:cs typeface="Arial"/>
              </a:rPr>
              <a:t>contmination</a:t>
            </a:r>
            <a:r>
              <a:rPr lang="en-US" altLang="de-DE" sz="1200">
                <a:solidFill>
                  <a:schemeClr val="tx1">
                    <a:lumMod val="65000"/>
                    <a:lumOff val="35000"/>
                  </a:schemeClr>
                </a:solidFill>
                <a:latin typeface="Arial"/>
                <a:ea typeface="ＭＳ Ｐゴシック"/>
                <a:cs typeface="Arial"/>
              </a:rPr>
              <a:t> of chemotherapy drug vials and evaluation of new vial-cleaning techniques: results of three studies. Am J Health Syst Pharm. 2005; 62:475-84.</a:t>
            </a:r>
            <a:endParaRPr lang="en-SG" altLang="de-DE" sz="1200">
              <a:solidFill>
                <a:schemeClr val="tx1">
                  <a:lumMod val="65000"/>
                  <a:lumOff val="35000"/>
                </a:schemeClr>
              </a:solidFill>
              <a:latin typeface="Arial"/>
              <a:ea typeface="ＭＳ Ｐゴシック"/>
              <a:cs typeface="Arial"/>
            </a:endParaRPr>
          </a:p>
          <a:p>
            <a:pPr eaLnBrk="1" hangingPunct="1">
              <a:lnSpc>
                <a:spcPct val="90000"/>
              </a:lnSpc>
              <a:spcBef>
                <a:spcPts val="573"/>
              </a:spcBef>
            </a:pPr>
            <a:endParaRPr lang="de-DE" altLang="de-DE" sz="1200" i="1">
              <a:solidFill>
                <a:schemeClr val="tx1">
                  <a:lumMod val="65000"/>
                  <a:lumOff val="35000"/>
                </a:schemeClr>
              </a:solidFill>
              <a:latin typeface="Arial"/>
              <a:ea typeface="ＭＳ Ｐゴシック"/>
              <a:cs typeface="Arial"/>
            </a:endParaRPr>
          </a:p>
          <a:p>
            <a:pPr eaLnBrk="1" hangingPunct="1">
              <a:lnSpc>
                <a:spcPct val="90000"/>
              </a:lnSpc>
              <a:spcBef>
                <a:spcPts val="573"/>
              </a:spcBef>
            </a:pPr>
            <a:r>
              <a:rPr lang="de-DE" altLang="de-DE" sz="1200" i="1" err="1">
                <a:solidFill>
                  <a:schemeClr val="tx1">
                    <a:lumMod val="65000"/>
                    <a:lumOff val="35000"/>
                  </a:schemeClr>
                </a:solidFill>
                <a:latin typeface="Arial"/>
                <a:ea typeface="ＭＳ Ｐゴシック"/>
                <a:cs typeface="Arial"/>
              </a:rPr>
              <a:t>Pethran</a:t>
            </a:r>
            <a:r>
              <a:rPr lang="de-DE" altLang="de-DE" sz="1200" i="1">
                <a:solidFill>
                  <a:schemeClr val="tx1">
                    <a:lumMod val="65000"/>
                    <a:lumOff val="35000"/>
                  </a:schemeClr>
                </a:solidFill>
                <a:latin typeface="Arial"/>
                <a:ea typeface="ＭＳ Ｐゴシック"/>
                <a:cs typeface="Arial"/>
              </a:rPr>
              <a:t> A et al. </a:t>
            </a:r>
            <a:r>
              <a:rPr lang="de-DE" altLang="de-DE" sz="1200">
                <a:solidFill>
                  <a:schemeClr val="tx1">
                    <a:lumMod val="65000"/>
                    <a:lumOff val="35000"/>
                  </a:schemeClr>
                </a:solidFill>
                <a:latin typeface="Arial"/>
                <a:ea typeface="ＭＳ Ｐゴシック"/>
                <a:cs typeface="Arial"/>
              </a:rPr>
              <a:t>Wischproben an Arbeitsplätzen mit Zytostatika-Exposition. Krankenhauspharmazie. 2011;22:11-15.</a:t>
            </a:r>
          </a:p>
          <a:p>
            <a:endParaRPr lang="fr-FR" sz="1800" i="1">
              <a:solidFill>
                <a:schemeClr val="tx1">
                  <a:lumMod val="65000"/>
                  <a:lumOff val="35000"/>
                </a:schemeClr>
              </a:solidFill>
              <a:latin typeface="Arial"/>
              <a:ea typeface="ＭＳ Ｐゴシック"/>
              <a:cs typeface="Arial"/>
            </a:endParaRPr>
          </a:p>
          <a:p>
            <a:r>
              <a:rPr lang="fr-FR" sz="1800" i="1" err="1">
                <a:solidFill>
                  <a:schemeClr val="tx1">
                    <a:lumMod val="65000"/>
                    <a:lumOff val="35000"/>
                  </a:schemeClr>
                </a:solidFill>
                <a:latin typeface="Arial"/>
                <a:ea typeface="ＭＳ Ｐゴシック"/>
                <a:cs typeface="Arial"/>
              </a:rPr>
              <a:t>Hilliquin</a:t>
            </a:r>
            <a:r>
              <a:rPr lang="fr-FR" sz="1800" i="1">
                <a:solidFill>
                  <a:schemeClr val="tx1">
                    <a:lumMod val="65000"/>
                    <a:lumOff val="35000"/>
                  </a:schemeClr>
                </a:solidFill>
                <a:latin typeface="Arial"/>
                <a:ea typeface="ＭＳ Ｐゴシック"/>
                <a:cs typeface="Arial"/>
              </a:rPr>
              <a:t> D et al</a:t>
            </a:r>
            <a:r>
              <a:rPr lang="fr-FR" sz="1800">
                <a:solidFill>
                  <a:schemeClr val="tx1">
                    <a:lumMod val="65000"/>
                    <a:lumOff val="35000"/>
                  </a:schemeClr>
                </a:solidFill>
                <a:latin typeface="Arial"/>
                <a:ea typeface="ＭＳ Ｐゴシック"/>
                <a:cs typeface="Arial"/>
              </a:rPr>
              <a:t>. </a:t>
            </a:r>
            <a:r>
              <a:rPr lang="en-US" sz="1800">
                <a:solidFill>
                  <a:schemeClr val="tx1">
                    <a:lumMod val="65000"/>
                    <a:lumOff val="35000"/>
                  </a:schemeClr>
                </a:solidFill>
                <a:latin typeface="Arial"/>
                <a:ea typeface="ＭＳ Ｐゴシック"/>
                <a:cs typeface="Arial"/>
              </a:rPr>
              <a:t>External contamination of antineoplastic drug containers from a Canadian wholesaler. </a:t>
            </a:r>
            <a:r>
              <a:rPr lang="de-DE" sz="1800">
                <a:solidFill>
                  <a:schemeClr val="tx1">
                    <a:lumMod val="65000"/>
                    <a:lumOff val="35000"/>
                  </a:schemeClr>
                </a:solidFill>
                <a:latin typeface="Arial"/>
                <a:ea typeface="ＭＳ Ｐゴシック"/>
                <a:cs typeface="Arial"/>
              </a:rPr>
              <a:t>J </a:t>
            </a:r>
            <a:r>
              <a:rPr lang="de-DE" sz="1800" err="1">
                <a:solidFill>
                  <a:schemeClr val="tx1">
                    <a:lumMod val="65000"/>
                    <a:lumOff val="35000"/>
                  </a:schemeClr>
                </a:solidFill>
                <a:latin typeface="Arial"/>
                <a:ea typeface="ＭＳ Ｐゴシック"/>
                <a:cs typeface="Arial"/>
              </a:rPr>
              <a:t>Oncol</a:t>
            </a:r>
            <a:r>
              <a:rPr lang="de-DE" sz="1800">
                <a:solidFill>
                  <a:schemeClr val="tx1">
                    <a:lumMod val="65000"/>
                    <a:lumOff val="35000"/>
                  </a:schemeClr>
                </a:solidFill>
                <a:latin typeface="Arial"/>
                <a:ea typeface="ＭＳ Ｐゴシック"/>
                <a:cs typeface="Arial"/>
              </a:rPr>
              <a:t> </a:t>
            </a:r>
            <a:r>
              <a:rPr lang="de-DE" sz="1800" err="1">
                <a:solidFill>
                  <a:schemeClr val="tx1">
                    <a:lumMod val="65000"/>
                    <a:lumOff val="35000"/>
                  </a:schemeClr>
                </a:solidFill>
                <a:latin typeface="Arial"/>
                <a:ea typeface="ＭＳ Ｐゴシック"/>
                <a:cs typeface="Arial"/>
              </a:rPr>
              <a:t>Pharm</a:t>
            </a:r>
            <a:r>
              <a:rPr lang="de-DE" sz="1800">
                <a:solidFill>
                  <a:schemeClr val="tx1">
                    <a:lumMod val="65000"/>
                    <a:lumOff val="35000"/>
                  </a:schemeClr>
                </a:solidFill>
                <a:latin typeface="Arial"/>
                <a:ea typeface="ＭＳ Ｐゴシック"/>
                <a:cs typeface="Arial"/>
              </a:rPr>
              <a:t> </a:t>
            </a:r>
            <a:r>
              <a:rPr lang="de-DE" sz="1800" err="1">
                <a:solidFill>
                  <a:schemeClr val="tx1">
                    <a:lumMod val="65000"/>
                    <a:lumOff val="35000"/>
                  </a:schemeClr>
                </a:solidFill>
                <a:latin typeface="Arial"/>
                <a:ea typeface="ＭＳ Ｐゴシック"/>
                <a:cs typeface="Arial"/>
              </a:rPr>
              <a:t>Pract</a:t>
            </a:r>
            <a:r>
              <a:rPr lang="pt-BR" sz="1800">
                <a:solidFill>
                  <a:schemeClr val="tx1">
                    <a:lumMod val="65000"/>
                    <a:lumOff val="35000"/>
                  </a:schemeClr>
                </a:solidFill>
                <a:latin typeface="Arial"/>
                <a:ea typeface="ＭＳ Ｐゴシック"/>
                <a:cs typeface="Arial"/>
              </a:rPr>
              <a:t>. 2020 Mar; 26(2):423-427. doi: 10.1177/1078155219868525. Epub 2019 Aug 25. </a:t>
            </a:r>
            <a:r>
              <a:rPr lang="de-DE" sz="1800">
                <a:solidFill>
                  <a:schemeClr val="tx1">
                    <a:lumMod val="65000"/>
                    <a:lumOff val="35000"/>
                  </a:schemeClr>
                </a:solidFill>
                <a:latin typeface="Arial"/>
                <a:ea typeface="ＭＳ Ｐゴシック"/>
                <a:cs typeface="Arial"/>
              </a:rPr>
              <a:t>PMID: 31446868</a:t>
            </a:r>
            <a:br>
              <a:rPr lang="de-DE" sz="1800">
                <a:solidFill>
                  <a:schemeClr val="tx1">
                    <a:lumMod val="65000"/>
                    <a:lumOff val="35000"/>
                  </a:schemeClr>
                </a:solidFill>
                <a:latin typeface="Arial"/>
                <a:ea typeface="ＭＳ Ｐゴシック"/>
                <a:cs typeface="Arial"/>
              </a:rPr>
            </a:br>
            <a:endParaRPr lang="de-DE" sz="1800">
              <a:solidFill>
                <a:schemeClr val="tx1">
                  <a:lumMod val="65000"/>
                  <a:lumOff val="35000"/>
                </a:schemeClr>
              </a:solidFill>
              <a:latin typeface="Arial"/>
              <a:ea typeface="ＭＳ Ｐゴシック"/>
              <a:cs typeface="Arial"/>
            </a:endParaRPr>
          </a:p>
          <a:p>
            <a:r>
              <a:rPr lang="de-DE" sz="1800">
                <a:solidFill>
                  <a:schemeClr val="tx1">
                    <a:lumMod val="65000"/>
                    <a:lumOff val="35000"/>
                  </a:schemeClr>
                </a:solidFill>
                <a:effectLst/>
                <a:latin typeface="Segoe UI" panose="020B0502040204020203" pitchFamily="34" charset="0"/>
              </a:rPr>
              <a:t>Favier B, Gilles L, </a:t>
            </a:r>
            <a:r>
              <a:rPr lang="de-DE" sz="1800" err="1">
                <a:solidFill>
                  <a:schemeClr val="tx1">
                    <a:lumMod val="65000"/>
                    <a:lumOff val="35000"/>
                  </a:schemeClr>
                </a:solidFill>
                <a:effectLst/>
                <a:latin typeface="Segoe UI" panose="020B0502040204020203" pitchFamily="34" charset="0"/>
              </a:rPr>
              <a:t>Ardiet</a:t>
            </a:r>
            <a:r>
              <a:rPr lang="de-DE" sz="1800">
                <a:solidFill>
                  <a:schemeClr val="tx1">
                    <a:lumMod val="65000"/>
                    <a:lumOff val="35000"/>
                  </a:schemeClr>
                </a:solidFill>
                <a:effectLst/>
                <a:latin typeface="Segoe UI" panose="020B0502040204020203" pitchFamily="34" charset="0"/>
              </a:rPr>
              <a:t> C, et al. External </a:t>
            </a:r>
            <a:r>
              <a:rPr lang="de-DE" sz="1800" err="1">
                <a:solidFill>
                  <a:schemeClr val="tx1">
                    <a:lumMod val="65000"/>
                    <a:lumOff val="35000"/>
                  </a:schemeClr>
                </a:solidFill>
                <a:effectLst/>
                <a:latin typeface="Segoe UI" panose="020B0502040204020203" pitchFamily="34" charset="0"/>
              </a:rPr>
              <a:t>contamination</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of</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vialscontaining</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cytotoxic</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agents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supplied</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by</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pharmaceutical</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manufacturers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JOncol</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Pharm</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Pract</a:t>
            </a:r>
            <a:r>
              <a:rPr lang="de-DE" sz="1800">
                <a:solidFill>
                  <a:schemeClr val="tx1">
                    <a:lumMod val="65000"/>
                    <a:lumOff val="35000"/>
                  </a:schemeClr>
                </a:solidFill>
                <a:effectLst/>
                <a:latin typeface="Segoe UI" panose="020B0502040204020203" pitchFamily="34" charset="0"/>
              </a:rPr>
              <a:t> 2003; 9:15–20.</a:t>
            </a:r>
          </a:p>
          <a:p>
            <a:endParaRPr lang="de-DE" sz="1800">
              <a:solidFill>
                <a:schemeClr val="tx1">
                  <a:lumMod val="65000"/>
                  <a:lumOff val="35000"/>
                </a:schemeClr>
              </a:solidFill>
              <a:effectLst/>
              <a:latin typeface="Segoe UI" panose="020B0502040204020203" pitchFamily="34" charset="0"/>
            </a:endParaRPr>
          </a:p>
          <a:p>
            <a:r>
              <a:rPr lang="de-DE" sz="1800">
                <a:solidFill>
                  <a:schemeClr val="tx1">
                    <a:lumMod val="65000"/>
                    <a:lumOff val="35000"/>
                  </a:schemeClr>
                </a:solidFill>
                <a:effectLst/>
                <a:latin typeface="Segoe UI" panose="020B0502040204020203" pitchFamily="34" charset="0"/>
              </a:rPr>
              <a:t>Fleury-</a:t>
            </a:r>
            <a:r>
              <a:rPr lang="de-DE" sz="1800" err="1">
                <a:solidFill>
                  <a:schemeClr val="tx1">
                    <a:lumMod val="65000"/>
                    <a:lumOff val="35000"/>
                  </a:schemeClr>
                </a:solidFill>
                <a:effectLst/>
                <a:latin typeface="Segoe UI" panose="020B0502040204020203" pitchFamily="34" charset="0"/>
              </a:rPr>
              <a:t>Souverain</a:t>
            </a:r>
            <a:r>
              <a:rPr lang="de-DE" sz="1800">
                <a:solidFill>
                  <a:schemeClr val="tx1">
                    <a:lumMod val="65000"/>
                    <a:lumOff val="35000"/>
                  </a:schemeClr>
                </a:solidFill>
                <a:effectLst/>
                <a:latin typeface="Segoe UI" panose="020B0502040204020203" pitchFamily="34" charset="0"/>
              </a:rPr>
              <a:t> S, Nussbaumer S, </a:t>
            </a:r>
            <a:r>
              <a:rPr lang="de-DE" sz="1800" err="1">
                <a:solidFill>
                  <a:schemeClr val="tx1">
                    <a:lumMod val="65000"/>
                    <a:lumOff val="35000"/>
                  </a:schemeClr>
                </a:solidFill>
                <a:effectLst/>
                <a:latin typeface="Segoe UI" panose="020B0502040204020203" pitchFamily="34" charset="0"/>
              </a:rPr>
              <a:t>Mattiuzzo</a:t>
            </a:r>
            <a:r>
              <a:rPr lang="de-DE" sz="1800">
                <a:solidFill>
                  <a:schemeClr val="tx1">
                    <a:lumMod val="65000"/>
                    <a:lumOff val="35000"/>
                  </a:schemeClr>
                </a:solidFill>
                <a:effectLst/>
                <a:latin typeface="Segoe UI" panose="020B0502040204020203" pitchFamily="34" charset="0"/>
              </a:rPr>
              <a:t> M, et al. Determination </a:t>
            </a:r>
            <a:r>
              <a:rPr lang="de-DE" sz="1800" err="1">
                <a:solidFill>
                  <a:schemeClr val="tx1">
                    <a:lumMod val="65000"/>
                    <a:lumOff val="35000"/>
                  </a:schemeClr>
                </a:solidFill>
                <a:effectLst/>
                <a:latin typeface="Segoe UI" panose="020B0502040204020203" pitchFamily="34" charset="0"/>
              </a:rPr>
              <a:t>of</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the</a:t>
            </a:r>
            <a:r>
              <a:rPr lang="de-DE" sz="1800">
                <a:solidFill>
                  <a:schemeClr val="tx1">
                    <a:lumMod val="65000"/>
                    <a:lumOff val="35000"/>
                  </a:schemeClr>
                </a:solidFill>
                <a:effectLst/>
                <a:latin typeface="Segoe UI" panose="020B0502040204020203" pitchFamily="34" charset="0"/>
              </a:rPr>
              <a:t> external </a:t>
            </a:r>
            <a:r>
              <a:rPr lang="de-DE" sz="1800" err="1">
                <a:solidFill>
                  <a:schemeClr val="tx1">
                    <a:lumMod val="65000"/>
                    <a:lumOff val="35000"/>
                  </a:schemeClr>
                </a:solidFill>
                <a:effectLst/>
                <a:latin typeface="Segoe UI" panose="020B0502040204020203" pitchFamily="34" charset="0"/>
              </a:rPr>
              <a:t>contamination</a:t>
            </a:r>
            <a:r>
              <a:rPr lang="de-DE" sz="1800">
                <a:solidFill>
                  <a:schemeClr val="tx1">
                    <a:lumMod val="65000"/>
                    <a:lumOff val="35000"/>
                  </a:schemeClr>
                </a:solidFill>
                <a:effectLst/>
                <a:latin typeface="Segoe UI" panose="020B0502040204020203" pitchFamily="34" charset="0"/>
              </a:rPr>
              <a:t> and </a:t>
            </a:r>
            <a:r>
              <a:rPr lang="de-DE" sz="1800" err="1">
                <a:solidFill>
                  <a:schemeClr val="tx1">
                    <a:lumMod val="65000"/>
                    <a:lumOff val="35000"/>
                  </a:schemeClr>
                </a:solidFill>
                <a:effectLst/>
                <a:latin typeface="Segoe UI" panose="020B0502040204020203" pitchFamily="34" charset="0"/>
              </a:rPr>
              <a:t>cross-contamination</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by</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cytotoxic</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drugs</a:t>
            </a:r>
            <a:r>
              <a:rPr lang="de-DE" sz="1800">
                <a:solidFill>
                  <a:schemeClr val="tx1">
                    <a:lumMod val="65000"/>
                    <a:lumOff val="35000"/>
                  </a:schemeClr>
                </a:solidFill>
                <a:effectLst/>
                <a:latin typeface="Arial" panose="020B0604020202020204" pitchFamily="34" charset="0"/>
              </a:rPr>
              <a:t> </a:t>
            </a:r>
            <a:r>
              <a:rPr lang="de-DE" sz="1800">
                <a:solidFill>
                  <a:schemeClr val="tx1">
                    <a:lumMod val="65000"/>
                    <a:lumOff val="35000"/>
                  </a:schemeClr>
                </a:solidFill>
                <a:effectLst/>
                <a:latin typeface="Segoe UI" panose="020B0502040204020203" pitchFamily="34" charset="0"/>
              </a:rPr>
              <a:t>on </a:t>
            </a:r>
            <a:r>
              <a:rPr lang="de-DE" sz="1800" err="1">
                <a:solidFill>
                  <a:schemeClr val="tx1">
                    <a:lumMod val="65000"/>
                    <a:lumOff val="35000"/>
                  </a:schemeClr>
                </a:solidFill>
                <a:effectLst/>
                <a:latin typeface="Segoe UI" panose="020B0502040204020203" pitchFamily="34" charset="0"/>
              </a:rPr>
              <a:t>the</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surfaces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of</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vials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available</a:t>
            </a:r>
            <a:r>
              <a:rPr lang="de-DE" sz="1800">
                <a:solidFill>
                  <a:schemeClr val="tx1">
                    <a:lumMod val="65000"/>
                    <a:lumOff val="35000"/>
                  </a:schemeClr>
                </a:solidFill>
                <a:effectLst/>
                <a:latin typeface="Segoe UI" panose="020B0502040204020203" pitchFamily="34" charset="0"/>
              </a:rPr>
              <a:t> on </a:t>
            </a:r>
            <a:r>
              <a:rPr lang="de-DE" sz="1800" err="1">
                <a:solidFill>
                  <a:schemeClr val="tx1">
                    <a:lumMod val="65000"/>
                    <a:lumOff val="35000"/>
                  </a:schemeClr>
                </a:solidFill>
                <a:effectLst/>
                <a:latin typeface="Segoe UI" panose="020B0502040204020203" pitchFamily="34" charset="0"/>
              </a:rPr>
              <a:t>the</a:t>
            </a:r>
            <a:r>
              <a:rPr lang="de-DE" sz="1800">
                <a:solidFill>
                  <a:schemeClr val="tx1">
                    <a:lumMod val="65000"/>
                    <a:lumOff val="35000"/>
                  </a:schemeClr>
                </a:solidFill>
                <a:effectLst/>
                <a:latin typeface="Segoe UI" panose="020B0502040204020203" pitchFamily="34" charset="0"/>
              </a:rPr>
              <a:t> Swiss </a:t>
            </a:r>
            <a:r>
              <a:rPr lang="de-DE" sz="1800" err="1">
                <a:solidFill>
                  <a:schemeClr val="tx1">
                    <a:lumMod val="65000"/>
                    <a:lumOff val="35000"/>
                  </a:schemeClr>
                </a:solidFill>
                <a:effectLst/>
                <a:latin typeface="Segoe UI" panose="020B0502040204020203" pitchFamily="34" charset="0"/>
              </a:rPr>
              <a:t>market</a:t>
            </a:r>
            <a:r>
              <a:rPr lang="de-DE" sz="1800">
                <a:solidFill>
                  <a:schemeClr val="tx1">
                    <a:lumMod val="65000"/>
                    <a:lumOff val="35000"/>
                  </a:schemeClr>
                </a:solidFill>
                <a:effectLst/>
                <a:latin typeface="Segoe UI" panose="020B0502040204020203" pitchFamily="34" charset="0"/>
              </a:rPr>
              <a:t>. J </a:t>
            </a:r>
            <a:r>
              <a:rPr lang="de-DE" sz="1800" err="1">
                <a:solidFill>
                  <a:schemeClr val="tx1">
                    <a:lumMod val="65000"/>
                    <a:lumOff val="35000"/>
                  </a:schemeClr>
                </a:solidFill>
                <a:effectLst/>
                <a:latin typeface="Segoe UI" panose="020B0502040204020203" pitchFamily="34" charset="0"/>
              </a:rPr>
              <a:t>Oncol</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Pharm</a:t>
            </a:r>
            <a:r>
              <a:rPr lang="de-DE" sz="1800">
                <a:solidFill>
                  <a:schemeClr val="tx1">
                    <a:lumMod val="65000"/>
                    <a:lumOff val="35000"/>
                  </a:schemeClr>
                </a:solidFill>
                <a:effectLst/>
                <a:latin typeface="Arial" panose="020B0604020202020204" pitchFamily="34" charset="0"/>
              </a:rPr>
              <a:t> </a:t>
            </a:r>
            <a:r>
              <a:rPr lang="de-DE" sz="1800" err="1">
                <a:solidFill>
                  <a:schemeClr val="tx1">
                    <a:lumMod val="65000"/>
                    <a:lumOff val="35000"/>
                  </a:schemeClr>
                </a:solidFill>
                <a:effectLst/>
                <a:latin typeface="Segoe UI" panose="020B0502040204020203" pitchFamily="34" charset="0"/>
              </a:rPr>
              <a:t>Pract</a:t>
            </a:r>
            <a:r>
              <a:rPr lang="de-DE" sz="1800">
                <a:solidFill>
                  <a:schemeClr val="tx1">
                    <a:lumMod val="65000"/>
                    <a:lumOff val="35000"/>
                  </a:schemeClr>
                </a:solidFill>
                <a:effectLst/>
                <a:latin typeface="Segoe UI" panose="020B0502040204020203" pitchFamily="34" charset="0"/>
              </a:rPr>
              <a:t> 2014; 20:100–111.</a:t>
            </a:r>
          </a:p>
          <a:p>
            <a:endParaRPr lang="de-DE" sz="1800">
              <a:solidFill>
                <a:schemeClr val="tx1">
                  <a:lumMod val="65000"/>
                  <a:lumOff val="35000"/>
                </a:schemeClr>
              </a:solidFill>
              <a:effectLst/>
              <a:latin typeface="Segoe UI" panose="020B0502040204020203" pitchFamily="34" charset="0"/>
            </a:endParaRPr>
          </a:p>
          <a:p>
            <a:r>
              <a:rPr lang="de-DE" sz="1800" err="1">
                <a:solidFill>
                  <a:schemeClr val="tx1">
                    <a:lumMod val="65000"/>
                    <a:lumOff val="35000"/>
                  </a:schemeClr>
                </a:solidFill>
                <a:effectLst/>
                <a:latin typeface="Segoe UI" panose="020B0502040204020203" pitchFamily="34" charset="0"/>
              </a:rPr>
              <a:t>Redic</a:t>
            </a:r>
            <a:r>
              <a:rPr lang="de-DE" sz="1800">
                <a:solidFill>
                  <a:schemeClr val="tx1">
                    <a:lumMod val="65000"/>
                    <a:lumOff val="35000"/>
                  </a:schemeClr>
                </a:solidFill>
                <a:effectLst/>
                <a:latin typeface="Segoe UI" panose="020B0502040204020203" pitchFamily="34" charset="0"/>
              </a:rPr>
              <a:t> KA, Fang K, Christen C, et al. Surface </a:t>
            </a:r>
            <a:r>
              <a:rPr lang="de-DE" sz="1800" err="1">
                <a:solidFill>
                  <a:schemeClr val="tx1">
                    <a:lumMod val="65000"/>
                    <a:lumOff val="35000"/>
                  </a:schemeClr>
                </a:solidFill>
                <a:effectLst/>
                <a:latin typeface="Segoe UI" panose="020B0502040204020203" pitchFamily="34" charset="0"/>
              </a:rPr>
              <a:t>contamination</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of</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hazardous</a:t>
            </a:r>
            <a:r>
              <a:rPr lang="de-DE" sz="1800">
                <a:solidFill>
                  <a:schemeClr val="tx1">
                    <a:lumMod val="65000"/>
                    <a:lumOff val="35000"/>
                  </a:schemeClr>
                </a:solidFill>
                <a:effectLst/>
                <a:latin typeface="Arial" panose="020B0604020202020204" pitchFamily="34" charset="0"/>
              </a:rPr>
              <a:t> </a:t>
            </a:r>
            <a:r>
              <a:rPr lang="de-DE" sz="1800" err="1">
                <a:solidFill>
                  <a:schemeClr val="tx1">
                    <a:lumMod val="65000"/>
                    <a:lumOff val="35000"/>
                  </a:schemeClr>
                </a:solidFill>
                <a:effectLst/>
                <a:latin typeface="Segoe UI" panose="020B0502040204020203" pitchFamily="34" charset="0"/>
              </a:rPr>
              <a:t>drug</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pharmacy</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storage</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bins</a:t>
            </a:r>
            <a:r>
              <a:rPr lang="de-DE" sz="1800">
                <a:solidFill>
                  <a:schemeClr val="tx1">
                    <a:lumMod val="65000"/>
                    <a:lumOff val="35000"/>
                  </a:schemeClr>
                </a:solidFill>
                <a:effectLst/>
                <a:latin typeface="Segoe UI" panose="020B0502040204020203" pitchFamily="34" charset="0"/>
              </a:rPr>
              <a:t> and </a:t>
            </a:r>
            <a:r>
              <a:rPr lang="de-DE" sz="1800" err="1">
                <a:solidFill>
                  <a:schemeClr val="tx1">
                    <a:lumMod val="65000"/>
                    <a:lumOff val="35000"/>
                  </a:schemeClr>
                </a:solidFill>
                <a:effectLst/>
                <a:latin typeface="Segoe UI" panose="020B0502040204020203" pitchFamily="34" charset="0"/>
              </a:rPr>
              <a:t>pharmacy</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distributor</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shipping</a:t>
            </a:r>
            <a:r>
              <a:rPr lang="de-DE" sz="1800">
                <a:solidFill>
                  <a:schemeClr val="tx1">
                    <a:lumMod val="65000"/>
                    <a:lumOff val="35000"/>
                  </a:schemeClr>
                </a:solidFill>
                <a:effectLst/>
                <a:latin typeface="Arial" panose="020B0604020202020204" pitchFamily="34" charset="0"/>
              </a:rPr>
              <a:t> </a:t>
            </a:r>
            <a:r>
              <a:rPr lang="de-DE" sz="1800" err="1">
                <a:solidFill>
                  <a:schemeClr val="tx1">
                    <a:lumMod val="65000"/>
                    <a:lumOff val="35000"/>
                  </a:schemeClr>
                </a:solidFill>
                <a:effectLst/>
                <a:latin typeface="Segoe UI" panose="020B0502040204020203" pitchFamily="34" charset="0"/>
              </a:rPr>
              <a:t>containers</a:t>
            </a:r>
            <a:r>
              <a:rPr lang="de-DE" sz="1800">
                <a:solidFill>
                  <a:schemeClr val="tx1">
                    <a:lumMod val="65000"/>
                    <a:lumOff val="35000"/>
                  </a:schemeClr>
                </a:solidFill>
                <a:effectLst/>
                <a:latin typeface="Segoe UI" panose="020B0502040204020203" pitchFamily="34" charset="0"/>
              </a:rPr>
              <a:t>. J </a:t>
            </a:r>
            <a:r>
              <a:rPr lang="de-DE" sz="1800" err="1">
                <a:solidFill>
                  <a:schemeClr val="tx1">
                    <a:lumMod val="65000"/>
                    <a:lumOff val="35000"/>
                  </a:schemeClr>
                </a:solidFill>
                <a:effectLst/>
                <a:latin typeface="Segoe UI" panose="020B0502040204020203" pitchFamily="34" charset="0"/>
              </a:rPr>
              <a:t>Oncol</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Pharm</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Pract</a:t>
            </a:r>
            <a:r>
              <a:rPr lang="de-DE" sz="1800">
                <a:solidFill>
                  <a:schemeClr val="tx1">
                    <a:lumMod val="65000"/>
                    <a:lumOff val="35000"/>
                  </a:schemeClr>
                </a:solidFill>
                <a:effectLst/>
                <a:latin typeface="Segoe UI" panose="020B0502040204020203" pitchFamily="34" charset="0"/>
              </a:rPr>
              <a:t> 2018; 24:91–97.</a:t>
            </a:r>
            <a:endParaRPr lang="de-DE" sz="1800">
              <a:solidFill>
                <a:schemeClr val="tx1">
                  <a:lumMod val="65000"/>
                  <a:lumOff val="35000"/>
                </a:schemeClr>
              </a:solidFill>
              <a:effectLst/>
              <a:latin typeface="Arial" panose="020B0604020202020204" pitchFamily="34" charset="0"/>
            </a:endParaRPr>
          </a:p>
          <a:p>
            <a:endParaRPr lang="de-DE" sz="1800">
              <a:solidFill>
                <a:schemeClr val="tx1">
                  <a:lumMod val="65000"/>
                  <a:lumOff val="35000"/>
                </a:schemeClr>
              </a:solidFill>
              <a:effectLst/>
              <a:latin typeface="Arial" panose="020B0604020202020204" pitchFamily="34" charset="0"/>
            </a:endParaRPr>
          </a:p>
          <a:p>
            <a:endParaRPr lang="de-DE" sz="1800">
              <a:solidFill>
                <a:schemeClr val="tx1">
                  <a:lumMod val="65000"/>
                  <a:lumOff val="35000"/>
                </a:schemeClr>
              </a:solidFill>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altLang="de-DE" sz="1200">
              <a:solidFill>
                <a:schemeClr val="tx1">
                  <a:lumMod val="65000"/>
                  <a:lumOff val="35000"/>
                </a:schemeClr>
              </a:solidFill>
              <a:latin typeface="Arial"/>
              <a:ea typeface="ＭＳ Ｐゴシック"/>
              <a:cs typeface="Arial"/>
            </a:endParaRPr>
          </a:p>
          <a:p>
            <a:pPr defTabSz="436626">
              <a:lnSpc>
                <a:spcPct val="90000"/>
              </a:lnSpc>
              <a:spcBef>
                <a:spcPts val="573"/>
              </a:spcBef>
              <a:defRPr/>
            </a:pPr>
            <a:endParaRPr lang="de-DE" altLang="de-DE">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defTabSz="436626">
              <a:lnSpc>
                <a:spcPct val="90000"/>
              </a:lnSpc>
              <a:spcBef>
                <a:spcPts val="573"/>
              </a:spcBef>
              <a:defRPr/>
            </a:pPr>
            <a:r>
              <a:rPr lang="de-DE" altLang="de-DE" sz="1200" b="1">
                <a:solidFill>
                  <a:schemeClr val="tx1">
                    <a:lumMod val="65000"/>
                    <a:lumOff val="35000"/>
                  </a:schemeClr>
                </a:solidFill>
                <a:latin typeface="Arial"/>
                <a:ea typeface="ＭＳ Ｐゴシック"/>
                <a:cs typeface="Arial"/>
              </a:rPr>
              <a:t>Eigene Ergänzungen:</a:t>
            </a:r>
          </a:p>
          <a:p>
            <a:pPr>
              <a:lnSpc>
                <a:spcPct val="90000"/>
              </a:lnSpc>
              <a:spcBef>
                <a:spcPts val="573"/>
              </a:spcBef>
            </a:pPr>
            <a:endParaRPr lang="de-DE" altLang="de-DE" sz="12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10</a:t>
            </a:fld>
            <a:endParaRPr lang="de-DE" altLang="de-DE"/>
          </a:p>
        </p:txBody>
      </p:sp>
    </p:spTree>
    <p:extLst>
      <p:ext uri="{BB962C8B-B14F-4D97-AF65-F5344CB8AC3E}">
        <p14:creationId xmlns:p14="http://schemas.microsoft.com/office/powerpoint/2010/main" val="206990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b="1">
                <a:solidFill>
                  <a:srgbClr val="000000"/>
                </a:solidFill>
                <a:ea typeface="ＭＳ Ｐゴシック"/>
                <a:cs typeface="Calibri"/>
              </a:rPr>
              <a:t>Hinweise:</a:t>
            </a:r>
            <a:endParaRPr lang="en-US" b="1">
              <a:solidFill>
                <a:srgbClr val="000000"/>
              </a:solidFill>
              <a:ea typeface="ＭＳ Ｐゴシック"/>
              <a:cs typeface="Calibri"/>
            </a:endParaRPr>
          </a:p>
          <a:p>
            <a:pPr marL="171450" indent="-171450">
              <a:buFont typeface="Arial"/>
              <a:buChar char="•"/>
            </a:pPr>
            <a:r>
              <a:rPr lang="de-DE">
                <a:ea typeface="ＭＳ Ｐゴシック"/>
                <a:cs typeface="Calibri"/>
              </a:rPr>
              <a:t>In einer Studie von </a:t>
            </a:r>
            <a:r>
              <a:rPr lang="de-DE" err="1">
                <a:ea typeface="ＭＳ Ｐゴシック"/>
                <a:cs typeface="Calibri"/>
              </a:rPr>
              <a:t>Ramphal</a:t>
            </a:r>
            <a:r>
              <a:rPr lang="de-DE">
                <a:ea typeface="ＭＳ Ｐゴシック"/>
                <a:cs typeface="Calibri"/>
              </a:rPr>
              <a:t> et al (2015) wurde die Menge an Cyclophosphamid im Urin von pharmazeutischem Personal bestimmt. Verglichen wurde pharmazeutisches Personal, das in bzw. außerhalb der </a:t>
            </a:r>
            <a:r>
              <a:rPr lang="de-DE" err="1">
                <a:ea typeface="ＭＳ Ｐゴシック"/>
                <a:cs typeface="Calibri"/>
              </a:rPr>
              <a:t>Zytostatikaabteilung</a:t>
            </a:r>
            <a:r>
              <a:rPr lang="de-DE">
                <a:ea typeface="ＭＳ Ｐゴシック"/>
                <a:cs typeface="Calibri"/>
              </a:rPr>
              <a:t> arbeitete. </a:t>
            </a:r>
            <a:r>
              <a:rPr lang="de-DE" err="1">
                <a:ea typeface="ＭＳ Ｐゴシック"/>
                <a:cs typeface="Calibri"/>
              </a:rPr>
              <a:t>Verblüffenderweise</a:t>
            </a:r>
            <a:r>
              <a:rPr lang="de-DE">
                <a:ea typeface="ＭＳ Ｐゴシック"/>
                <a:cs typeface="Calibri"/>
              </a:rPr>
              <a:t> zeigte sich, dass bei allen Mitarbeitern Cyclophosphamid im Urin nachgewiesen werden konnte. Bei entsprechender Befragung des Personals nach der Untersuchung zeigte sich, dass alle Mitarbeiter am Tag der Probennahme die </a:t>
            </a:r>
            <a:r>
              <a:rPr lang="de-DE" err="1">
                <a:ea typeface="ＭＳ Ｐゴシック"/>
                <a:cs typeface="Calibri"/>
              </a:rPr>
              <a:t>Zytostatikaabteilung</a:t>
            </a:r>
            <a:r>
              <a:rPr lang="de-DE">
                <a:ea typeface="ＭＳ Ｐゴシック"/>
                <a:cs typeface="Calibri"/>
              </a:rPr>
              <a:t> betreten hatten, auch wenn sie dort nicht gearbeitet haben. Darauf folgende Oberflächenuntersuchungen zeigten eine starke Belastung mit Cyclophosphamid und weiteren Zytostatika.</a:t>
            </a:r>
          </a:p>
          <a:p>
            <a:pPr marL="171450" indent="-171450">
              <a:buFont typeface="Arial"/>
              <a:buChar char="•"/>
            </a:pPr>
            <a:endParaRPr lang="de-DE">
              <a:solidFill>
                <a:srgbClr val="000000"/>
              </a:solidFill>
              <a:ea typeface="ＭＳ Ｐゴシック"/>
              <a:cs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a:buChar char="•"/>
              <a:tabLst/>
              <a:defRPr/>
            </a:pPr>
            <a:r>
              <a:rPr lang="de-DE" sz="1800">
                <a:effectLst/>
                <a:latin typeface="Segoe UI" panose="020B0502040204020203" pitchFamily="34" charset="0"/>
              </a:rPr>
              <a:t>Aufgrund des Umgangs mit Trockensubstanzen, Konzentraten und Glasflaschen sowie der in der Regel großen Anzahl an verarbeiteten Zubereitungen, wird die Arbeit in der Zytostatika-Zubereitung als risikoreichste Tätigkeit eingestuft. Allerdings handelt es sich bei der </a:t>
            </a:r>
            <a:r>
              <a:rPr lang="de-DE" sz="1800" err="1">
                <a:effectLst/>
                <a:latin typeface="Segoe UI" panose="020B0502040204020203" pitchFamily="34" charset="0"/>
              </a:rPr>
              <a:t>Zytostatikaherstellung</a:t>
            </a:r>
            <a:r>
              <a:rPr lang="de-DE" sz="1800">
                <a:effectLst/>
                <a:latin typeface="Segoe UI" panose="020B0502040204020203" pitchFamily="34" charset="0"/>
              </a:rPr>
              <a:t> um einen abgetrennten sowie geschützten Arbeitsbereich. Bei der Applikation der Zytostatika ist eine sehr große Gefahr die Verschleppung von Zytostatika in Bereiche, in denen man nicht mit einer Kontamination mit Zytostatika rechnet und somit keine entsprechende Schutzkleidung trägt.</a:t>
            </a:r>
            <a:endParaRPr lang="de-DE" sz="1800">
              <a:effectLst/>
              <a:latin typeface="Arial" panose="020B0604020202020204" pitchFamily="34" charset="0"/>
            </a:endParaRPr>
          </a:p>
          <a:p>
            <a:pPr marL="171450" indent="-171450">
              <a:buFont typeface="Arial"/>
              <a:buChar char="•"/>
            </a:pPr>
            <a:endParaRPr lang="de-DE">
              <a:solidFill>
                <a:srgbClr val="000000"/>
              </a:solidFill>
              <a:ea typeface="ＭＳ Ｐゴシック"/>
              <a:cs typeface="Calibri"/>
            </a:endParaRPr>
          </a:p>
          <a:p>
            <a:r>
              <a:rPr lang="de-DE" b="1">
                <a:solidFill>
                  <a:srgbClr val="000000"/>
                </a:solidFill>
                <a:ea typeface="ＭＳ Ｐゴシック"/>
                <a:cs typeface="Calibri"/>
              </a:rPr>
              <a:t>Literatur: </a:t>
            </a:r>
          </a:p>
          <a:p>
            <a:r>
              <a:rPr lang="de-DE">
                <a:solidFill>
                  <a:srgbClr val="000000"/>
                </a:solidFill>
                <a:ea typeface="ＭＳ Ｐゴシック"/>
                <a:cs typeface="Calibri"/>
              </a:rPr>
              <a:t>[19]</a:t>
            </a:r>
          </a:p>
          <a:p>
            <a:r>
              <a:rPr lang="de-DE">
                <a:solidFill>
                  <a:srgbClr val="000000"/>
                </a:solidFill>
                <a:ea typeface="ＭＳ Ｐゴシック"/>
                <a:cs typeface="Calibri"/>
              </a:rPr>
              <a:t> </a:t>
            </a:r>
            <a:r>
              <a:rPr lang="de-DE" err="1">
                <a:ea typeface="ＭＳ Ｐゴシック"/>
                <a:cs typeface="Calibri"/>
              </a:rPr>
              <a:t>Ramphal</a:t>
            </a:r>
            <a:r>
              <a:rPr lang="de-DE">
                <a:ea typeface="ＭＳ Ｐゴシック"/>
                <a:cs typeface="Calibri"/>
              </a:rPr>
              <a:t> R. et al. </a:t>
            </a:r>
            <a:r>
              <a:rPr lang="de-DE" err="1">
                <a:ea typeface="ＭＳ Ｐゴシック"/>
                <a:cs typeface="Calibri"/>
              </a:rPr>
              <a:t>Occupational</a:t>
            </a:r>
            <a:r>
              <a:rPr lang="de-DE">
                <a:ea typeface="ＭＳ Ｐゴシック"/>
                <a:cs typeface="Calibri"/>
              </a:rPr>
              <a:t> </a:t>
            </a:r>
            <a:r>
              <a:rPr lang="de-DE" err="1">
                <a:ea typeface="ＭＳ Ｐゴシック"/>
                <a:cs typeface="Calibri"/>
              </a:rPr>
              <a:t>exposure</a:t>
            </a:r>
            <a:r>
              <a:rPr lang="de-DE">
                <a:ea typeface="ＭＳ Ｐゴシック"/>
                <a:cs typeface="Calibri"/>
              </a:rPr>
              <a:t> </a:t>
            </a:r>
            <a:r>
              <a:rPr lang="de-DE" err="1">
                <a:ea typeface="ＭＳ Ｐゴシック"/>
                <a:cs typeface="Calibri"/>
              </a:rPr>
              <a:t>to</a:t>
            </a:r>
            <a:r>
              <a:rPr lang="de-DE">
                <a:ea typeface="ＭＳ Ｐゴシック"/>
                <a:cs typeface="Calibri"/>
              </a:rPr>
              <a:t> </a:t>
            </a:r>
            <a:r>
              <a:rPr lang="de-DE" err="1">
                <a:ea typeface="ＭＳ Ｐゴシック"/>
                <a:cs typeface="Calibri"/>
              </a:rPr>
              <a:t>chemotherapy</a:t>
            </a:r>
            <a:r>
              <a:rPr lang="de-DE">
                <a:ea typeface="ＭＳ Ｐゴシック"/>
                <a:cs typeface="Calibri"/>
              </a:rPr>
              <a:t> </a:t>
            </a:r>
            <a:r>
              <a:rPr lang="de-DE" err="1">
                <a:ea typeface="ＭＳ Ｐゴシック"/>
                <a:cs typeface="Calibri"/>
              </a:rPr>
              <a:t>of</a:t>
            </a:r>
            <a:r>
              <a:rPr lang="de-DE">
                <a:ea typeface="ＭＳ Ｐゴシック"/>
                <a:cs typeface="Calibri"/>
              </a:rPr>
              <a:t> </a:t>
            </a:r>
            <a:r>
              <a:rPr lang="de-DE" err="1">
                <a:ea typeface="ＭＳ Ｐゴシック"/>
                <a:cs typeface="Calibri"/>
              </a:rPr>
              <a:t>pharmacy</a:t>
            </a:r>
            <a:r>
              <a:rPr lang="de-DE">
                <a:ea typeface="ＭＳ Ｐゴシック"/>
                <a:cs typeface="Calibri"/>
              </a:rPr>
              <a:t> </a:t>
            </a:r>
            <a:r>
              <a:rPr lang="de-DE" err="1">
                <a:ea typeface="ＭＳ Ｐゴシック"/>
                <a:cs typeface="Calibri"/>
              </a:rPr>
              <a:t>personnel</a:t>
            </a:r>
            <a:r>
              <a:rPr lang="de-DE">
                <a:ea typeface="ＭＳ Ｐゴシック"/>
                <a:cs typeface="Calibri"/>
              </a:rPr>
              <a:t> at a </a:t>
            </a:r>
            <a:r>
              <a:rPr lang="de-DE" err="1">
                <a:ea typeface="ＭＳ Ｐゴシック"/>
                <a:cs typeface="Calibri"/>
              </a:rPr>
              <a:t>singel</a:t>
            </a:r>
            <a:r>
              <a:rPr lang="de-DE">
                <a:ea typeface="ＭＳ Ｐゴシック"/>
                <a:cs typeface="Calibri"/>
              </a:rPr>
              <a:t> </a:t>
            </a:r>
            <a:r>
              <a:rPr lang="de-DE" err="1">
                <a:ea typeface="ＭＳ Ｐゴシック"/>
                <a:cs typeface="Calibri"/>
              </a:rPr>
              <a:t>centre</a:t>
            </a:r>
            <a:r>
              <a:rPr lang="de-DE">
                <a:ea typeface="ＭＳ Ｐゴシック"/>
                <a:cs typeface="Calibri"/>
              </a:rPr>
              <a:t>. Can J Hosp Pharm. 2015; 68(2):104-12</a:t>
            </a:r>
          </a:p>
          <a:p>
            <a:endParaRPr lang="de-DE" altLang="de-DE" b="1">
              <a:solidFill>
                <a:srgbClr val="000000"/>
              </a:solidFill>
              <a:ea typeface="ＭＳ Ｐゴシック"/>
              <a:cs typeface="Calibri"/>
            </a:endParaRPr>
          </a:p>
          <a:p>
            <a:r>
              <a:rPr lang="de-DE" altLang="de-DE" b="1">
                <a:solidFill>
                  <a:srgbClr val="000000"/>
                </a:solidFill>
                <a:ea typeface="ＭＳ Ｐゴシック"/>
                <a:cs typeface="Calibri"/>
              </a:rPr>
              <a:t>Eigene Ergänzungen:</a:t>
            </a:r>
            <a:endParaRPr lang="de-DE"/>
          </a:p>
          <a:p>
            <a:endParaRPr lang="de-DE" altLang="de-DE">
              <a:ea typeface="ＭＳ Ｐゴシック" panose="020B0600070205080204" pitchFamily="34" charset="-128"/>
              <a:cs typeface="Geneva" charset="0"/>
            </a:endParaRPr>
          </a:p>
          <a:p>
            <a:endParaRPr lang="de-DE"/>
          </a:p>
          <a:p>
            <a:endParaRPr lang="de-DE">
              <a:cs typeface="Calibri"/>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11</a:t>
            </a:fld>
            <a:endParaRPr lang="de-DE" altLang="de-DE"/>
          </a:p>
        </p:txBody>
      </p:sp>
    </p:spTree>
    <p:extLst>
      <p:ext uri="{BB962C8B-B14F-4D97-AF65-F5344CB8AC3E}">
        <p14:creationId xmlns:p14="http://schemas.microsoft.com/office/powerpoint/2010/main" val="372246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u="sng">
                <a:ea typeface="ＭＳ Ｐゴシック"/>
                <a:cs typeface="Calibri"/>
              </a:rPr>
              <a:t>Literatur: </a:t>
            </a:r>
            <a:endParaRPr lang="de-DE" altLang="de-DE" u="sng" baseline="0">
              <a:ea typeface="ＭＳ Ｐゴシック" panose="020B0600070205080204" pitchFamily="34" charset="-128"/>
              <a:cs typeface="Geneva"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kern="1200">
                <a:solidFill>
                  <a:schemeClr val="tx1"/>
                </a:solidFill>
                <a:latin typeface="+mn-lt"/>
                <a:ea typeface="ＭＳ Ｐゴシック"/>
                <a:cs typeface="Calibri"/>
              </a:rPr>
              <a:t>[11]</a:t>
            </a:r>
            <a:endParaRPr lang="de-DE" altLang="de-DE">
              <a:ea typeface="ＭＳ Ｐゴシック"/>
              <a:cs typeface="Calibri"/>
            </a:endParaRPr>
          </a:p>
          <a:p>
            <a:pPr marL="0" marR="0" lvl="0" indent="0" algn="l" defTabSz="914400" rtl="0" eaLnBrk="1" fontAlgn="base" latinLnBrk="0" hangingPunct="1">
              <a:lnSpc>
                <a:spcPct val="100000"/>
              </a:lnSpc>
              <a:spcBef>
                <a:spcPct val="50000"/>
              </a:spcBef>
              <a:spcAft>
                <a:spcPct val="0"/>
              </a:spcAft>
              <a:buClr>
                <a:srgbClr val="D11242"/>
              </a:buClr>
              <a:buSzPct val="85000"/>
              <a:buFont typeface="+mj-lt"/>
              <a:buNone/>
              <a:tabLst/>
              <a:defRPr/>
            </a:pPr>
            <a:r>
              <a:rPr kumimoji="0" lang="de-DE" altLang="de-DE" sz="1200" b="0" i="0" u="none" strike="noStrike" kern="0" cap="none" spc="0" normalizeH="0" baseline="0" noProof="0">
                <a:ln>
                  <a:noFill/>
                </a:ln>
                <a:solidFill>
                  <a:srgbClr val="666565"/>
                </a:solidFill>
                <a:effectLst/>
                <a:uLnTx/>
                <a:uFillTx/>
                <a:latin typeface="Arial"/>
                <a:ea typeface="Geneva"/>
                <a:cs typeface="Arial"/>
              </a:rPr>
              <a:t>Berufsgenossenschaft für Gesundheitsdienst und Wohlfahrtspflege – BGW (Hrsg.). Zytostatika im Gesundheitsdienst. Informationen zur sicheren Handhabung von Zytostatika. Stand 02/2019. Online veröffentlicht </a:t>
            </a:r>
            <a:r>
              <a:rPr kumimoji="0" lang="de-DE" altLang="de-DE" sz="1200" b="0" i="0" u="none" strike="noStrike" kern="0" cap="none" spc="0" normalizeH="0" baseline="0" noProof="0" err="1">
                <a:ln>
                  <a:noFill/>
                </a:ln>
                <a:solidFill>
                  <a:srgbClr val="666565"/>
                </a:solidFill>
                <a:effectLst/>
                <a:uLnTx/>
                <a:uFillTx/>
                <a:latin typeface="Arial"/>
                <a:ea typeface="Geneva"/>
                <a:cs typeface="Arial"/>
              </a:rPr>
              <a:t>unte</a:t>
            </a:r>
            <a:r>
              <a:rPr lang="de-DE" altLang="de-DE" kern="0">
                <a:solidFill>
                  <a:srgbClr val="666565"/>
                </a:solidFill>
                <a:latin typeface="Arial"/>
                <a:ea typeface="Geneva"/>
                <a:cs typeface="Arial"/>
              </a:rPr>
              <a:t>r: </a:t>
            </a:r>
            <a:r>
              <a:rPr lang="de-DE" kern="0">
                <a:solidFill>
                  <a:srgbClr val="666565"/>
                </a:solidFill>
                <a:latin typeface="Arial"/>
                <a:ea typeface="Geneva"/>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endParaRPr lang="de-DE"/>
          </a:p>
          <a:p>
            <a:endParaRPr lang="de-DE" altLang="de-DE" b="0">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a:cs typeface="Calibri"/>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12</a:t>
            </a:fld>
            <a:endParaRPr lang="de-DE" altLang="de-DE"/>
          </a:p>
        </p:txBody>
      </p:sp>
    </p:spTree>
    <p:extLst>
      <p:ext uri="{BB962C8B-B14F-4D97-AF65-F5344CB8AC3E}">
        <p14:creationId xmlns:p14="http://schemas.microsoft.com/office/powerpoint/2010/main" val="3619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eaLnBrk="1" hangingPunct="1">
              <a:lnSpc>
                <a:spcPct val="80000"/>
              </a:lnSpc>
              <a:spcBef>
                <a:spcPct val="0"/>
              </a:spcBef>
              <a:defRPr/>
            </a:pPr>
            <a:r>
              <a:rPr lang="de-DE" altLang="de-DE" sz="1200" b="1">
                <a:ea typeface="ＭＳ Ｐゴシック"/>
                <a:cs typeface="Calibri"/>
              </a:rPr>
              <a:t>Hinweise:</a:t>
            </a:r>
            <a:endParaRPr lang="de-DE" altLang="de-DE" sz="1200" b="1">
              <a:solidFill>
                <a:schemeClr val="tx1">
                  <a:lumMod val="65000"/>
                  <a:lumOff val="35000"/>
                </a:schemeClr>
              </a:solidFill>
              <a:ea typeface="ＭＳ Ｐゴシック"/>
              <a:cs typeface="Calibri"/>
            </a:endParaRPr>
          </a:p>
          <a:p>
            <a:pPr marL="163195" indent="-163195" eaLnBrk="1" hangingPunct="1">
              <a:lnSpc>
                <a:spcPct val="80000"/>
              </a:lnSpc>
              <a:spcBef>
                <a:spcPct val="0"/>
              </a:spcBef>
              <a:buFont typeface="Arial" panose="020B0604020202020204" pitchFamily="34" charset="0"/>
              <a:buChar char="•"/>
              <a:defRPr/>
            </a:pPr>
            <a:r>
              <a:rPr lang="de-DE" altLang="de-DE" sz="1200">
                <a:solidFill>
                  <a:schemeClr val="tx1">
                    <a:lumMod val="65000"/>
                    <a:lumOff val="35000"/>
                  </a:schemeClr>
                </a:solidFill>
                <a:ea typeface="ＭＳ Ｐゴシック"/>
                <a:cs typeface="Calibri"/>
              </a:rPr>
              <a:t>Bei der Applikation von Zytostatika auf der Station wird das Risiko höher eingeschätzt sich dermal zu kontaminieren als während der Herstellung in der Apotheke (in der Apotheke striktere Handlungsanweisungen, abgetrennter Arbeitsbereich, Arbeiten unter Sicherheitswerkbänken, regelmäßigere Dekontaminations-/Reinigungsmaßnahmen) (Cherrie 2006).</a:t>
            </a:r>
          </a:p>
          <a:p>
            <a:pPr marL="163195" indent="-163195" eaLnBrk="1" hangingPunct="1">
              <a:lnSpc>
                <a:spcPct val="80000"/>
              </a:lnSpc>
              <a:spcBef>
                <a:spcPct val="0"/>
              </a:spcBef>
              <a:buFont typeface="Arial" panose="020B0604020202020204" pitchFamily="34" charset="0"/>
              <a:buChar char="•"/>
              <a:defRPr/>
            </a:pPr>
            <a:r>
              <a:rPr lang="de-DE" altLang="de-DE" sz="1200" err="1">
                <a:solidFill>
                  <a:schemeClr val="tx1">
                    <a:lumMod val="65000"/>
                    <a:lumOff val="35000"/>
                  </a:schemeClr>
                </a:solidFill>
                <a:ea typeface="ＭＳ Ｐゴシック"/>
                <a:cs typeface="Calibri"/>
              </a:rPr>
              <a:t>Schierl</a:t>
            </a:r>
            <a:r>
              <a:rPr lang="de-DE" altLang="de-DE" sz="1200">
                <a:solidFill>
                  <a:schemeClr val="tx1">
                    <a:lumMod val="65000"/>
                    <a:lumOff val="35000"/>
                  </a:schemeClr>
                </a:solidFill>
                <a:ea typeface="ＭＳ Ｐゴシック"/>
                <a:cs typeface="Calibri"/>
              </a:rPr>
              <a:t> stellte fest, dass Kontaminationen auf Station doppelt so hoch sind als Kontaminationen während der Herstellung in der Apotheke (</a:t>
            </a:r>
            <a:r>
              <a:rPr lang="de-DE" altLang="de-DE" sz="1200" err="1">
                <a:solidFill>
                  <a:schemeClr val="tx1">
                    <a:lumMod val="65000"/>
                    <a:lumOff val="35000"/>
                  </a:schemeClr>
                </a:solidFill>
                <a:ea typeface="ＭＳ Ｐゴシック"/>
                <a:cs typeface="Calibri"/>
              </a:rPr>
              <a:t>Schierl</a:t>
            </a:r>
            <a:r>
              <a:rPr lang="de-DE" altLang="de-DE" sz="1200">
                <a:solidFill>
                  <a:schemeClr val="tx1">
                    <a:lumMod val="65000"/>
                    <a:lumOff val="35000"/>
                  </a:schemeClr>
                </a:solidFill>
                <a:ea typeface="ＭＳ Ｐゴシック"/>
                <a:cs typeface="Calibri"/>
              </a:rPr>
              <a:t> 2009). Cavallo stellte ebenfalls fest, dass auf der Station mehr Kontaminationen nachgewiesen werden als in der Apotheke (Cavallo 2005).</a:t>
            </a:r>
          </a:p>
          <a:p>
            <a:pPr eaLnBrk="1" hangingPunct="1">
              <a:lnSpc>
                <a:spcPct val="80000"/>
              </a:lnSpc>
              <a:spcBef>
                <a:spcPct val="0"/>
              </a:spcBef>
              <a:defRPr/>
            </a:pPr>
            <a:endParaRPr lang="de-DE" altLang="de-DE" sz="1200">
              <a:solidFill>
                <a:schemeClr val="tx1">
                  <a:lumMod val="65000"/>
                  <a:lumOff val="35000"/>
                </a:schemeClr>
              </a:solidFill>
              <a:ea typeface="ＭＳ Ｐゴシック" panose="020B0600070205080204" pitchFamily="34" charset="-128"/>
              <a:cs typeface="Geneva" charset="0"/>
            </a:endParaRPr>
          </a:p>
          <a:p>
            <a:pPr eaLnBrk="1" hangingPunct="1">
              <a:lnSpc>
                <a:spcPct val="80000"/>
              </a:lnSpc>
              <a:spcBef>
                <a:spcPct val="0"/>
              </a:spcBef>
              <a:defRPr/>
            </a:pPr>
            <a:r>
              <a:rPr lang="de-DE" altLang="de-DE" sz="1200" u="sng">
                <a:solidFill>
                  <a:schemeClr val="tx1">
                    <a:lumMod val="65000"/>
                    <a:lumOff val="35000"/>
                  </a:schemeClr>
                </a:solidFill>
                <a:ea typeface="ＭＳ Ｐゴシック"/>
                <a:cs typeface="Calibri"/>
              </a:rPr>
              <a:t>Literatur</a:t>
            </a:r>
            <a:r>
              <a:rPr lang="de-DE" altLang="de-DE" sz="1200">
                <a:solidFill>
                  <a:schemeClr val="tx1">
                    <a:lumMod val="65000"/>
                    <a:lumOff val="35000"/>
                  </a:schemeClr>
                </a:solidFill>
                <a:ea typeface="ＭＳ Ｐゴシック"/>
                <a:cs typeface="Calibri"/>
              </a:rPr>
              <a:t>:</a:t>
            </a:r>
          </a:p>
          <a:p>
            <a:pPr eaLnBrk="1" hangingPunct="1">
              <a:lnSpc>
                <a:spcPct val="80000"/>
              </a:lnSpc>
              <a:spcBef>
                <a:spcPct val="0"/>
              </a:spcBef>
              <a:defRPr/>
            </a:pPr>
            <a:r>
              <a:rPr lang="de-DE" altLang="de-DE" sz="1200">
                <a:solidFill>
                  <a:schemeClr val="tx1">
                    <a:lumMod val="65000"/>
                    <a:lumOff val="35000"/>
                  </a:schemeClr>
                </a:solidFill>
                <a:ea typeface="ＭＳ Ｐゴシック"/>
                <a:cs typeface="Calibri"/>
              </a:rPr>
              <a:t>[7]</a:t>
            </a:r>
          </a:p>
          <a:p>
            <a:pPr eaLnBrk="1" hangingPunct="1">
              <a:lnSpc>
                <a:spcPct val="80000"/>
              </a:lnSpc>
              <a:spcBef>
                <a:spcPct val="0"/>
              </a:spcBef>
              <a:defRPr/>
            </a:pPr>
            <a:r>
              <a:rPr lang="de-DE" altLang="de-DE" sz="1200" i="1" err="1">
                <a:solidFill>
                  <a:schemeClr val="tx1">
                    <a:lumMod val="65000"/>
                    <a:lumOff val="35000"/>
                  </a:schemeClr>
                </a:solidFill>
                <a:ea typeface="ＭＳ Ｐゴシック"/>
                <a:cs typeface="Calibri"/>
              </a:rPr>
              <a:t>Dranitsaris</a:t>
            </a:r>
            <a:r>
              <a:rPr lang="de-DE" altLang="de-DE" sz="1200" i="1">
                <a:solidFill>
                  <a:schemeClr val="tx1">
                    <a:lumMod val="65000"/>
                    <a:lumOff val="35000"/>
                  </a:schemeClr>
                </a:solidFill>
                <a:ea typeface="ＭＳ Ｐゴシック"/>
                <a:cs typeface="Calibri"/>
              </a:rPr>
              <a:t> G et al. </a:t>
            </a:r>
            <a:r>
              <a:rPr lang="en-US" altLang="de-DE" sz="1200">
                <a:solidFill>
                  <a:schemeClr val="tx1">
                    <a:lumMod val="65000"/>
                    <a:lumOff val="35000"/>
                  </a:schemeClr>
                </a:solidFill>
                <a:ea typeface="ＭＳ Ｐゴシック"/>
                <a:cs typeface="Calibri"/>
              </a:rPr>
              <a:t>Are health care providers who work with cancer drugs at an increased risk for toxic events? A systematic review and meta-analysis of the literature. </a:t>
            </a:r>
            <a:r>
              <a:rPr lang="en-US" altLang="de-DE" sz="1200">
                <a:solidFill>
                  <a:srgbClr val="0000FF"/>
                </a:solidFill>
                <a:ea typeface="ＭＳ Ｐゴシック"/>
                <a:cs typeface="Calibri"/>
                <a:hlinkClick r:id="rId3"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Oncol Pharm </a:t>
            </a:r>
            <a:r>
              <a:rPr lang="en-US" altLang="de-DE" sz="1200" err="1">
                <a:solidFill>
                  <a:srgbClr val="0000FF"/>
                </a:solidFill>
                <a:ea typeface="ＭＳ Ｐゴシック"/>
                <a:cs typeface="Calibri"/>
                <a:hlinkClick r:id="rId3"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en-US" altLang="de-DE" sz="1200">
                <a:solidFill>
                  <a:schemeClr val="tx1">
                    <a:lumMod val="65000"/>
                    <a:lumOff val="35000"/>
                  </a:schemeClr>
                </a:solidFill>
                <a:ea typeface="ＭＳ Ｐゴシック"/>
                <a:cs typeface="Calibri"/>
                <a:hlinkClick r:id="rId3"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en-US" altLang="de-DE" sz="1200">
                <a:solidFill>
                  <a:schemeClr val="tx1">
                    <a:lumMod val="65000"/>
                    <a:lumOff val="35000"/>
                  </a:schemeClr>
                </a:solidFill>
                <a:ea typeface="ＭＳ Ｐゴシック"/>
                <a:cs typeface="Calibri"/>
              </a:rPr>
              <a:t> 2005 Jun;11(2):69-78.</a:t>
            </a:r>
            <a:r>
              <a:rPr lang="en-US" altLang="de-DE">
                <a:solidFill>
                  <a:schemeClr val="tx1">
                    <a:lumMod val="65000"/>
                    <a:lumOff val="35000"/>
                  </a:schemeClr>
                </a:solidFill>
                <a:ea typeface="ＭＳ Ｐゴシック"/>
                <a:cs typeface="Calibri"/>
              </a:rPr>
              <a:t> </a:t>
            </a:r>
            <a:endParaRPr lang="de-DE" altLang="de-DE">
              <a:solidFill>
                <a:schemeClr val="tx1">
                  <a:lumMod val="65000"/>
                  <a:lumOff val="35000"/>
                </a:schemeClr>
              </a:solidFill>
              <a:ea typeface="ＭＳ Ｐゴシック" panose="020B0600070205080204" pitchFamily="34" charset="-128"/>
              <a:cs typeface="Geneva" charset="0"/>
            </a:endParaRPr>
          </a:p>
          <a:p>
            <a:pPr eaLnBrk="1" hangingPunct="1">
              <a:lnSpc>
                <a:spcPct val="80000"/>
              </a:lnSpc>
              <a:spcBef>
                <a:spcPct val="0"/>
              </a:spcBef>
              <a:defRPr/>
            </a:pPr>
            <a:endParaRPr lang="de-DE" altLang="de-DE">
              <a:solidFill>
                <a:schemeClr val="tx1">
                  <a:lumMod val="65000"/>
                  <a:lumOff val="35000"/>
                </a:schemeClr>
              </a:solidFill>
              <a:ea typeface="ＭＳ Ｐゴシック" panose="020B0600070205080204" pitchFamily="34" charset="-128"/>
              <a:cs typeface="Geneva" charset="0"/>
            </a:endParaRPr>
          </a:p>
          <a:p>
            <a:pPr eaLnBrk="1" hangingPunct="1">
              <a:lnSpc>
                <a:spcPct val="80000"/>
              </a:lnSpc>
              <a:spcBef>
                <a:spcPct val="0"/>
              </a:spcBef>
              <a:defRPr/>
            </a:pPr>
            <a:r>
              <a:rPr lang="de-DE" altLang="de-DE" sz="1200">
                <a:solidFill>
                  <a:schemeClr val="tx1">
                    <a:lumMod val="65000"/>
                    <a:lumOff val="35000"/>
                  </a:schemeClr>
                </a:solidFill>
                <a:ea typeface="ＭＳ Ｐゴシック"/>
                <a:cs typeface="Calibri"/>
              </a:rPr>
              <a:t>[8]</a:t>
            </a:r>
          </a:p>
          <a:p>
            <a:pPr eaLnBrk="1" hangingPunct="1">
              <a:lnSpc>
                <a:spcPct val="80000"/>
              </a:lnSpc>
              <a:spcBef>
                <a:spcPct val="0"/>
              </a:spcBef>
              <a:defRPr/>
            </a:pPr>
            <a:r>
              <a:rPr lang="en-US" altLang="de-DE" i="1" err="1">
                <a:solidFill>
                  <a:schemeClr val="tx1">
                    <a:lumMod val="65000"/>
                    <a:lumOff val="35000"/>
                  </a:schemeClr>
                </a:solidFill>
                <a:ea typeface="ＭＳ Ｐゴシック"/>
                <a:cs typeface="Calibri"/>
              </a:rPr>
              <a:t>Kopjar</a:t>
            </a:r>
            <a:r>
              <a:rPr lang="en-US" altLang="de-DE" i="1">
                <a:solidFill>
                  <a:schemeClr val="tx1">
                    <a:lumMod val="65000"/>
                    <a:lumOff val="35000"/>
                  </a:schemeClr>
                </a:solidFill>
                <a:ea typeface="ＭＳ Ｐゴシック"/>
                <a:cs typeface="Calibri"/>
              </a:rPr>
              <a:t> et al. </a:t>
            </a:r>
            <a:r>
              <a:rPr lang="en-US" altLang="de-DE">
                <a:solidFill>
                  <a:schemeClr val="tx1">
                    <a:lumMod val="65000"/>
                    <a:lumOff val="35000"/>
                  </a:schemeClr>
                </a:solidFill>
                <a:ea typeface="ＭＳ Ｐゴシック"/>
                <a:cs typeface="Calibri"/>
              </a:rPr>
              <a:t>Assessment of genotoxic risks in Croatian health care workers occupationally exposed to cytotoxic drugs: a multi-biomarker approach.</a:t>
            </a:r>
          </a:p>
          <a:p>
            <a:pPr eaLnBrk="1" hangingPunct="1">
              <a:lnSpc>
                <a:spcPct val="80000"/>
              </a:lnSpc>
              <a:spcBef>
                <a:spcPct val="0"/>
              </a:spcBef>
              <a:defRPr/>
            </a:pPr>
            <a:r>
              <a:rPr lang="en-US" altLang="de-DE">
                <a:solidFill>
                  <a:schemeClr val="tx1">
                    <a:lumMod val="65000"/>
                    <a:lumOff val="35000"/>
                  </a:schemeClr>
                </a:solidFill>
                <a:ea typeface="ＭＳ Ｐゴシック"/>
                <a:cs typeface="Calibri"/>
                <a:hlinkClick r:id="rId4" tooltip="International journal of hygiene and environmental health.">
                  <a:extLst>
                    <a:ext uri="{A12FA001-AC4F-418D-AE19-62706E023703}">
                      <ahyp:hlinkClr xmlns:ahyp="http://schemas.microsoft.com/office/drawing/2018/hyperlinkcolor" val="tx"/>
                    </a:ext>
                  </a:extLst>
                </a:hlinkClick>
              </a:rPr>
              <a:t>Int J </a:t>
            </a:r>
            <a:r>
              <a:rPr lang="en-US" altLang="de-DE" err="1">
                <a:solidFill>
                  <a:schemeClr val="tx1">
                    <a:lumMod val="65000"/>
                    <a:lumOff val="35000"/>
                  </a:schemeClr>
                </a:solidFill>
                <a:ea typeface="ＭＳ Ｐゴシック"/>
                <a:cs typeface="Calibri"/>
                <a:hlinkClick r:id="rId4" tooltip="International journal of hygiene and environmental health.">
                  <a:extLst>
                    <a:ext uri="{A12FA001-AC4F-418D-AE19-62706E023703}">
                      <ahyp:hlinkClr xmlns:ahyp="http://schemas.microsoft.com/office/drawing/2018/hyperlinkcolor" val="tx"/>
                    </a:ext>
                  </a:extLst>
                </a:hlinkClick>
              </a:rPr>
              <a:t>Hyg</a:t>
            </a:r>
            <a:r>
              <a:rPr lang="en-US" altLang="de-DE">
                <a:solidFill>
                  <a:schemeClr val="tx1">
                    <a:lumMod val="65000"/>
                    <a:lumOff val="35000"/>
                  </a:schemeClr>
                </a:solidFill>
                <a:ea typeface="ＭＳ Ｐゴシック"/>
                <a:cs typeface="Calibri"/>
                <a:hlinkClick r:id="rId4" tooltip="International journal of hygiene and environmental health.">
                  <a:extLst>
                    <a:ext uri="{A12FA001-AC4F-418D-AE19-62706E023703}">
                      <ahyp:hlinkClr xmlns:ahyp="http://schemas.microsoft.com/office/drawing/2018/hyperlinkcolor" val="tx"/>
                    </a:ext>
                  </a:extLst>
                </a:hlinkClick>
              </a:rPr>
              <a:t> Environ Health.</a:t>
            </a:r>
            <a:r>
              <a:rPr lang="en-US" altLang="de-DE">
                <a:solidFill>
                  <a:schemeClr val="tx1">
                    <a:lumMod val="65000"/>
                    <a:lumOff val="35000"/>
                  </a:schemeClr>
                </a:solidFill>
                <a:ea typeface="ＭＳ Ｐゴシック"/>
                <a:cs typeface="Calibri"/>
              </a:rPr>
              <a:t> 2009 Jul;212(4):414-31. </a:t>
            </a:r>
            <a:r>
              <a:rPr lang="en-US" altLang="de-DE" err="1">
                <a:solidFill>
                  <a:schemeClr val="tx1">
                    <a:lumMod val="65000"/>
                    <a:lumOff val="35000"/>
                  </a:schemeClr>
                </a:solidFill>
                <a:ea typeface="ＭＳ Ｐゴシック"/>
                <a:cs typeface="Calibri"/>
              </a:rPr>
              <a:t>doi</a:t>
            </a:r>
            <a:r>
              <a:rPr lang="en-US" altLang="de-DE">
                <a:solidFill>
                  <a:schemeClr val="tx1">
                    <a:lumMod val="65000"/>
                    <a:lumOff val="35000"/>
                  </a:schemeClr>
                </a:solidFill>
                <a:ea typeface="ＭＳ Ｐゴシック"/>
                <a:cs typeface="Calibri"/>
              </a:rPr>
              <a:t>: 10.1016/j.ijheh.2008.10.001. </a:t>
            </a:r>
            <a:r>
              <a:rPr lang="en-US" altLang="de-DE" err="1">
                <a:solidFill>
                  <a:schemeClr val="tx1">
                    <a:lumMod val="65000"/>
                    <a:lumOff val="35000"/>
                  </a:schemeClr>
                </a:solidFill>
                <a:ea typeface="ＭＳ Ｐゴシック"/>
                <a:cs typeface="Calibri"/>
              </a:rPr>
              <a:t>Epub</a:t>
            </a:r>
            <a:r>
              <a:rPr lang="en-US" altLang="de-DE">
                <a:solidFill>
                  <a:schemeClr val="tx1">
                    <a:lumMod val="65000"/>
                    <a:lumOff val="35000"/>
                  </a:schemeClr>
                </a:solidFill>
                <a:ea typeface="ＭＳ Ｐゴシック"/>
                <a:cs typeface="Calibri"/>
              </a:rPr>
              <a:t> 2008 Dec 1. </a:t>
            </a:r>
            <a:endParaRPr lang="de-DE" altLang="de-DE" sz="1200">
              <a:solidFill>
                <a:schemeClr val="tx1">
                  <a:lumMod val="65000"/>
                  <a:lumOff val="35000"/>
                </a:schemeClr>
              </a:solidFill>
              <a:ea typeface="ＭＳ Ｐゴシック" panose="020B0600070205080204" pitchFamily="34" charset="-128"/>
              <a:cs typeface="Geneva" charset="0"/>
            </a:endParaRPr>
          </a:p>
          <a:p>
            <a:pPr eaLnBrk="1" hangingPunct="1">
              <a:lnSpc>
                <a:spcPct val="80000"/>
              </a:lnSpc>
              <a:spcBef>
                <a:spcPct val="0"/>
              </a:spcBef>
              <a:defRPr/>
            </a:pPr>
            <a:endParaRPr lang="de-DE" altLang="de-DE" sz="1200">
              <a:solidFill>
                <a:schemeClr val="tx1">
                  <a:lumMod val="65000"/>
                  <a:lumOff val="35000"/>
                </a:schemeClr>
              </a:solidFill>
              <a:ea typeface="ＭＳ Ｐゴシック" panose="020B0600070205080204" pitchFamily="34" charset="-128"/>
              <a:cs typeface="Geneva" charset="0"/>
            </a:endParaRPr>
          </a:p>
          <a:p>
            <a:pPr eaLnBrk="1" hangingPunct="1">
              <a:lnSpc>
                <a:spcPct val="80000"/>
              </a:lnSpc>
              <a:spcBef>
                <a:spcPct val="0"/>
              </a:spcBef>
              <a:defRPr/>
            </a:pPr>
            <a:r>
              <a:rPr lang="de-DE" altLang="de-DE" sz="1200" u="sng">
                <a:solidFill>
                  <a:schemeClr val="tx1">
                    <a:lumMod val="65000"/>
                    <a:lumOff val="35000"/>
                  </a:schemeClr>
                </a:solidFill>
                <a:ea typeface="ＭＳ Ｐゴシック"/>
                <a:cs typeface="Calibri"/>
              </a:rPr>
              <a:t>Zusätzliche Literatur</a:t>
            </a:r>
            <a:r>
              <a:rPr lang="de-DE" altLang="de-DE" sz="1200">
                <a:solidFill>
                  <a:schemeClr val="tx1">
                    <a:lumMod val="65000"/>
                    <a:lumOff val="35000"/>
                  </a:schemeClr>
                </a:solidFill>
                <a:ea typeface="ＭＳ Ｐゴシック"/>
                <a:cs typeface="Calibri"/>
              </a:rPr>
              <a:t>:</a:t>
            </a:r>
          </a:p>
          <a:p>
            <a:pPr eaLnBrk="1" hangingPunct="1">
              <a:lnSpc>
                <a:spcPct val="80000"/>
              </a:lnSpc>
              <a:spcBef>
                <a:spcPct val="0"/>
              </a:spcBef>
              <a:defRPr/>
            </a:pPr>
            <a:r>
              <a:rPr lang="de-DE" altLang="de-DE" sz="1200">
                <a:solidFill>
                  <a:schemeClr val="tx1">
                    <a:lumMod val="65000"/>
                    <a:lumOff val="35000"/>
                  </a:schemeClr>
                </a:solidFill>
                <a:ea typeface="ＭＳ Ｐゴシック"/>
                <a:cs typeface="Calibri"/>
              </a:rPr>
              <a:t>[7]</a:t>
            </a:r>
          </a:p>
          <a:p>
            <a:pPr eaLnBrk="1" hangingPunct="1">
              <a:lnSpc>
                <a:spcPct val="80000"/>
              </a:lnSpc>
              <a:spcBef>
                <a:spcPct val="0"/>
              </a:spcBef>
              <a:defRPr/>
            </a:pPr>
            <a:r>
              <a:rPr lang="de-DE" altLang="de-DE" sz="1200" i="1">
                <a:solidFill>
                  <a:schemeClr val="tx1">
                    <a:lumMod val="65000"/>
                    <a:lumOff val="35000"/>
                  </a:schemeClr>
                </a:solidFill>
                <a:ea typeface="ＭＳ Ｐゴシック"/>
                <a:cs typeface="Calibri"/>
              </a:rPr>
              <a:t>Ensslin AS et al. </a:t>
            </a:r>
            <a:r>
              <a:rPr lang="en-US" altLang="de-DE" sz="1200">
                <a:solidFill>
                  <a:schemeClr val="tx1">
                    <a:lumMod val="65000"/>
                    <a:lumOff val="35000"/>
                  </a:schemeClr>
                </a:solidFill>
                <a:ea typeface="ＭＳ Ｐゴシック"/>
                <a:cs typeface="Calibri"/>
              </a:rPr>
              <a:t>Biological monitoring of cyclophosphamide and </a:t>
            </a:r>
            <a:r>
              <a:rPr lang="en-US" altLang="de-DE" sz="1200" err="1">
                <a:solidFill>
                  <a:schemeClr val="tx1">
                    <a:lumMod val="65000"/>
                    <a:lumOff val="35000"/>
                  </a:schemeClr>
                </a:solidFill>
                <a:ea typeface="ＭＳ Ｐゴシック"/>
                <a:cs typeface="Calibri"/>
              </a:rPr>
              <a:t>ifosfamide</a:t>
            </a:r>
            <a:r>
              <a:rPr lang="en-US" altLang="de-DE" sz="1200">
                <a:solidFill>
                  <a:schemeClr val="tx1">
                    <a:lumMod val="65000"/>
                    <a:lumOff val="35000"/>
                  </a:schemeClr>
                </a:solidFill>
                <a:ea typeface="ＭＳ Ｐゴシック"/>
                <a:cs typeface="Calibri"/>
              </a:rPr>
              <a:t> in urine of hospital personnel occupationally exposed to cytostatic drugs.</a:t>
            </a:r>
            <a:r>
              <a:rPr lang="de-DE" altLang="de-DE" sz="1200" i="1">
                <a:solidFill>
                  <a:schemeClr val="tx1">
                    <a:lumMod val="65000"/>
                    <a:lumOff val="35000"/>
                  </a:schemeClr>
                </a:solidFill>
                <a:ea typeface="ＭＳ Ｐゴシック"/>
                <a:cs typeface="Calibri"/>
              </a:rPr>
              <a:t> </a:t>
            </a:r>
            <a:r>
              <a:rPr lang="fr-FR" altLang="de-DE" sz="1200" err="1">
                <a:solidFill>
                  <a:srgbClr val="0000FF"/>
                </a:solidFill>
                <a:ea typeface="ＭＳ Ｐゴシック"/>
                <a:cs typeface="Calibri"/>
                <a:hlinkClick r:id="rId5" tooltip="Occupational and environmental medicine.">
                  <a:extLst>
                    <a:ext uri="{A12FA001-AC4F-418D-AE19-62706E023703}">
                      <ahyp:hlinkClr xmlns:ahyp="http://schemas.microsoft.com/office/drawing/2018/hyperlinkcolor" val="tx"/>
                    </a:ext>
                  </a:extLst>
                </a:hlinkClick>
              </a:rPr>
              <a:t>Occup</a:t>
            </a:r>
            <a:r>
              <a:rPr lang="fr-FR" altLang="de-DE" sz="1200">
                <a:solidFill>
                  <a:schemeClr val="tx1">
                    <a:lumMod val="65000"/>
                    <a:lumOff val="35000"/>
                  </a:schemeClr>
                </a:solidFill>
                <a:ea typeface="ＭＳ Ｐゴシック"/>
                <a:cs typeface="Calibri"/>
                <a:hlinkClick r:id="rId5" tooltip="Occupational and environmental medicine.">
                  <a:extLst>
                    <a:ext uri="{A12FA001-AC4F-418D-AE19-62706E023703}">
                      <ahyp:hlinkClr xmlns:ahyp="http://schemas.microsoft.com/office/drawing/2018/hyperlinkcolor" val="tx"/>
                    </a:ext>
                  </a:extLst>
                </a:hlinkClick>
              </a:rPr>
              <a:t> Environ Med.</a:t>
            </a:r>
            <a:r>
              <a:rPr lang="fr-FR" altLang="de-DE" sz="1200">
                <a:solidFill>
                  <a:schemeClr val="tx1">
                    <a:lumMod val="65000"/>
                    <a:lumOff val="35000"/>
                  </a:schemeClr>
                </a:solidFill>
                <a:ea typeface="ＭＳ Ｐゴシック"/>
                <a:cs typeface="Calibri"/>
              </a:rPr>
              <a:t> 1994 Apr;51(4):229-33.</a:t>
            </a:r>
            <a:r>
              <a:rPr lang="fr-FR" altLang="de-DE">
                <a:solidFill>
                  <a:schemeClr val="tx1">
                    <a:lumMod val="65000"/>
                    <a:lumOff val="35000"/>
                  </a:schemeClr>
                </a:solidFill>
                <a:ea typeface="ＭＳ Ｐゴシック"/>
                <a:cs typeface="Calibri"/>
              </a:rPr>
              <a:t> </a:t>
            </a:r>
            <a:endParaRPr lang="de-DE" altLang="de-DE" sz="1200">
              <a:solidFill>
                <a:schemeClr val="tx1">
                  <a:lumMod val="65000"/>
                  <a:lumOff val="35000"/>
                </a:schemeClr>
              </a:solidFill>
              <a:ea typeface="ＭＳ Ｐゴシック" panose="020B0600070205080204" pitchFamily="34" charset="-128"/>
              <a:cs typeface="Geneva" charset="0"/>
            </a:endParaRPr>
          </a:p>
          <a:p>
            <a:pPr eaLnBrk="1" hangingPunct="1">
              <a:lnSpc>
                <a:spcPct val="80000"/>
              </a:lnSpc>
              <a:spcBef>
                <a:spcPct val="0"/>
              </a:spcBef>
              <a:defRPr/>
            </a:pPr>
            <a:r>
              <a:rPr lang="de-DE" altLang="de-DE" sz="1200" i="1" err="1">
                <a:solidFill>
                  <a:schemeClr val="tx1">
                    <a:lumMod val="65000"/>
                    <a:lumOff val="35000"/>
                  </a:schemeClr>
                </a:solidFill>
                <a:ea typeface="ＭＳ Ｐゴシック"/>
                <a:cs typeface="Calibri"/>
              </a:rPr>
              <a:t>Fransman</a:t>
            </a:r>
            <a:r>
              <a:rPr lang="de-DE" altLang="de-DE" sz="1200" i="1">
                <a:solidFill>
                  <a:schemeClr val="tx1">
                    <a:lumMod val="65000"/>
                    <a:lumOff val="35000"/>
                  </a:schemeClr>
                </a:solidFill>
                <a:ea typeface="ＭＳ Ｐゴシック"/>
                <a:cs typeface="Calibri"/>
              </a:rPr>
              <a:t> W et al</a:t>
            </a:r>
            <a:r>
              <a:rPr lang="sv-SE" altLang="de-DE" sz="1200">
                <a:solidFill>
                  <a:schemeClr val="tx1">
                    <a:lumMod val="65000"/>
                    <a:lumOff val="35000"/>
                  </a:schemeClr>
                </a:solidFill>
                <a:ea typeface="ＭＳ Ｐゴシック"/>
                <a:cs typeface="Calibri"/>
              </a:rPr>
              <a:t>. </a:t>
            </a:r>
            <a:r>
              <a:rPr lang="en-US" altLang="de-DE" sz="1200">
                <a:solidFill>
                  <a:schemeClr val="tx1">
                    <a:lumMod val="65000"/>
                    <a:lumOff val="35000"/>
                  </a:schemeClr>
                </a:solidFill>
                <a:ea typeface="ＭＳ Ｐゴシック"/>
                <a:cs typeface="Calibri"/>
              </a:rPr>
              <a:t>Occupational dermal exposure to cyclophosphamide in Dutch hospitals: a pilot study.</a:t>
            </a:r>
            <a:r>
              <a:rPr lang="de-DE" altLang="de-DE" sz="1200" i="1">
                <a:solidFill>
                  <a:schemeClr val="tx1">
                    <a:lumMod val="65000"/>
                    <a:lumOff val="35000"/>
                  </a:schemeClr>
                </a:solidFill>
                <a:ea typeface="ＭＳ Ｐゴシック"/>
                <a:cs typeface="Calibri"/>
              </a:rPr>
              <a:t> </a:t>
            </a:r>
            <a:r>
              <a:rPr lang="sv-SE" altLang="de-DE" sz="1200">
                <a:solidFill>
                  <a:schemeClr val="tx1">
                    <a:lumMod val="65000"/>
                    <a:lumOff val="35000"/>
                  </a:schemeClr>
                </a:solidFill>
                <a:ea typeface="ＭＳ Ｐゴシック"/>
                <a:cs typeface="Calibri"/>
                <a:hlinkClick r:id="rId6" tooltip="The Annals of occupational hygiene.">
                  <a:extLst>
                    <a:ext uri="{A12FA001-AC4F-418D-AE19-62706E023703}">
                      <ahyp:hlinkClr xmlns:ahyp="http://schemas.microsoft.com/office/drawing/2018/hyperlinkcolor" val="tx"/>
                    </a:ext>
                  </a:extLst>
                </a:hlinkClick>
              </a:rPr>
              <a:t>Ann Occup Hyg.</a:t>
            </a:r>
            <a:r>
              <a:rPr lang="sv-SE" altLang="de-DE" sz="1200">
                <a:solidFill>
                  <a:schemeClr val="tx1">
                    <a:lumMod val="65000"/>
                    <a:lumOff val="35000"/>
                  </a:schemeClr>
                </a:solidFill>
                <a:ea typeface="ＭＳ Ｐゴシック"/>
                <a:cs typeface="Calibri"/>
              </a:rPr>
              <a:t> 2004 Apr;48(3):237-44. Epub 2004 Mar 2.</a:t>
            </a:r>
          </a:p>
          <a:p>
            <a:pPr eaLnBrk="1" hangingPunct="1">
              <a:lnSpc>
                <a:spcPct val="80000"/>
              </a:lnSpc>
              <a:spcBef>
                <a:spcPct val="0"/>
              </a:spcBef>
              <a:defRPr/>
            </a:pPr>
            <a:r>
              <a:rPr lang="de-DE" altLang="de-DE" sz="1200" i="1" err="1">
                <a:solidFill>
                  <a:schemeClr val="tx1">
                    <a:lumMod val="65000"/>
                    <a:lumOff val="35000"/>
                  </a:schemeClr>
                </a:solidFill>
                <a:ea typeface="ＭＳ Ｐゴシック"/>
                <a:cs typeface="Calibri"/>
              </a:rPr>
              <a:t>Sessink</a:t>
            </a:r>
            <a:r>
              <a:rPr lang="de-DE" altLang="de-DE" sz="1200" i="1">
                <a:solidFill>
                  <a:schemeClr val="tx1">
                    <a:lumMod val="65000"/>
                    <a:lumOff val="35000"/>
                  </a:schemeClr>
                </a:solidFill>
                <a:ea typeface="ＭＳ Ｐゴシック"/>
                <a:cs typeface="Calibri"/>
              </a:rPr>
              <a:t> PJ et al. </a:t>
            </a:r>
            <a:r>
              <a:rPr lang="de-DE" altLang="de-DE" sz="1200" err="1">
                <a:solidFill>
                  <a:schemeClr val="tx1">
                    <a:lumMod val="65000"/>
                    <a:lumOff val="35000"/>
                  </a:schemeClr>
                </a:solidFill>
                <a:ea typeface="ＭＳ Ｐゴシック"/>
                <a:cs typeface="Calibri"/>
              </a:rPr>
              <a:t>Urinary</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cyclophosphamide</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excretion</a:t>
            </a:r>
            <a:r>
              <a:rPr lang="de-DE" altLang="de-DE" sz="1200">
                <a:solidFill>
                  <a:schemeClr val="tx1">
                    <a:lumMod val="65000"/>
                    <a:lumOff val="35000"/>
                  </a:schemeClr>
                </a:solidFill>
                <a:ea typeface="ＭＳ Ｐゴシック"/>
                <a:cs typeface="Calibri"/>
              </a:rPr>
              <a:t> and chromosomal </a:t>
            </a:r>
            <a:r>
              <a:rPr lang="de-DE" altLang="de-DE" sz="1200" err="1">
                <a:solidFill>
                  <a:schemeClr val="tx1">
                    <a:lumMod val="65000"/>
                    <a:lumOff val="35000"/>
                  </a:schemeClr>
                </a:solidFill>
                <a:ea typeface="ＭＳ Ｐゴシック"/>
                <a:cs typeface="Calibri"/>
              </a:rPr>
              <a:t>aberrations</a:t>
            </a:r>
            <a:r>
              <a:rPr lang="de-DE" altLang="de-DE" sz="1200">
                <a:solidFill>
                  <a:schemeClr val="tx1">
                    <a:lumMod val="65000"/>
                    <a:lumOff val="35000"/>
                  </a:schemeClr>
                </a:solidFill>
                <a:ea typeface="ＭＳ Ｐゴシック"/>
                <a:cs typeface="Calibri"/>
              </a:rPr>
              <a:t> in </a:t>
            </a:r>
            <a:r>
              <a:rPr lang="de-DE" altLang="de-DE" sz="1200" err="1">
                <a:solidFill>
                  <a:schemeClr val="tx1">
                    <a:lumMod val="65000"/>
                    <a:lumOff val="35000"/>
                  </a:schemeClr>
                </a:solidFill>
                <a:ea typeface="ＭＳ Ｐゴシック"/>
                <a:cs typeface="Calibri"/>
              </a:rPr>
              <a:t>peripheral</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blood</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lymphocytes</a:t>
            </a:r>
            <a:r>
              <a:rPr lang="de-DE" altLang="de-DE" sz="1200">
                <a:solidFill>
                  <a:schemeClr val="tx1">
                    <a:lumMod val="65000"/>
                    <a:lumOff val="35000"/>
                  </a:schemeClr>
                </a:solidFill>
                <a:ea typeface="ＭＳ Ｐゴシック"/>
                <a:cs typeface="Calibri"/>
              </a:rPr>
              <a:t> after </a:t>
            </a:r>
            <a:r>
              <a:rPr lang="de-DE" altLang="de-DE" sz="1200" err="1">
                <a:solidFill>
                  <a:schemeClr val="tx1">
                    <a:lumMod val="65000"/>
                    <a:lumOff val="35000"/>
                  </a:schemeClr>
                </a:solidFill>
                <a:ea typeface="ＭＳ Ｐゴシック"/>
                <a:cs typeface="Calibri"/>
              </a:rPr>
              <a:t>occupational</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exposure</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to</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antineoplastic</a:t>
            </a:r>
            <a:r>
              <a:rPr lang="de-DE" altLang="de-DE" sz="1200">
                <a:solidFill>
                  <a:schemeClr val="tx1">
                    <a:lumMod val="65000"/>
                    <a:lumOff val="35000"/>
                  </a:schemeClr>
                </a:solidFill>
                <a:ea typeface="ＭＳ Ｐゴシック"/>
                <a:cs typeface="Calibri"/>
              </a:rPr>
              <a:t> </a:t>
            </a:r>
            <a:r>
              <a:rPr lang="de-DE" altLang="de-DE" sz="1200" err="1">
                <a:solidFill>
                  <a:schemeClr val="tx1">
                    <a:lumMod val="65000"/>
                    <a:lumOff val="35000"/>
                  </a:schemeClr>
                </a:solidFill>
                <a:ea typeface="ＭＳ Ｐゴシック"/>
                <a:cs typeface="Calibri"/>
              </a:rPr>
              <a:t>agents</a:t>
            </a:r>
            <a:r>
              <a:rPr lang="de-DE" altLang="de-DE" sz="1200">
                <a:solidFill>
                  <a:schemeClr val="tx1">
                    <a:lumMod val="65000"/>
                    <a:lumOff val="35000"/>
                  </a:schemeClr>
                </a:solidFill>
                <a:ea typeface="ＭＳ Ｐゴシック"/>
                <a:cs typeface="Calibri"/>
              </a:rPr>
              <a:t>.</a:t>
            </a:r>
            <a:r>
              <a:rPr lang="de-DE" altLang="de-DE" sz="1200" i="1">
                <a:solidFill>
                  <a:schemeClr val="tx1">
                    <a:lumMod val="65000"/>
                    <a:lumOff val="35000"/>
                  </a:schemeClr>
                </a:solidFill>
                <a:ea typeface="ＭＳ Ｐゴシック"/>
                <a:cs typeface="Calibri"/>
              </a:rPr>
              <a:t> </a:t>
            </a:r>
            <a:r>
              <a:rPr lang="fr-FR" altLang="de-DE" sz="1200" err="1">
                <a:solidFill>
                  <a:srgbClr val="0000FF"/>
                </a:solidFill>
                <a:ea typeface="ＭＳ Ｐゴシック"/>
                <a:cs typeface="Calibri"/>
                <a:hlinkClick r:id="rId7" tooltip="Mutation research.">
                  <a:extLst>
                    <a:ext uri="{A12FA001-AC4F-418D-AE19-62706E023703}">
                      <ahyp:hlinkClr xmlns:ahyp="http://schemas.microsoft.com/office/drawing/2018/hyperlinkcolor" val="tx"/>
                    </a:ext>
                  </a:extLst>
                </a:hlinkClick>
              </a:rPr>
              <a:t>Mutat</a:t>
            </a:r>
            <a:r>
              <a:rPr lang="fr-FR" altLang="de-DE" sz="1200">
                <a:solidFill>
                  <a:srgbClr val="0000FF"/>
                </a:solidFill>
                <a:ea typeface="ＭＳ Ｐゴシック"/>
                <a:cs typeface="Calibri"/>
                <a:hlinkClick r:id="rId7" tooltip="Mutation research.">
                  <a:extLst>
                    <a:ext uri="{A12FA001-AC4F-418D-AE19-62706E023703}">
                      <ahyp:hlinkClr xmlns:ahyp="http://schemas.microsoft.com/office/drawing/2018/hyperlinkcolor" val="tx"/>
                    </a:ext>
                  </a:extLst>
                </a:hlinkClick>
              </a:rPr>
              <a:t> </a:t>
            </a:r>
            <a:r>
              <a:rPr lang="fr-FR" altLang="de-DE" sz="1200" err="1">
                <a:solidFill>
                  <a:srgbClr val="0000FF"/>
                </a:solidFill>
                <a:ea typeface="ＭＳ Ｐゴシック"/>
                <a:cs typeface="Calibri"/>
                <a:hlinkClick r:id="rId7" tooltip="Mutation research.">
                  <a:extLst>
                    <a:ext uri="{A12FA001-AC4F-418D-AE19-62706E023703}">
                      <ahyp:hlinkClr xmlns:ahyp="http://schemas.microsoft.com/office/drawing/2018/hyperlinkcolor" val="tx"/>
                    </a:ext>
                  </a:extLst>
                </a:hlinkClick>
              </a:rPr>
              <a:t>Res</a:t>
            </a:r>
            <a:r>
              <a:rPr lang="fr-FR" altLang="de-DE" sz="1200">
                <a:solidFill>
                  <a:schemeClr val="tx1">
                    <a:lumMod val="65000"/>
                    <a:lumOff val="35000"/>
                  </a:schemeClr>
                </a:solidFill>
                <a:ea typeface="ＭＳ Ｐゴシック"/>
                <a:cs typeface="Calibri"/>
                <a:hlinkClick r:id="rId7" tooltip="Mutation research.">
                  <a:extLst>
                    <a:ext uri="{A12FA001-AC4F-418D-AE19-62706E023703}">
                      <ahyp:hlinkClr xmlns:ahyp="http://schemas.microsoft.com/office/drawing/2018/hyperlinkcolor" val="tx"/>
                    </a:ext>
                  </a:extLst>
                </a:hlinkClick>
              </a:rPr>
              <a:t>.</a:t>
            </a:r>
            <a:r>
              <a:rPr lang="fr-FR" altLang="de-DE" sz="1200">
                <a:solidFill>
                  <a:schemeClr val="tx1">
                    <a:lumMod val="65000"/>
                    <a:lumOff val="35000"/>
                  </a:schemeClr>
                </a:solidFill>
                <a:ea typeface="ＭＳ Ｐゴシック"/>
                <a:cs typeface="Calibri"/>
              </a:rPr>
              <a:t> 1994 Sep 1;309(2):193-9.</a:t>
            </a:r>
            <a:r>
              <a:rPr lang="fr-FR" altLang="de-DE">
                <a:solidFill>
                  <a:schemeClr val="tx1">
                    <a:lumMod val="65000"/>
                    <a:lumOff val="35000"/>
                  </a:schemeClr>
                </a:solidFill>
                <a:ea typeface="ＭＳ Ｐゴシック"/>
                <a:cs typeface="Calibri"/>
              </a:rPr>
              <a:t> </a:t>
            </a:r>
            <a:endParaRPr lang="fr-FR" altLang="de-DE" sz="1200">
              <a:solidFill>
                <a:schemeClr val="tx1">
                  <a:lumMod val="65000"/>
                  <a:lumOff val="35000"/>
                </a:schemeClr>
              </a:solidFill>
              <a:ea typeface="ＭＳ Ｐゴシック" panose="020B0600070205080204" pitchFamily="34" charset="-128"/>
              <a:cs typeface="Calibri"/>
            </a:endParaRPr>
          </a:p>
          <a:p>
            <a:pPr eaLnBrk="1" hangingPunct="1">
              <a:lnSpc>
                <a:spcPct val="80000"/>
              </a:lnSpc>
              <a:spcBef>
                <a:spcPct val="0"/>
              </a:spcBef>
              <a:defRPr/>
            </a:pPr>
            <a:r>
              <a:rPr lang="fr-FR" altLang="de-DE" sz="1200">
                <a:solidFill>
                  <a:schemeClr val="tx1">
                    <a:lumMod val="65000"/>
                    <a:lumOff val="35000"/>
                  </a:schemeClr>
                </a:solidFill>
                <a:ea typeface="ＭＳ Ｐゴシック"/>
                <a:cs typeface="Calibri"/>
              </a:rPr>
              <a:t>[8]</a:t>
            </a:r>
          </a:p>
          <a:p>
            <a:pPr>
              <a:defRPr/>
            </a:pPr>
            <a:r>
              <a:rPr lang="de-DE" altLang="de-DE" i="1" err="1">
                <a:solidFill>
                  <a:schemeClr val="tx1">
                    <a:lumMod val="65000"/>
                    <a:lumOff val="35000"/>
                  </a:schemeClr>
                </a:solidFill>
                <a:ea typeface="ＭＳ Ｐゴシック"/>
                <a:cs typeface="Calibri"/>
              </a:rPr>
              <a:t>Kiffmeyer</a:t>
            </a:r>
            <a:r>
              <a:rPr lang="de-DE" altLang="de-DE" i="1">
                <a:solidFill>
                  <a:schemeClr val="tx1">
                    <a:lumMod val="65000"/>
                    <a:lumOff val="35000"/>
                  </a:schemeClr>
                </a:solidFill>
                <a:ea typeface="ＭＳ Ｐゴシック"/>
                <a:cs typeface="Calibri"/>
              </a:rPr>
              <a:t> TK et al.</a:t>
            </a:r>
            <a:r>
              <a:rPr lang="de-DE" altLang="de-DE">
                <a:solidFill>
                  <a:schemeClr val="tx1">
                    <a:lumMod val="65000"/>
                    <a:lumOff val="35000"/>
                  </a:schemeClr>
                </a:solidFill>
                <a:ea typeface="ＭＳ Ｐゴシック"/>
                <a:cs typeface="Calibri"/>
              </a:rPr>
              <a:t> </a:t>
            </a:r>
            <a:r>
              <a:rPr lang="en-US" altLang="de-DE">
                <a:solidFill>
                  <a:schemeClr val="tx1">
                    <a:lumMod val="65000"/>
                    <a:lumOff val="35000"/>
                  </a:schemeClr>
                </a:solidFill>
                <a:ea typeface="ＭＳ Ｐゴシック"/>
                <a:cs typeface="Calibri"/>
              </a:rPr>
              <a:t>Application and assessment of a regular environmental monitoring of the antineoplastic drug contamination level in pharmacies - the MEWIP project.</a:t>
            </a:r>
            <a:r>
              <a:rPr lang="en-US" altLang="de-DE">
                <a:solidFill>
                  <a:srgbClr val="0000FF"/>
                </a:solidFill>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 Ann </a:t>
            </a:r>
            <a:r>
              <a:rPr lang="en-US" altLang="de-DE" err="1">
                <a:solidFill>
                  <a:srgbClr val="0000FF"/>
                </a:solidFill>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Occup</a:t>
            </a:r>
            <a:r>
              <a:rPr lang="en-US" altLang="de-DE">
                <a:solidFill>
                  <a:srgbClr val="0000FF"/>
                </a:solidFill>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 </a:t>
            </a:r>
            <a:r>
              <a:rPr lang="en-US" altLang="de-DE" err="1">
                <a:solidFill>
                  <a:srgbClr val="0000FF"/>
                </a:solidFill>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Hyg</a:t>
            </a:r>
            <a:r>
              <a:rPr lang="en-US" altLang="de-DE">
                <a:solidFill>
                  <a:schemeClr val="tx1">
                    <a:lumMod val="65000"/>
                    <a:lumOff val="35000"/>
                  </a:schemeClr>
                </a:solidFill>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a:t>
            </a:r>
            <a:r>
              <a:rPr lang="en-US" altLang="de-DE">
                <a:solidFill>
                  <a:schemeClr val="tx1">
                    <a:lumMod val="65000"/>
                    <a:lumOff val="35000"/>
                  </a:schemeClr>
                </a:solidFill>
                <a:ea typeface="ＭＳ Ｐゴシック"/>
                <a:cs typeface="Calibri"/>
              </a:rPr>
              <a:t> 2013 May;57(4):444-55</a:t>
            </a:r>
          </a:p>
          <a:p>
            <a:pPr>
              <a:defRPr/>
            </a:pPr>
            <a:endParaRPr lang="de-DE" altLang="de-DE">
              <a:ea typeface="ＭＳ Ｐゴシック" panose="020B0600070205080204" pitchFamily="34" charset="-128"/>
              <a:cs typeface="Geneva" charset="0"/>
            </a:endParaRPr>
          </a:p>
          <a:p>
            <a:pPr defTabSz="436626" eaLnBrk="1" hangingPunct="1">
              <a:lnSpc>
                <a:spcPct val="80000"/>
              </a:lnSpc>
              <a:spcBef>
                <a:spcPct val="0"/>
              </a:spcBef>
              <a:defRPr/>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eaLnBrk="1" hangingPunct="1">
              <a:lnSpc>
                <a:spcPct val="80000"/>
              </a:lnSpc>
              <a:spcBef>
                <a:spcPct val="0"/>
              </a:spcBef>
              <a:defRPr/>
            </a:pPr>
            <a:r>
              <a:rPr lang="de-DE" altLang="de-DE" sz="1200" b="1">
                <a:solidFill>
                  <a:srgbClr val="000000"/>
                </a:solidFill>
                <a:latin typeface="Arial"/>
                <a:ea typeface="ＭＳ Ｐゴシック"/>
                <a:cs typeface="Arial"/>
              </a:rPr>
              <a:t>Eigene Ergänzungen:</a:t>
            </a:r>
          </a:p>
          <a:p>
            <a:pPr eaLnBrk="1" hangingPunct="1">
              <a:lnSpc>
                <a:spcPct val="80000"/>
              </a:lnSpc>
              <a:spcBef>
                <a:spcPct val="0"/>
              </a:spcBef>
              <a:defRPr/>
            </a:pPr>
            <a:endParaRPr lang="fr-FR" altLang="de-DE" sz="1200">
              <a:ea typeface="ＭＳ Ｐゴシック" panose="020B0600070205080204" pitchFamily="34" charset="-128"/>
              <a:cs typeface="Geneva" charset="0"/>
            </a:endParaRPr>
          </a:p>
          <a:p>
            <a:pPr eaLnBrk="1" hangingPunct="1">
              <a:lnSpc>
                <a:spcPct val="80000"/>
              </a:lnSpc>
              <a:spcBef>
                <a:spcPct val="0"/>
              </a:spcBef>
              <a:defRPr/>
            </a:pPr>
            <a:endParaRPr lang="de-DE" altLang="de-DE" sz="1200">
              <a:ea typeface="ＭＳ Ｐゴシック" panose="020B0600070205080204" pitchFamily="34" charset="-128"/>
              <a:cs typeface="Geneva" charset="0"/>
            </a:endParaRPr>
          </a:p>
          <a:p>
            <a:pPr eaLnBrk="1" hangingPunct="1">
              <a:lnSpc>
                <a:spcPct val="80000"/>
              </a:lnSpc>
              <a:spcBef>
                <a:spcPct val="0"/>
              </a:spcBef>
              <a:defRPr/>
            </a:pPr>
            <a:endParaRPr lang="de-DE" altLang="de-DE" sz="1200">
              <a:ea typeface="ＭＳ Ｐゴシック" panose="020B0600070205080204" pitchFamily="34" charset="-128"/>
              <a:cs typeface="Geneva" charset="0"/>
            </a:endParaRPr>
          </a:p>
          <a:p>
            <a:pPr eaLnBrk="1" hangingPunct="1">
              <a:lnSpc>
                <a:spcPct val="80000"/>
              </a:lnSpc>
              <a:spcBef>
                <a:spcPct val="0"/>
              </a:spcBef>
              <a:defRPr/>
            </a:pPr>
            <a:endParaRPr lang="de-DE" altLang="de-DE" sz="1200">
              <a:ea typeface="ＭＳ Ｐゴシック" panose="020B0600070205080204" pitchFamily="34" charset="-128"/>
              <a:cs typeface="Geneva" charset="0"/>
            </a:endParaRPr>
          </a:p>
          <a:p>
            <a:pPr eaLnBrk="1" hangingPunct="1">
              <a:lnSpc>
                <a:spcPct val="80000"/>
              </a:lnSpc>
              <a:spcBef>
                <a:spcPct val="0"/>
              </a:spcBef>
              <a:defRPr/>
            </a:pPr>
            <a:endParaRPr lang="de-DE" altLang="de-DE" sz="1200">
              <a:ea typeface="ＭＳ Ｐゴシック" panose="020B0600070205080204" pitchFamily="34" charset="-128"/>
              <a:cs typeface="Geneva" charset="0"/>
            </a:endParaRPr>
          </a:p>
          <a:p>
            <a:pPr>
              <a:lnSpc>
                <a:spcPct val="80000"/>
              </a:lnSpc>
              <a:defRPr/>
            </a:pPr>
            <a:endParaRPr lang="de-DE" altLang="de-DE" sz="1200">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13</a:t>
            </a:fld>
            <a:endParaRPr lang="de-DE" altLang="de-DE"/>
          </a:p>
        </p:txBody>
      </p:sp>
    </p:spTree>
    <p:extLst>
      <p:ext uri="{BB962C8B-B14F-4D97-AF65-F5344CB8AC3E}">
        <p14:creationId xmlns:p14="http://schemas.microsoft.com/office/powerpoint/2010/main" val="3418926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Hinweise:</a:t>
            </a:r>
          </a:p>
          <a:p>
            <a:pPr marL="171450" indent="-171450">
              <a:buFont typeface="Arial" panose="020B0604020202020204" pitchFamily="34" charset="0"/>
              <a:buChar char="•"/>
            </a:pPr>
            <a:r>
              <a:rPr lang="de-DE">
                <a:ea typeface="ＭＳ Ｐゴシック"/>
                <a:cs typeface="Calibri"/>
              </a:rPr>
              <a:t>Kontaminierte Oberflächen: Hierzu zählen z. B.: Verpackungen, Türgriffe, Transporthilfen, Transportwägen, Tabletts, </a:t>
            </a:r>
            <a:r>
              <a:rPr lang="de-DE" err="1">
                <a:ea typeface="ＭＳ Ｐゴシック"/>
                <a:cs typeface="Calibri"/>
              </a:rPr>
              <a:t>Vials</a:t>
            </a:r>
            <a:r>
              <a:rPr lang="de-DE">
                <a:ea typeface="ＭＳ Ｐゴシック"/>
                <a:cs typeface="Calibri"/>
              </a:rPr>
              <a:t>, Arbeitsflächen, Schreibmaterial.</a:t>
            </a:r>
          </a:p>
          <a:p>
            <a:endParaRPr lang="de-DE" altLang="de-DE" b="1">
              <a:solidFill>
                <a:srgbClr val="000000"/>
              </a:solidFill>
              <a:ea typeface="ＭＳ Ｐゴシック" panose="020B0600070205080204" pitchFamily="34" charset="-128"/>
              <a:cs typeface="Arial" panose="020B0604020202020204" pitchFamily="34" charset="0"/>
            </a:endParaRP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14</a:t>
            </a:fld>
            <a:endParaRPr lang="de-DE" altLang="de-DE"/>
          </a:p>
        </p:txBody>
      </p:sp>
    </p:spTree>
    <p:extLst>
      <p:ext uri="{BB962C8B-B14F-4D97-AF65-F5344CB8AC3E}">
        <p14:creationId xmlns:p14="http://schemas.microsoft.com/office/powerpoint/2010/main" val="3703219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ea typeface="ＭＳ Ｐゴシック"/>
                <a:cs typeface="Calibri"/>
              </a:rPr>
              <a:t>Hinweise:</a:t>
            </a:r>
            <a:endParaRPr lang="en-US">
              <a:ea typeface="ＭＳ Ｐゴシック"/>
              <a:cs typeface="Calibri"/>
            </a:endParaRPr>
          </a:p>
          <a:p>
            <a:pPr marL="171450" indent="-171450">
              <a:buFont typeface="Arial"/>
              <a:buChar char="•"/>
            </a:pPr>
            <a:r>
              <a:rPr lang="de-DE">
                <a:ea typeface="ＭＳ Ｐゴシック"/>
                <a:cs typeface="Calibri"/>
              </a:rPr>
              <a:t>Zytostatika haben einen sehr niedrigen Dampfdruck. Das Einatmen von Dämpfen von Zytostatika ist nicht zu erwarten.</a:t>
            </a:r>
            <a:endParaRPr lang="en-US">
              <a:ea typeface="ＭＳ Ｐゴシック"/>
              <a:cs typeface="Calibri"/>
            </a:endParaRPr>
          </a:p>
          <a:p>
            <a:endParaRPr lang="de-DE" altLang="de-DE" b="1">
              <a:solidFill>
                <a:srgbClr val="000000"/>
              </a:solidFill>
              <a:ea typeface="ＭＳ Ｐゴシック"/>
              <a:cs typeface="Calibri"/>
            </a:endParaRPr>
          </a:p>
          <a:p>
            <a:r>
              <a:rPr lang="de-DE" altLang="de-DE" b="1">
                <a:solidFill>
                  <a:srgbClr val="000000"/>
                </a:solidFill>
                <a:ea typeface="ＭＳ Ｐゴシック"/>
                <a:cs typeface="Calibri"/>
              </a:rPr>
              <a:t>Eigene Ergänzungen:</a:t>
            </a:r>
            <a:endParaRPr lang="de-DE"/>
          </a:p>
          <a:p>
            <a:endParaRPr lang="de-DE" altLang="de-DE">
              <a:solidFill>
                <a:srgbClr val="000000"/>
              </a:solidFill>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15</a:t>
            </a:fld>
            <a:endParaRPr lang="de-DE" altLang="de-DE"/>
          </a:p>
        </p:txBody>
      </p:sp>
    </p:spTree>
    <p:extLst>
      <p:ext uri="{BB962C8B-B14F-4D97-AF65-F5344CB8AC3E}">
        <p14:creationId xmlns:p14="http://schemas.microsoft.com/office/powerpoint/2010/main" val="352382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0000" lnSpcReduction="20000"/>
          </a:bodyPr>
          <a:lstStyle/>
          <a:p>
            <a:pPr marL="0" marR="0" lvl="0" indent="0" algn="l" defTabSz="436626" rtl="0" eaLnBrk="0" fontAlgn="base" latinLnBrk="0" hangingPunct="0">
              <a:lnSpc>
                <a:spcPct val="100000"/>
              </a:lnSpc>
              <a:spcBef>
                <a:spcPct val="30000"/>
              </a:spcBef>
              <a:spcAft>
                <a:spcPct val="0"/>
              </a:spcAft>
              <a:buClrTx/>
              <a:buSzTx/>
              <a:buFontTx/>
              <a:buNone/>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 </a:t>
            </a:r>
            <a:b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b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436626" rtl="0" eaLnBrk="0" fontAlgn="base" latinLnBrk="0" hangingPunct="0">
              <a:lnSpc>
                <a:spcPct val="100000"/>
              </a:lnSpc>
              <a:spcBef>
                <a:spcPct val="30000"/>
              </a:spcBef>
              <a:spcAft>
                <a:spcPct val="0"/>
              </a:spcAft>
              <a:buClrTx/>
              <a:buSzTx/>
              <a:buFontTx/>
              <a:buChar char="-"/>
              <a:tabLst/>
              <a:defRPr/>
            </a:pPr>
            <a:r>
              <a:rPr lang="de-DE" sz="1800">
                <a:effectLst/>
                <a:latin typeface="Segoe UI" panose="020B0502040204020203" pitchFamily="34" charset="0"/>
              </a:rPr>
              <a:t>Vermeidung von Verschleppungen: Schreibzeug, Telefon, Transportbehälter, etc. nur bereichsbezogen einsetzen</a:t>
            </a:r>
            <a:endParaRPr lang="de-DE" sz="1800">
              <a:effectLst/>
              <a:latin typeface="Arial" panose="020B0604020202020204" pitchFamily="34" charset="0"/>
            </a:endParaRPr>
          </a:p>
          <a:p>
            <a:pPr marL="285750" marR="0" lvl="0" indent="-285750" algn="l" defTabSz="436626" rtl="0" eaLnBrk="0" fontAlgn="base" latinLnBrk="0" hangingPunct="0">
              <a:lnSpc>
                <a:spcPct val="100000"/>
              </a:lnSpc>
              <a:spcBef>
                <a:spcPct val="30000"/>
              </a:spcBef>
              <a:spcAft>
                <a:spcPct val="0"/>
              </a:spcAft>
              <a:buClrTx/>
              <a:buSzTx/>
              <a:buFontTx/>
              <a:buChar char="-"/>
              <a:tabLst/>
              <a:defRPr/>
            </a:pPr>
            <a:r>
              <a:rPr lang="de-DE" sz="1800">
                <a:effectLst/>
                <a:latin typeface="Arial" panose="020B0604020202020204" pitchFamily="34" charset="0"/>
              </a:rPr>
              <a:t>V</a:t>
            </a:r>
            <a:r>
              <a:rPr lang="de-DE" sz="1800">
                <a:effectLst/>
                <a:latin typeface="Segoe UI" panose="020B0502040204020203" pitchFamily="34" charset="0"/>
              </a:rPr>
              <a:t>ermeidung eines Austretens: saugfähige Unterlagen verwenden; sorgsamer Umgang bei der Herstellung mit Infusionsbesteck, etc.; Auslaufsichere Verpackung von Infusionsbehältnissen</a:t>
            </a:r>
          </a:p>
          <a:p>
            <a:pPr marL="285750" marR="0" lvl="0" indent="-285750" algn="l" defTabSz="436626" rtl="0" eaLnBrk="0" fontAlgn="base" latinLnBrk="0" hangingPunct="0">
              <a:lnSpc>
                <a:spcPct val="100000"/>
              </a:lnSpc>
              <a:spcBef>
                <a:spcPct val="30000"/>
              </a:spcBef>
              <a:spcAft>
                <a:spcPct val="0"/>
              </a:spcAft>
              <a:buClrTx/>
              <a:buSzTx/>
              <a:buFontTx/>
              <a:buChar char="-"/>
              <a:tabLst/>
              <a:defRPr/>
            </a:pPr>
            <a:r>
              <a:rPr lang="de-DE" sz="1800">
                <a:effectLst/>
                <a:latin typeface="Segoe UI" panose="020B0502040204020203" pitchFamily="34" charset="0"/>
              </a:rPr>
              <a:t>Verwendung von Druckentlastungssysteme wie z.B. Spikes oder auch CSTDs; Nadelfreies </a:t>
            </a:r>
            <a:r>
              <a:rPr lang="de-DE" sz="1800" err="1">
                <a:effectLst/>
                <a:latin typeface="Segoe UI" panose="020B0502040204020203" pitchFamily="34" charset="0"/>
              </a:rPr>
              <a:t>Zuspritzen</a:t>
            </a:r>
            <a:r>
              <a:rPr lang="de-DE" sz="1800">
                <a:effectLst/>
                <a:latin typeface="Segoe UI" panose="020B0502040204020203" pitchFamily="34" charset="0"/>
              </a:rPr>
              <a:t> in das Infusionsbehältnis.</a:t>
            </a:r>
          </a:p>
          <a:p>
            <a:pPr marL="285750" marR="0" lvl="0" indent="-285750" algn="l" defTabSz="436626" rtl="0" eaLnBrk="0" fontAlgn="base" latinLnBrk="0" hangingPunct="0">
              <a:lnSpc>
                <a:spcPct val="100000"/>
              </a:lnSpc>
              <a:spcBef>
                <a:spcPct val="30000"/>
              </a:spcBef>
              <a:spcAft>
                <a:spcPct val="0"/>
              </a:spcAft>
              <a:buClrTx/>
              <a:buSzTx/>
              <a:buFontTx/>
              <a:buChar char="-"/>
              <a:tabLst/>
              <a:defRPr/>
            </a:pPr>
            <a:r>
              <a:rPr lang="de-DE" sz="1800">
                <a:effectLst/>
                <a:latin typeface="Segoe UI" panose="020B0502040204020203" pitchFamily="34" charset="0"/>
              </a:rPr>
              <a:t>Regelmäßiges Reinigungsverfahren, v.a. häufiges Wischen von Problemstellen: Problemstellen sind häufig die Sicherheitswerkbank, Transportbehälter, Arbeitsflächen, Griffe, etc.</a:t>
            </a:r>
            <a:endParaRPr lang="de-DE" sz="1800">
              <a:effectLst/>
              <a:latin typeface="Arial" panose="020B0604020202020204" pitchFamily="34" charset="0"/>
            </a:endParaRPr>
          </a:p>
          <a:p>
            <a:pPr marL="285750" marR="0" lvl="0" indent="-285750" algn="l" defTabSz="436626" rtl="0" eaLnBrk="0" fontAlgn="base" latinLnBrk="0" hangingPunct="0">
              <a:lnSpc>
                <a:spcPct val="100000"/>
              </a:lnSpc>
              <a:spcBef>
                <a:spcPct val="30000"/>
              </a:spcBef>
              <a:spcAft>
                <a:spcPct val="0"/>
              </a:spcAft>
              <a:buClrTx/>
              <a:buSzTx/>
              <a:buFontTx/>
              <a:buChar char="-"/>
              <a:tabLst/>
              <a:defRPr/>
            </a:pPr>
            <a:r>
              <a:rPr lang="de-DE" sz="1800">
                <a:effectLst/>
                <a:latin typeface="Segoe UI" panose="020B0502040204020203" pitchFamily="34" charset="0"/>
              </a:rPr>
              <a:t>CSTDs = </a:t>
            </a:r>
            <a:r>
              <a:rPr lang="de-DE" sz="1800" err="1">
                <a:effectLst/>
                <a:latin typeface="Segoe UI" panose="020B0502040204020203" pitchFamily="34" charset="0"/>
              </a:rPr>
              <a:t>Closed</a:t>
            </a:r>
            <a:r>
              <a:rPr lang="de-DE" sz="1800">
                <a:effectLst/>
                <a:latin typeface="Segoe UI" panose="020B0502040204020203" pitchFamily="34" charset="0"/>
              </a:rPr>
              <a:t> System Transfer Devices. Es handelt sich hierbei um ein dichtes, auslaufsicheres System für das Aufziehen von </a:t>
            </a:r>
            <a:r>
              <a:rPr lang="de-DE" sz="1800" err="1">
                <a:effectLst/>
                <a:latin typeface="Segoe UI" panose="020B0502040204020203" pitchFamily="34" charset="0"/>
              </a:rPr>
              <a:t>Zytostatikalösung</a:t>
            </a:r>
            <a:r>
              <a:rPr lang="de-DE" sz="1800">
                <a:effectLst/>
                <a:latin typeface="Segoe UI" panose="020B0502040204020203" pitchFamily="34" charset="0"/>
              </a:rPr>
              <a:t>, das verhindert, dass Aerosole nach außen freigesetzt werden können. Studien zeigen allerdings, dass die Verwendung von CSTDs nicht zu geringeren</a:t>
            </a:r>
            <a:r>
              <a:rPr lang="de-DE" sz="1800">
                <a:effectLst/>
                <a:latin typeface="Arial" panose="020B0604020202020204" pitchFamily="34" charset="0"/>
              </a:rPr>
              <a:t> </a:t>
            </a:r>
            <a:r>
              <a:rPr lang="de-DE" sz="1800">
                <a:effectLst/>
                <a:latin typeface="Segoe UI" panose="020B0502040204020203" pitchFamily="34" charset="0"/>
              </a:rPr>
              <a:t>Kontaminationen der Arbeitsbereiche in der </a:t>
            </a:r>
            <a:r>
              <a:rPr lang="de-DE" sz="1800" err="1">
                <a:effectLst/>
                <a:latin typeface="Segoe UI" panose="020B0502040204020203" pitchFamily="34" charset="0"/>
              </a:rPr>
              <a:t>Zytostatikaherstellung</a:t>
            </a:r>
            <a:r>
              <a:rPr lang="de-DE" sz="1800">
                <a:effectLst/>
                <a:latin typeface="Segoe UI" panose="020B0502040204020203" pitchFamily="34" charset="0"/>
              </a:rPr>
              <a:t> führen. Somit ist die Verwendung der günstigeren Spikes nach derzeitiger Lage vertretbar.</a:t>
            </a:r>
            <a:endParaRPr lang="de-DE" sz="1800">
              <a:effectLst/>
              <a:latin typeface="Arial" panose="020B0604020202020204" pitchFamily="34" charset="0"/>
            </a:endParaRPr>
          </a:p>
          <a:p>
            <a:pPr marL="285750" marR="0" lvl="0" indent="-285750" algn="l" defTabSz="436626" rtl="0" eaLnBrk="0" fontAlgn="base" latinLnBrk="0" hangingPunct="0">
              <a:lnSpc>
                <a:spcPct val="100000"/>
              </a:lnSpc>
              <a:spcBef>
                <a:spcPct val="30000"/>
              </a:spcBef>
              <a:spcAft>
                <a:spcPct val="0"/>
              </a:spcAft>
              <a:buClrTx/>
              <a:buSzTx/>
              <a:buFontTx/>
              <a:buChar char="-"/>
              <a:tabLst/>
              <a:defRPr/>
            </a:pPr>
            <a:r>
              <a:rPr lang="de-DE" sz="1800">
                <a:effectLst/>
                <a:latin typeface="Segoe UI" panose="020B0502040204020203" pitchFamily="34" charset="0"/>
              </a:rPr>
              <a:t>Reinigung z. B. mit 0,05 M </a:t>
            </a:r>
            <a:r>
              <a:rPr lang="de-DE" sz="1800" err="1">
                <a:effectLst/>
                <a:latin typeface="Segoe UI" panose="020B0502040204020203" pitchFamily="34" charset="0"/>
              </a:rPr>
              <a:t>NaOH</a:t>
            </a:r>
            <a:r>
              <a:rPr lang="de-DE" sz="1800">
                <a:effectLst/>
                <a:latin typeface="Segoe UI" panose="020B0502040204020203" pitchFamily="34" charset="0"/>
              </a:rPr>
              <a:t>-Lösung, danach mit z. B. 70 %-</a:t>
            </a:r>
            <a:r>
              <a:rPr lang="de-DE" sz="1800" err="1">
                <a:effectLst/>
                <a:latin typeface="Segoe UI" panose="020B0502040204020203" pitchFamily="34" charset="0"/>
              </a:rPr>
              <a:t>igem</a:t>
            </a:r>
            <a:r>
              <a:rPr lang="de-DE" sz="1800">
                <a:effectLst/>
                <a:latin typeface="Segoe UI" panose="020B0502040204020203" pitchFamily="34" charset="0"/>
              </a:rPr>
              <a:t> </a:t>
            </a:r>
            <a:r>
              <a:rPr lang="de-DE" sz="1800" err="1">
                <a:effectLst/>
                <a:latin typeface="Segoe UI" panose="020B0502040204020203" pitchFamily="34" charset="0"/>
              </a:rPr>
              <a:t>Isopropanol</a:t>
            </a:r>
            <a:r>
              <a:rPr lang="de-DE" sz="1800">
                <a:effectLst/>
                <a:latin typeface="Segoe UI" panose="020B0502040204020203" pitchFamily="34" charset="0"/>
              </a:rPr>
              <a:t> </a:t>
            </a:r>
          </a:p>
          <a:p>
            <a:pPr marL="285750" marR="0" lvl="0" indent="-285750" algn="l" defTabSz="457200" rtl="0" eaLnBrk="0" fontAlgn="base" latinLnBrk="0" hangingPunct="0">
              <a:lnSpc>
                <a:spcPct val="100000"/>
              </a:lnSpc>
              <a:spcBef>
                <a:spcPct val="30000"/>
              </a:spcBef>
              <a:spcAft>
                <a:spcPct val="0"/>
              </a:spcAft>
              <a:buClrTx/>
              <a:buSzTx/>
              <a:buFontTx/>
              <a:buChar char="-"/>
              <a:tabLst/>
              <a:defRPr/>
            </a:pPr>
            <a:r>
              <a:rPr lang="de-DE" sz="1800">
                <a:effectLst/>
                <a:latin typeface="Segoe UI" panose="020B0502040204020203" pitchFamily="34" charset="0"/>
              </a:rPr>
              <a:t>Bei der Wischdesinfektion der Flaschen ist darauf zu achten, dass keine mit Zytostatika kontaminierte Desinfektionslösung auf den Fußboden tropft.</a:t>
            </a:r>
            <a:endParaRPr lang="de-DE" sz="1800">
              <a:effectLst/>
              <a:latin typeface="Arial" panose="020B0604020202020204" pitchFamily="34" charset="0"/>
            </a:endParaRPr>
          </a:p>
          <a:p>
            <a:pPr marL="0" indent="0">
              <a:buFontTx/>
              <a:buNone/>
            </a:pPr>
            <a:endParaRPr lang="de-DE" sz="1800">
              <a:effectLst/>
              <a:latin typeface="Segoe UI" panose="020B0502040204020203" pitchFamily="34" charset="0"/>
            </a:endParaRPr>
          </a:p>
          <a:p>
            <a:endParaRPr lang="de-DE" sz="1800">
              <a:effectLst/>
              <a:latin typeface="Segoe UI" panose="020B0502040204020203" pitchFamily="34" charset="0"/>
            </a:endParaRPr>
          </a:p>
          <a:p>
            <a:r>
              <a:rPr lang="de-DE" sz="1800">
                <a:effectLst/>
                <a:latin typeface="Segoe UI" panose="020B0502040204020203" pitchFamily="34" charset="0"/>
              </a:rPr>
              <a:t>Literatur: </a:t>
            </a:r>
          </a:p>
          <a:p>
            <a:r>
              <a:rPr lang="de-DE" altLang="de-DE" sz="1800">
                <a:ea typeface="ＭＳ Ｐゴシック"/>
                <a:cs typeface="Calibri"/>
              </a:rPr>
              <a:t>[21] </a:t>
            </a:r>
            <a:r>
              <a:rPr lang="de-DE" sz="1800" err="1">
                <a:effectLst/>
                <a:latin typeface="Segoe UI" panose="020B0502040204020203" pitchFamily="34" charset="0"/>
              </a:rPr>
              <a:t>Korczowska</a:t>
            </a:r>
            <a:r>
              <a:rPr lang="de-DE" sz="1800">
                <a:effectLst/>
                <a:latin typeface="Segoe UI" panose="020B0502040204020203" pitchFamily="34" charset="0"/>
              </a:rPr>
              <a:t> E, </a:t>
            </a:r>
            <a:r>
              <a:rPr lang="de-DE" sz="1800" err="1">
                <a:effectLst/>
                <a:latin typeface="Segoe UI" panose="020B0502040204020203" pitchFamily="34" charset="0"/>
              </a:rPr>
              <a:t>Crul</a:t>
            </a:r>
            <a:r>
              <a:rPr lang="de-DE" sz="1800">
                <a:effectLst/>
                <a:latin typeface="Segoe UI" panose="020B0502040204020203" pitchFamily="34" charset="0"/>
              </a:rPr>
              <a:t> M, </a:t>
            </a:r>
            <a:r>
              <a:rPr lang="de-DE" sz="1800" err="1">
                <a:effectLst/>
                <a:latin typeface="Segoe UI" panose="020B0502040204020203" pitchFamily="34" charset="0"/>
              </a:rPr>
              <a:t>Tuerk</a:t>
            </a:r>
            <a:r>
              <a:rPr lang="de-DE" sz="1800">
                <a:effectLst/>
                <a:latin typeface="Segoe UI" panose="020B0502040204020203" pitchFamily="34" charset="0"/>
              </a:rPr>
              <a:t> J, Meier K (2020) Environmental </a:t>
            </a:r>
            <a:r>
              <a:rPr lang="de-DE" sz="1800" err="1">
                <a:effectLst/>
                <a:latin typeface="Segoe UI" panose="020B0502040204020203" pitchFamily="34" charset="0"/>
              </a:rPr>
              <a:t>contamination</a:t>
            </a:r>
            <a:r>
              <a:rPr lang="de-DE" sz="1800">
                <a:effectLst/>
                <a:latin typeface="Segoe UI" panose="020B0502040204020203" pitchFamily="34" charset="0"/>
              </a:rPr>
              <a:t> </a:t>
            </a:r>
            <a:r>
              <a:rPr lang="de-DE" sz="1800" err="1">
                <a:effectLst/>
                <a:latin typeface="Segoe UI" panose="020B0502040204020203" pitchFamily="34" charset="0"/>
              </a:rPr>
              <a:t>with</a:t>
            </a:r>
            <a:r>
              <a:rPr lang="de-DE" sz="1800">
                <a:effectLst/>
                <a:latin typeface="Segoe UI" panose="020B0502040204020203" pitchFamily="34" charset="0"/>
              </a:rPr>
              <a:t> </a:t>
            </a:r>
            <a:r>
              <a:rPr lang="de-DE" sz="1800" err="1">
                <a:effectLst/>
                <a:latin typeface="Segoe UI" panose="020B0502040204020203" pitchFamily="34" charset="0"/>
              </a:rPr>
              <a:t>cytotoxic</a:t>
            </a:r>
            <a:r>
              <a:rPr lang="de-DE" sz="1800">
                <a:effectLst/>
                <a:latin typeface="Segoe UI" panose="020B0502040204020203" pitchFamily="34" charset="0"/>
              </a:rPr>
              <a:t> </a:t>
            </a:r>
            <a:r>
              <a:rPr lang="de-DE" sz="1800" err="1">
                <a:effectLst/>
                <a:latin typeface="Segoe UI" panose="020B0502040204020203" pitchFamily="34" charset="0"/>
              </a:rPr>
              <a:t>drugs</a:t>
            </a:r>
            <a:r>
              <a:rPr lang="de-DE" sz="1800">
                <a:effectLst/>
                <a:latin typeface="Segoe UI" panose="020B0502040204020203" pitchFamily="34" charset="0"/>
              </a:rPr>
              <a:t> in 15 </a:t>
            </a:r>
            <a:r>
              <a:rPr lang="de-DE" sz="1800" err="1">
                <a:effectLst/>
                <a:latin typeface="Segoe UI" panose="020B0502040204020203" pitchFamily="34" charset="0"/>
              </a:rPr>
              <a:t>hospitals</a:t>
            </a:r>
            <a:r>
              <a:rPr lang="de-DE" sz="1800">
                <a:effectLst/>
                <a:latin typeface="Segoe UI" panose="020B0502040204020203" pitchFamily="34" charset="0"/>
              </a:rPr>
              <a:t> </a:t>
            </a:r>
            <a:r>
              <a:rPr lang="de-DE" sz="1800" err="1">
                <a:effectLst/>
                <a:latin typeface="Segoe UI" panose="020B0502040204020203" pitchFamily="34" charset="0"/>
              </a:rPr>
              <a:t>from</a:t>
            </a:r>
            <a:r>
              <a:rPr lang="de-DE" sz="1800">
                <a:effectLst/>
                <a:latin typeface="Segoe UI" panose="020B0502040204020203" pitchFamily="34" charset="0"/>
              </a:rPr>
              <a:t> 11 European countries—</a:t>
            </a:r>
            <a:r>
              <a:rPr lang="de-DE" sz="1800" err="1">
                <a:effectLst/>
                <a:latin typeface="Segoe UI" panose="020B0502040204020203" pitchFamily="34" charset="0"/>
              </a:rPr>
              <a:t>results</a:t>
            </a:r>
            <a:r>
              <a:rPr lang="de-DE" sz="1800">
                <a:effectLst/>
                <a:latin typeface="Segoe UI" panose="020B0502040204020203" pitchFamily="34" charset="0"/>
              </a:rPr>
              <a:t> </a:t>
            </a:r>
            <a:r>
              <a:rPr lang="de-DE" sz="1800" err="1">
                <a:effectLst/>
                <a:latin typeface="Segoe UI" panose="020B0502040204020203" pitchFamily="34" charset="0"/>
              </a:rPr>
              <a:t>of</a:t>
            </a:r>
            <a:r>
              <a:rPr lang="de-DE" sz="1800">
                <a:effectLst/>
                <a:latin typeface="Segoe UI" panose="020B0502040204020203" pitchFamily="34" charset="0"/>
              </a:rPr>
              <a:t> </a:t>
            </a:r>
            <a:r>
              <a:rPr lang="de-DE" sz="1800" err="1">
                <a:effectLst/>
                <a:latin typeface="Segoe UI" panose="020B0502040204020203" pitchFamily="34" charset="0"/>
              </a:rPr>
              <a:t>the</a:t>
            </a:r>
            <a:r>
              <a:rPr lang="de-DE" sz="1800">
                <a:effectLst/>
                <a:latin typeface="Segoe UI" panose="020B0502040204020203" pitchFamily="34" charset="0"/>
              </a:rPr>
              <a:t> MASHA </a:t>
            </a:r>
            <a:r>
              <a:rPr lang="de-DE" sz="1800" err="1">
                <a:effectLst/>
                <a:latin typeface="Segoe UI" panose="020B0502040204020203" pitchFamily="34" charset="0"/>
              </a:rPr>
              <a:t>project</a:t>
            </a:r>
            <a:r>
              <a:rPr lang="de-DE" sz="1800">
                <a:effectLst/>
                <a:latin typeface="Segoe UI" panose="020B0502040204020203" pitchFamily="34" charset="0"/>
              </a:rPr>
              <a:t>. </a:t>
            </a:r>
            <a:r>
              <a:rPr lang="de-DE" sz="1800" err="1">
                <a:effectLst/>
                <a:latin typeface="Segoe UI" panose="020B0502040204020203" pitchFamily="34" charset="0"/>
              </a:rPr>
              <a:t>Eur</a:t>
            </a:r>
            <a:r>
              <a:rPr lang="de-DE" sz="1800">
                <a:effectLst/>
                <a:latin typeface="Segoe UI" panose="020B0502040204020203" pitchFamily="34" charset="0"/>
              </a:rPr>
              <a:t> J </a:t>
            </a:r>
            <a:r>
              <a:rPr lang="de-DE" sz="1800" err="1">
                <a:effectLst/>
                <a:latin typeface="Segoe UI" panose="020B0502040204020203" pitchFamily="34" charset="0"/>
              </a:rPr>
              <a:t>Oncol</a:t>
            </a:r>
            <a:r>
              <a:rPr lang="de-DE" sz="1800">
                <a:effectLst/>
                <a:latin typeface="Segoe UI" panose="020B0502040204020203" pitchFamily="34" charset="0"/>
              </a:rPr>
              <a:t> </a:t>
            </a:r>
            <a:r>
              <a:rPr lang="de-DE" sz="1800" err="1">
                <a:effectLst/>
                <a:latin typeface="Segoe UI" panose="020B0502040204020203" pitchFamily="34" charset="0"/>
              </a:rPr>
              <a:t>Pharm</a:t>
            </a:r>
            <a:r>
              <a:rPr lang="de-DE" sz="1800">
                <a:effectLst/>
                <a:latin typeface="Segoe UI" panose="020B0502040204020203" pitchFamily="34" charset="0"/>
              </a:rPr>
              <a:t> 3(2):e24. https://doi.org/10.1097/op9.0000000000000024</a:t>
            </a:r>
            <a:endParaRPr lang="de-DE" sz="1800">
              <a:effectLst/>
              <a:latin typeface="Arial" panose="020B0604020202020204" pitchFamily="34" charset="0"/>
            </a:endParaRPr>
          </a:p>
          <a:p>
            <a:endParaRPr lang="de-DE" sz="1800">
              <a:effectLst/>
              <a:latin typeface="Segoe UI" panose="020B0502040204020203" pitchFamily="34" charset="0"/>
            </a:endParaRPr>
          </a:p>
          <a:p>
            <a:r>
              <a:rPr lang="de-DE" sz="1800">
                <a:effectLst/>
                <a:latin typeface="Segoe UI" panose="020B0502040204020203" pitchFamily="34" charset="0"/>
              </a:rPr>
              <a:t>[22] </a:t>
            </a:r>
            <a:r>
              <a:rPr lang="de-DE" sz="1800" err="1">
                <a:effectLst/>
                <a:latin typeface="Segoe UI" panose="020B0502040204020203" pitchFamily="34" charset="0"/>
              </a:rPr>
              <a:t>Chauchat</a:t>
            </a:r>
            <a:r>
              <a:rPr lang="de-DE" sz="1800">
                <a:effectLst/>
                <a:latin typeface="Segoe UI" panose="020B0502040204020203" pitchFamily="34" charset="0"/>
              </a:rPr>
              <a:t> L, Tanguay C, Caron NJ, et al. Surface </a:t>
            </a:r>
            <a:r>
              <a:rPr lang="de-DE" sz="1800" err="1">
                <a:effectLst/>
                <a:latin typeface="Segoe UI" panose="020B0502040204020203" pitchFamily="34" charset="0"/>
              </a:rPr>
              <a:t>contamination</a:t>
            </a:r>
            <a:r>
              <a:rPr lang="de-DE" sz="1800">
                <a:effectLst/>
                <a:latin typeface="Segoe UI" panose="020B0502040204020203" pitchFamily="34" charset="0"/>
              </a:rPr>
              <a:t> </a:t>
            </a:r>
            <a:r>
              <a:rPr lang="de-DE" sz="1800" err="1">
                <a:effectLst/>
                <a:latin typeface="Segoe UI" panose="020B0502040204020203" pitchFamily="34" charset="0"/>
              </a:rPr>
              <a:t>with</a:t>
            </a:r>
            <a:r>
              <a:rPr lang="de-DE" sz="1800">
                <a:effectLst/>
                <a:latin typeface="Segoe UI" panose="020B0502040204020203" pitchFamily="34" charset="0"/>
              </a:rPr>
              <a:t> </a:t>
            </a:r>
            <a:r>
              <a:rPr lang="de-DE" sz="1800" err="1">
                <a:effectLst/>
                <a:latin typeface="Segoe UI" panose="020B0502040204020203" pitchFamily="34" charset="0"/>
              </a:rPr>
              <a:t>ten</a:t>
            </a:r>
            <a:r>
              <a:rPr lang="de-DE" sz="1800">
                <a:effectLst/>
                <a:latin typeface="Arial" panose="020B0604020202020204" pitchFamily="34" charset="0"/>
              </a:rPr>
              <a:t> </a:t>
            </a:r>
            <a:r>
              <a:rPr lang="de-DE" sz="1800" err="1">
                <a:effectLst/>
                <a:latin typeface="Segoe UI" panose="020B0502040204020203" pitchFamily="34" charset="0"/>
              </a:rPr>
              <a:t>antineoplastic</a:t>
            </a:r>
            <a:r>
              <a:rPr lang="de-DE" sz="1800">
                <a:effectLst/>
                <a:latin typeface="Segoe UI" panose="020B0502040204020203" pitchFamily="34" charset="0"/>
              </a:rPr>
              <a:t> </a:t>
            </a:r>
            <a:r>
              <a:rPr lang="de-DE" sz="1800" err="1">
                <a:effectLst/>
                <a:latin typeface="Segoe UI" panose="020B0502040204020203" pitchFamily="34" charset="0"/>
              </a:rPr>
              <a:t>drugs</a:t>
            </a:r>
            <a:r>
              <a:rPr lang="de-DE" sz="1800">
                <a:effectLst/>
                <a:latin typeface="Segoe UI" panose="020B0502040204020203" pitchFamily="34" charset="0"/>
              </a:rPr>
              <a:t> in 83 Canadian </a:t>
            </a:r>
            <a:r>
              <a:rPr lang="de-DE" sz="1800" err="1">
                <a:effectLst/>
                <a:latin typeface="Segoe UI" panose="020B0502040204020203" pitchFamily="34" charset="0"/>
              </a:rPr>
              <a:t>centers</a:t>
            </a:r>
            <a:r>
              <a:rPr lang="de-DE" sz="1800">
                <a:effectLst/>
                <a:latin typeface="Segoe UI" panose="020B0502040204020203" pitchFamily="34" charset="0"/>
              </a:rPr>
              <a:t>. J </a:t>
            </a:r>
            <a:r>
              <a:rPr lang="de-DE" sz="1800" err="1">
                <a:effectLst/>
                <a:latin typeface="Segoe UI" panose="020B0502040204020203" pitchFamily="34" charset="0"/>
              </a:rPr>
              <a:t>Oncol</a:t>
            </a:r>
            <a:r>
              <a:rPr lang="de-DE" sz="1800">
                <a:effectLst/>
                <a:latin typeface="Segoe UI" panose="020B0502040204020203" pitchFamily="34" charset="0"/>
              </a:rPr>
              <a:t> </a:t>
            </a:r>
            <a:r>
              <a:rPr lang="de-DE" sz="1800" err="1">
                <a:effectLst/>
                <a:latin typeface="Segoe UI" panose="020B0502040204020203" pitchFamily="34" charset="0"/>
              </a:rPr>
              <a:t>Pharm</a:t>
            </a:r>
            <a:r>
              <a:rPr lang="de-DE" sz="1800">
                <a:effectLst/>
                <a:latin typeface="Segoe UI" panose="020B0502040204020203" pitchFamily="34" charset="0"/>
              </a:rPr>
              <a:t> </a:t>
            </a:r>
            <a:r>
              <a:rPr lang="de-DE" sz="1800" err="1">
                <a:effectLst/>
                <a:latin typeface="Segoe UI" panose="020B0502040204020203" pitchFamily="34" charset="0"/>
              </a:rPr>
              <a:t>Pract</a:t>
            </a:r>
            <a:r>
              <a:rPr lang="de-DE" sz="1800">
                <a:effectLst/>
                <a:latin typeface="Segoe UI" panose="020B0502040204020203" pitchFamily="34" charset="0"/>
              </a:rPr>
              <a:t> 2019;</a:t>
            </a:r>
            <a:r>
              <a:rPr lang="de-DE" sz="1800">
                <a:effectLst/>
                <a:latin typeface="Arial" panose="020B0604020202020204" pitchFamily="34" charset="0"/>
              </a:rPr>
              <a:t> </a:t>
            </a:r>
            <a:r>
              <a:rPr lang="de-DE" sz="1800">
                <a:effectLst/>
                <a:latin typeface="Segoe UI" panose="020B0502040204020203" pitchFamily="34" charset="0"/>
              </a:rPr>
              <a:t>25:1089–1098.</a:t>
            </a:r>
            <a:endParaRPr lang="de-DE" sz="1800">
              <a:effectLst/>
              <a:latin typeface="Arial" panose="020B0604020202020204" pitchFamily="34" charset="0"/>
            </a:endParaRPr>
          </a:p>
          <a:p>
            <a:endParaRPr lang="de-DE" sz="1800">
              <a:effectLst/>
              <a:latin typeface="Segoe UI" panose="020B0502040204020203" pitchFamily="34" charset="0"/>
            </a:endParaRPr>
          </a:p>
          <a:p>
            <a:r>
              <a:rPr lang="de-DE" sz="1800">
                <a:effectLst/>
                <a:latin typeface="Segoe UI" panose="020B0502040204020203" pitchFamily="34" charset="0"/>
              </a:rPr>
              <a:t>[23] </a:t>
            </a:r>
            <a:r>
              <a:rPr lang="en-US" sz="1800">
                <a:effectLst/>
                <a:latin typeface="Segoe UI" panose="020B0502040204020203" pitchFamily="34" charset="0"/>
              </a:rPr>
              <a:t>McDiarmid MA, </a:t>
            </a:r>
            <a:r>
              <a:rPr lang="en-US" sz="1800" err="1">
                <a:effectLst/>
                <a:latin typeface="Segoe UI" panose="020B0502040204020203" pitchFamily="34" charset="0"/>
              </a:rPr>
              <a:t>Polovich</a:t>
            </a:r>
            <a:r>
              <a:rPr lang="en-US" sz="1800">
                <a:effectLst/>
                <a:latin typeface="Segoe UI" panose="020B0502040204020203" pitchFamily="34" charset="0"/>
              </a:rPr>
              <a:t> M, Power LA, et al. Published review of close</a:t>
            </a:r>
            <a:r>
              <a:rPr lang="en-US" sz="1800">
                <a:effectLst/>
                <a:latin typeface="Arial" panose="020B0604020202020204" pitchFamily="34" charset="0"/>
              </a:rPr>
              <a:t> </a:t>
            </a:r>
            <a:r>
              <a:rPr lang="en-US" sz="1800">
                <a:effectLst/>
                <a:latin typeface="Segoe UI" panose="020B0502040204020203" pitchFamily="34" charset="0"/>
              </a:rPr>
              <a:t>system transfer devices: limitations and implications. Am J Health-Syst</a:t>
            </a:r>
            <a:r>
              <a:rPr lang="en-US" sz="1800">
                <a:effectLst/>
                <a:latin typeface="Arial" panose="020B0604020202020204" pitchFamily="34" charset="0"/>
              </a:rPr>
              <a:t> </a:t>
            </a:r>
            <a:r>
              <a:rPr lang="en-US" sz="1800">
                <a:effectLst/>
                <a:latin typeface="Segoe UI" panose="020B0502040204020203" pitchFamily="34" charset="0"/>
              </a:rPr>
              <a:t>Pharm 2018; 75:1982–1985.</a:t>
            </a:r>
            <a:endParaRPr lang="en-US" sz="1800">
              <a:effectLst/>
              <a:latin typeface="Arial" panose="020B0604020202020204" pitchFamily="34" charset="0"/>
            </a:endParaRPr>
          </a:p>
          <a:p>
            <a:endParaRPr lang="de-DE" sz="1800">
              <a:effectLst/>
              <a:latin typeface="Segoe UI" panose="020B0502040204020203" pitchFamily="34" charset="0"/>
            </a:endParaRPr>
          </a:p>
          <a:p>
            <a:r>
              <a:rPr lang="de-DE" sz="1800">
                <a:effectLst/>
                <a:latin typeface="Segoe UI" panose="020B0502040204020203" pitchFamily="34" charset="0"/>
              </a:rPr>
              <a:t>[24] </a:t>
            </a:r>
            <a:r>
              <a:rPr lang="de-DE" sz="1800" err="1">
                <a:effectLst/>
                <a:latin typeface="Segoe UI" panose="020B0502040204020203" pitchFamily="34" charset="0"/>
              </a:rPr>
              <a:t>Gurusamy</a:t>
            </a:r>
            <a:r>
              <a:rPr lang="de-DE" sz="1800">
                <a:effectLst/>
                <a:latin typeface="Segoe UI" panose="020B0502040204020203" pitchFamily="34" charset="0"/>
              </a:rPr>
              <a:t> KS, Best LM, Tanguay C. </a:t>
            </a:r>
            <a:r>
              <a:rPr lang="de-DE" sz="1800" err="1">
                <a:effectLst/>
                <a:latin typeface="Segoe UI" panose="020B0502040204020203" pitchFamily="34" charset="0"/>
              </a:rPr>
              <a:t>Closed</a:t>
            </a:r>
            <a:r>
              <a:rPr lang="de-DE" sz="1800">
                <a:effectLst/>
                <a:latin typeface="Segoe UI" panose="020B0502040204020203" pitchFamily="34" charset="0"/>
              </a:rPr>
              <a:t>-system </a:t>
            </a:r>
            <a:r>
              <a:rPr lang="de-DE" sz="1800" err="1">
                <a:effectLst/>
                <a:latin typeface="Segoe UI" panose="020B0502040204020203" pitchFamily="34" charset="0"/>
              </a:rPr>
              <a:t>drug</a:t>
            </a:r>
            <a:r>
              <a:rPr lang="de-DE" sz="1800">
                <a:effectLst/>
                <a:latin typeface="Segoe UI" panose="020B0502040204020203" pitchFamily="34" charset="0"/>
              </a:rPr>
              <a:t>-transfer </a:t>
            </a:r>
            <a:r>
              <a:rPr lang="de-DE" sz="1800" err="1">
                <a:effectLst/>
                <a:latin typeface="Segoe UI" panose="020B0502040204020203" pitchFamily="34" charset="0"/>
              </a:rPr>
              <a:t>devices</a:t>
            </a:r>
            <a:r>
              <a:rPr lang="de-DE" sz="1800">
                <a:effectLst/>
                <a:latin typeface="Arial" panose="020B0604020202020204" pitchFamily="34" charset="0"/>
              </a:rPr>
              <a:t> </a:t>
            </a:r>
            <a:r>
              <a:rPr lang="de-DE" sz="1800">
                <a:effectLst/>
                <a:latin typeface="Segoe UI" panose="020B0502040204020203" pitchFamily="34" charset="0"/>
              </a:rPr>
              <a:t>plus safe </a:t>
            </a:r>
            <a:r>
              <a:rPr lang="de-DE" sz="1800" err="1">
                <a:effectLst/>
                <a:latin typeface="Segoe UI" panose="020B0502040204020203" pitchFamily="34" charset="0"/>
              </a:rPr>
              <a:t>handling</a:t>
            </a:r>
            <a:r>
              <a:rPr lang="de-DE" sz="1800">
                <a:effectLst/>
                <a:latin typeface="Segoe UI" panose="020B0502040204020203" pitchFamily="34" charset="0"/>
              </a:rPr>
              <a:t> </a:t>
            </a:r>
            <a:r>
              <a:rPr lang="de-DE" sz="1800" err="1">
                <a:effectLst/>
                <a:latin typeface="Segoe UI" panose="020B0502040204020203" pitchFamily="34" charset="0"/>
              </a:rPr>
              <a:t>of</a:t>
            </a:r>
            <a:r>
              <a:rPr lang="de-DE" sz="1800">
                <a:effectLst/>
                <a:latin typeface="Segoe UI" panose="020B0502040204020203" pitchFamily="34" charset="0"/>
              </a:rPr>
              <a:t> </a:t>
            </a:r>
            <a:r>
              <a:rPr lang="de-DE" sz="1800" err="1">
                <a:effectLst/>
                <a:latin typeface="Segoe UI" panose="020B0502040204020203" pitchFamily="34" charset="0"/>
              </a:rPr>
              <a:t>hazardous</a:t>
            </a:r>
            <a:r>
              <a:rPr lang="de-DE" sz="1800">
                <a:effectLst/>
                <a:latin typeface="Segoe UI" panose="020B0502040204020203" pitchFamily="34" charset="0"/>
              </a:rPr>
              <a:t> </a:t>
            </a:r>
            <a:r>
              <a:rPr lang="de-DE" sz="1800" err="1">
                <a:effectLst/>
                <a:latin typeface="Segoe UI" panose="020B0502040204020203" pitchFamily="34" charset="0"/>
              </a:rPr>
              <a:t>drugs</a:t>
            </a:r>
            <a:r>
              <a:rPr lang="de-DE" sz="1800">
                <a:effectLst/>
                <a:latin typeface="Segoe UI" panose="020B0502040204020203" pitchFamily="34" charset="0"/>
              </a:rPr>
              <a:t> versus safe </a:t>
            </a:r>
            <a:r>
              <a:rPr lang="de-DE" sz="1800" err="1">
                <a:effectLst/>
                <a:latin typeface="Segoe UI" panose="020B0502040204020203" pitchFamily="34" charset="0"/>
              </a:rPr>
              <a:t>handling</a:t>
            </a:r>
            <a:r>
              <a:rPr lang="de-DE" sz="1800">
                <a:effectLst/>
                <a:latin typeface="Segoe UI" panose="020B0502040204020203" pitchFamily="34" charset="0"/>
              </a:rPr>
              <a:t> </a:t>
            </a:r>
            <a:r>
              <a:rPr lang="de-DE" sz="1800" err="1">
                <a:effectLst/>
                <a:latin typeface="Segoe UI" panose="020B0502040204020203" pitchFamily="34" charset="0"/>
              </a:rPr>
              <a:t>alone</a:t>
            </a:r>
            <a:r>
              <a:rPr lang="de-DE" sz="1800">
                <a:effectLst/>
                <a:latin typeface="Segoe UI" panose="020B0502040204020203" pitchFamily="34" charset="0"/>
              </a:rPr>
              <a:t> </a:t>
            </a:r>
            <a:r>
              <a:rPr lang="de-DE" sz="1800" err="1">
                <a:effectLst/>
                <a:latin typeface="Segoe UI" panose="020B0502040204020203" pitchFamily="34" charset="0"/>
              </a:rPr>
              <a:t>for</a:t>
            </a:r>
            <a:r>
              <a:rPr lang="de-DE" sz="1800">
                <a:effectLst/>
                <a:latin typeface="Arial" panose="020B0604020202020204" pitchFamily="34" charset="0"/>
              </a:rPr>
              <a:t> </a:t>
            </a:r>
            <a:r>
              <a:rPr lang="de-DE" sz="1800" err="1">
                <a:effectLst/>
                <a:latin typeface="Segoe UI" panose="020B0502040204020203" pitchFamily="34" charset="0"/>
              </a:rPr>
              <a:t>reducing</a:t>
            </a:r>
            <a:r>
              <a:rPr lang="de-DE" sz="1800">
                <a:effectLst/>
                <a:latin typeface="Segoe UI" panose="020B0502040204020203" pitchFamily="34" charset="0"/>
              </a:rPr>
              <a:t> </a:t>
            </a:r>
            <a:r>
              <a:rPr lang="de-DE" sz="1800" err="1">
                <a:effectLst/>
                <a:latin typeface="Segoe UI" panose="020B0502040204020203" pitchFamily="34" charset="0"/>
              </a:rPr>
              <a:t>exposure</a:t>
            </a:r>
            <a:r>
              <a:rPr lang="de-DE" sz="1800">
                <a:effectLst/>
                <a:latin typeface="Segoe UI" panose="020B0502040204020203" pitchFamily="34" charset="0"/>
              </a:rPr>
              <a:t> </a:t>
            </a:r>
            <a:r>
              <a:rPr lang="de-DE" sz="1800" err="1">
                <a:effectLst/>
                <a:latin typeface="Segoe UI" panose="020B0502040204020203" pitchFamily="34" charset="0"/>
              </a:rPr>
              <a:t>to</a:t>
            </a:r>
            <a:r>
              <a:rPr lang="de-DE" sz="1800">
                <a:effectLst/>
                <a:latin typeface="Segoe UI" panose="020B0502040204020203" pitchFamily="34" charset="0"/>
              </a:rPr>
              <a:t> </a:t>
            </a:r>
            <a:r>
              <a:rPr lang="de-DE" sz="1800" err="1">
                <a:effectLst/>
                <a:latin typeface="Segoe UI" panose="020B0502040204020203" pitchFamily="34" charset="0"/>
              </a:rPr>
              <a:t>infusional</a:t>
            </a:r>
            <a:r>
              <a:rPr lang="de-DE" sz="1800">
                <a:effectLst/>
                <a:latin typeface="Segoe UI" panose="020B0502040204020203" pitchFamily="34" charset="0"/>
              </a:rPr>
              <a:t> </a:t>
            </a:r>
            <a:r>
              <a:rPr lang="de-DE" sz="1800" err="1">
                <a:effectLst/>
                <a:latin typeface="Segoe UI" panose="020B0502040204020203" pitchFamily="34" charset="0"/>
              </a:rPr>
              <a:t>hazardous</a:t>
            </a:r>
            <a:r>
              <a:rPr lang="de-DE" sz="1800">
                <a:effectLst/>
                <a:latin typeface="Segoe UI" panose="020B0502040204020203" pitchFamily="34" charset="0"/>
              </a:rPr>
              <a:t> </a:t>
            </a:r>
            <a:r>
              <a:rPr lang="de-DE" sz="1800" err="1">
                <a:effectLst/>
                <a:latin typeface="Segoe UI" panose="020B0502040204020203" pitchFamily="34" charset="0"/>
              </a:rPr>
              <a:t>drugs</a:t>
            </a:r>
            <a:endParaRPr lang="de-DE" sz="1800">
              <a:effectLst/>
              <a:latin typeface="Arial" panose="020B0604020202020204" pitchFamily="34" charset="0"/>
            </a:endParaRPr>
          </a:p>
          <a:p>
            <a:endParaRPr lang="de-DE" sz="1800">
              <a:effectLst/>
              <a:latin typeface="Segoe UI" panose="020B0502040204020203" pitchFamily="34" charset="0"/>
            </a:endParaRPr>
          </a:p>
          <a:p>
            <a:r>
              <a:rPr lang="de-DE" sz="1800">
                <a:effectLst/>
                <a:latin typeface="Segoe UI" panose="020B0502040204020203" pitchFamily="34" charset="0"/>
              </a:rPr>
              <a:t>[25] </a:t>
            </a:r>
            <a:r>
              <a:rPr lang="en-US" sz="1800">
                <a:effectLst/>
                <a:latin typeface="Segoe UI" panose="020B0502040204020203" pitchFamily="34" charset="0"/>
              </a:rPr>
              <a:t>Chauchat L, </a:t>
            </a:r>
            <a:r>
              <a:rPr lang="en-US" sz="1800" err="1">
                <a:effectLst/>
                <a:latin typeface="Segoe UI" panose="020B0502040204020203" pitchFamily="34" charset="0"/>
              </a:rPr>
              <a:t>Tanguay</a:t>
            </a:r>
            <a:r>
              <a:rPr lang="en-US" sz="1800">
                <a:effectLst/>
                <a:latin typeface="Segoe UI" panose="020B0502040204020203" pitchFamily="34" charset="0"/>
              </a:rPr>
              <a:t> C. Biological monitoring of 4 antineoplastic drugs</a:t>
            </a:r>
            <a:r>
              <a:rPr lang="en-US" sz="1800">
                <a:effectLst/>
                <a:latin typeface="Arial" panose="020B0604020202020204" pitchFamily="34" charset="0"/>
              </a:rPr>
              <a:t> </a:t>
            </a:r>
            <a:r>
              <a:rPr lang="en-US" sz="1800">
                <a:effectLst/>
                <a:latin typeface="Segoe UI" panose="020B0502040204020203" pitchFamily="34" charset="0"/>
              </a:rPr>
              <a:t>in health care workers from 2 adult hospitals: a pilot study. Can J Hosp</a:t>
            </a:r>
            <a:r>
              <a:rPr lang="en-US" sz="1800">
                <a:effectLst/>
                <a:latin typeface="Arial" panose="020B0604020202020204" pitchFamily="34" charset="0"/>
              </a:rPr>
              <a:t> </a:t>
            </a:r>
            <a:r>
              <a:rPr lang="en-US" sz="1800">
                <a:effectLst/>
                <a:latin typeface="Segoe UI" panose="020B0502040204020203" pitchFamily="34" charset="0"/>
              </a:rPr>
              <a:t>Pharm 2019; 72:56–59.</a:t>
            </a:r>
            <a:endParaRPr lang="en-US" sz="1800">
              <a:effectLst/>
              <a:latin typeface="Arial" panose="020B0604020202020204" pitchFamily="34" charset="0"/>
            </a:endParaRPr>
          </a:p>
          <a:p>
            <a:endParaRPr lang="de-DE" sz="1800">
              <a:effectLst/>
              <a:latin typeface="Segoe UI" panose="020B0502040204020203" pitchFamily="34" charset="0"/>
            </a:endParaRPr>
          </a:p>
          <a:p>
            <a:r>
              <a:rPr lang="de-DE" sz="1800">
                <a:effectLst/>
                <a:latin typeface="Segoe UI" panose="020B0502040204020203" pitchFamily="34" charset="0"/>
              </a:rPr>
              <a:t>[26] </a:t>
            </a:r>
            <a:r>
              <a:rPr lang="en-US" sz="1800" err="1">
                <a:effectLst/>
                <a:latin typeface="Segoe UI" panose="020B0502040204020203" pitchFamily="34" charset="0"/>
              </a:rPr>
              <a:t>Poupeau</a:t>
            </a:r>
            <a:r>
              <a:rPr lang="en-US" sz="1800">
                <a:effectLst/>
                <a:latin typeface="Segoe UI" panose="020B0502040204020203" pitchFamily="34" charset="0"/>
              </a:rPr>
              <a:t> C, </a:t>
            </a:r>
            <a:r>
              <a:rPr lang="en-US" sz="1800" err="1">
                <a:effectLst/>
                <a:latin typeface="Segoe UI" panose="020B0502040204020203" pitchFamily="34" charset="0"/>
              </a:rPr>
              <a:t>Tanguay</a:t>
            </a:r>
            <a:r>
              <a:rPr lang="en-US" sz="1800">
                <a:effectLst/>
                <a:latin typeface="Segoe UI" panose="020B0502040204020203" pitchFamily="34" charset="0"/>
              </a:rPr>
              <a:t> C, Plante C, et al. Pilot study of biological</a:t>
            </a:r>
            <a:r>
              <a:rPr lang="en-US" sz="1800">
                <a:effectLst/>
                <a:latin typeface="Arial" panose="020B0604020202020204" pitchFamily="34" charset="0"/>
              </a:rPr>
              <a:t> </a:t>
            </a:r>
            <a:r>
              <a:rPr lang="en-US" sz="1800">
                <a:effectLst/>
                <a:latin typeface="Segoe UI" panose="020B0502040204020203" pitchFamily="34" charset="0"/>
              </a:rPr>
              <a:t>monitoring of four antineoplastic drugs among Canadian </a:t>
            </a:r>
            <a:r>
              <a:rPr lang="en-US" sz="1800" err="1">
                <a:effectLst/>
                <a:latin typeface="Segoe UI" panose="020B0502040204020203" pitchFamily="34" charset="0"/>
              </a:rPr>
              <a:t>healthcareworkers</a:t>
            </a:r>
            <a:r>
              <a:rPr lang="en-US" sz="1800">
                <a:effectLst/>
                <a:latin typeface="Segoe UI" panose="020B0502040204020203" pitchFamily="34" charset="0"/>
              </a:rPr>
              <a:t>. J Oncol Pharm </a:t>
            </a:r>
            <a:r>
              <a:rPr lang="en-US" sz="1800" err="1">
                <a:effectLst/>
                <a:latin typeface="Segoe UI" panose="020B0502040204020203" pitchFamily="34" charset="0"/>
              </a:rPr>
              <a:t>Pract</a:t>
            </a:r>
            <a:r>
              <a:rPr lang="en-US" sz="1800">
                <a:effectLst/>
                <a:latin typeface="Segoe UI" panose="020B0502040204020203" pitchFamily="34" charset="0"/>
              </a:rPr>
              <a:t> 2017; 23:323–332.</a:t>
            </a:r>
            <a:endParaRPr lang="en-US" sz="1800">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sz="1800">
              <a:effectLst/>
              <a:latin typeface="Segoe UI" panose="020B05020402040202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16</a:t>
            </a:fld>
            <a:endParaRPr lang="de-DE" altLang="de-DE"/>
          </a:p>
        </p:txBody>
      </p:sp>
    </p:spTree>
    <p:extLst>
      <p:ext uri="{BB962C8B-B14F-4D97-AF65-F5344CB8AC3E}">
        <p14:creationId xmlns:p14="http://schemas.microsoft.com/office/powerpoint/2010/main" val="614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17</a:t>
            </a:fld>
            <a:endParaRPr lang="de-DE" altLang="de-DE"/>
          </a:p>
        </p:txBody>
      </p:sp>
    </p:spTree>
    <p:extLst>
      <p:ext uri="{BB962C8B-B14F-4D97-AF65-F5344CB8AC3E}">
        <p14:creationId xmlns:p14="http://schemas.microsoft.com/office/powerpoint/2010/main" val="2033612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b="1">
                <a:solidFill>
                  <a:srgbClr val="000000"/>
                </a:solidFill>
                <a:ea typeface="ＭＳ Ｐゴシック"/>
                <a:cs typeface="Calibri"/>
              </a:rPr>
              <a:t>Hinweise:</a:t>
            </a:r>
          </a:p>
          <a:p>
            <a:pPr marL="171450" indent="-171450">
              <a:buFont typeface="Arial"/>
              <a:buChar char="•"/>
              <a:defRPr/>
            </a:pPr>
            <a:r>
              <a:rPr lang="de-DE">
                <a:ea typeface="ＭＳ Ｐゴシック"/>
                <a:cs typeface="Calibri"/>
              </a:rPr>
              <a:t>Nekrotisierende Effekte werden nur bei einer </a:t>
            </a:r>
            <a:r>
              <a:rPr lang="de-DE" err="1">
                <a:ea typeface="ＭＳ Ｐゴシック"/>
                <a:cs typeface="Calibri"/>
              </a:rPr>
              <a:t>Paravasation</a:t>
            </a:r>
            <a:r>
              <a:rPr lang="de-DE">
                <a:ea typeface="ＭＳ Ｐゴシック"/>
                <a:cs typeface="Calibri"/>
              </a:rPr>
              <a:t> bei Patienten beobachtet. Für das herstellende Personal in der Apotheke ist ein gewebezerstörender Effekt nur durch eine Stichverletzung mit </a:t>
            </a:r>
            <a:r>
              <a:rPr lang="de-DE" err="1">
                <a:ea typeface="ＭＳ Ｐゴシック"/>
                <a:cs typeface="Calibri"/>
              </a:rPr>
              <a:t>zytostatikahaltiger</a:t>
            </a:r>
            <a:r>
              <a:rPr lang="de-DE">
                <a:ea typeface="ＭＳ Ｐゴシック"/>
                <a:cs typeface="Calibri"/>
              </a:rPr>
              <a:t> Lösung denkbar.</a:t>
            </a:r>
            <a:endParaRPr lang="en-US">
              <a:cs typeface="Calibri"/>
            </a:endParaRPr>
          </a:p>
          <a:p>
            <a:pPr>
              <a:defRPr/>
            </a:pPr>
            <a:endParaRPr lang="de-DE" altLang="de-DE" b="1">
              <a:solidFill>
                <a:srgbClr val="000000"/>
              </a:solidFill>
              <a:ea typeface="ＭＳ Ｐゴシック"/>
              <a:cs typeface="Calibri"/>
            </a:endParaRPr>
          </a:p>
          <a:p>
            <a:pPr marL="0" marR="0" lvl="0" indent="0" algn="l" defTabSz="457200">
              <a:lnSpc>
                <a:spcPct val="100000"/>
              </a:lnSpc>
              <a:spcBef>
                <a:spcPct val="30000"/>
              </a:spcBef>
              <a:spcAft>
                <a:spcPct val="0"/>
              </a:spcAft>
              <a:buClrTx/>
              <a:buSzTx/>
              <a:buFontTx/>
              <a:buNone/>
              <a:tabLst/>
              <a:defRPr/>
            </a:pPr>
            <a:r>
              <a:rPr lang="de-DE" altLang="de-DE" b="1">
                <a:solidFill>
                  <a:srgbClr val="000000"/>
                </a:solidFill>
                <a:ea typeface="ＭＳ Ｐゴシック"/>
                <a:cs typeface="Calibri"/>
              </a:rPr>
              <a:t>Eigene Ergänzungen:</a:t>
            </a:r>
            <a:endParaRPr lang="de-DE">
              <a:ea typeface="ＭＳ Ｐゴシック"/>
              <a:cs typeface="Calibri"/>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18</a:t>
            </a:fld>
            <a:endParaRPr lang="de-DE" altLang="de-DE"/>
          </a:p>
        </p:txBody>
      </p:sp>
    </p:spTree>
    <p:extLst>
      <p:ext uri="{BB962C8B-B14F-4D97-AF65-F5344CB8AC3E}">
        <p14:creationId xmlns:p14="http://schemas.microsoft.com/office/powerpoint/2010/main" val="26992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0" u="sng">
                <a:solidFill>
                  <a:srgbClr val="000000"/>
                </a:solidFill>
                <a:ea typeface="ＭＳ Ｐゴシック"/>
                <a:cs typeface="Calibri"/>
              </a:rPr>
              <a:t>Literatur</a:t>
            </a:r>
            <a:r>
              <a:rPr lang="de-DE" altLang="de-DE" b="0">
                <a:solidFill>
                  <a:srgbClr val="000000"/>
                </a:solidFill>
                <a:ea typeface="ＭＳ Ｐゴシック"/>
                <a:cs typeface="Calibri"/>
              </a:rPr>
              <a:t>:</a:t>
            </a:r>
          </a:p>
          <a:p>
            <a:r>
              <a:rPr lang="de-DE" altLang="de-DE" b="0">
                <a:solidFill>
                  <a:srgbClr val="000000"/>
                </a:solidFill>
                <a:ea typeface="ＭＳ Ｐゴシック"/>
                <a:cs typeface="Calibri"/>
              </a:rPr>
              <a:t>[11]</a:t>
            </a:r>
          </a:p>
          <a:p>
            <a:pPr marL="0" marR="0" lvl="0" indent="0" algn="l" defTabSz="914400" rtl="0" eaLnBrk="1" fontAlgn="base" latinLnBrk="0" hangingPunct="1">
              <a:lnSpc>
                <a:spcPct val="100000"/>
              </a:lnSpc>
              <a:spcBef>
                <a:spcPct val="50000"/>
              </a:spcBef>
              <a:spcAft>
                <a:spcPct val="0"/>
              </a:spcAft>
              <a:buClr>
                <a:srgbClr val="D11242"/>
              </a:buClr>
              <a:buSzPct val="85000"/>
              <a:buFont typeface="+mj-lt"/>
              <a:buNone/>
              <a:tabLst/>
              <a:defRPr/>
            </a:pPr>
            <a:r>
              <a:rPr kumimoji="0" lang="de-DE" altLang="de-DE" sz="1200" b="0" i="0" u="none" strike="noStrike" kern="0" cap="none" spc="0" normalizeH="0" baseline="0" noProof="0">
                <a:ln>
                  <a:noFill/>
                </a:ln>
                <a:solidFill>
                  <a:srgbClr val="666565"/>
                </a:solidFill>
                <a:effectLst/>
                <a:uLnTx/>
                <a:uFillTx/>
                <a:latin typeface="Arial"/>
                <a:ea typeface="Geneva"/>
                <a:cs typeface="Arial"/>
              </a:rPr>
              <a:t>Berufsgenossenschaft für Gesundheitsdienst und Wohlfahrtspflege – BGW (Hrsg.). Zytostatika im Gesundheitsdienst. Informationen zur sicheren Handhabung von Zytostatika. Stand 02/2019. Online veröffentlicht unter</a:t>
            </a:r>
            <a:r>
              <a:rPr lang="de-DE" altLang="de-DE" kern="0">
                <a:solidFill>
                  <a:srgbClr val="666565"/>
                </a:solidFill>
                <a:latin typeface="Arial"/>
                <a:ea typeface="Geneva"/>
                <a:cs typeface="Arial"/>
              </a:rPr>
              <a:t>: </a:t>
            </a:r>
            <a:r>
              <a:rPr lang="de-DE" kern="0">
                <a:solidFill>
                  <a:srgbClr val="666565"/>
                </a:solidFill>
                <a:latin typeface="Arial"/>
                <a:ea typeface="Geneva"/>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endParaRPr lang="de-DE" altLang="de-DE" b="1">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a:cs typeface="Calibri"/>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19</a:t>
            </a:fld>
            <a:endParaRPr lang="de-DE" altLang="de-DE"/>
          </a:p>
        </p:txBody>
      </p:sp>
    </p:spTree>
    <p:extLst>
      <p:ext uri="{BB962C8B-B14F-4D97-AF65-F5344CB8AC3E}">
        <p14:creationId xmlns:p14="http://schemas.microsoft.com/office/powerpoint/2010/main" val="190039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b="1">
                <a:ea typeface="ＭＳ Ｐゴシック" panose="020B0600070205080204" pitchFamily="34" charset="-128"/>
                <a:cs typeface="Geneva" charset="0"/>
              </a:rPr>
              <a:t>Eigene Ergänzungen:</a:t>
            </a: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a:t>
            </a:fld>
            <a:endParaRPr lang="de-DE" altLang="de-DE"/>
          </a:p>
        </p:txBody>
      </p:sp>
    </p:spTree>
    <p:extLst>
      <p:ext uri="{BB962C8B-B14F-4D97-AF65-F5344CB8AC3E}">
        <p14:creationId xmlns:p14="http://schemas.microsoft.com/office/powerpoint/2010/main" val="220907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lnSpc>
                <a:spcPct val="80000"/>
              </a:lnSpc>
            </a:pPr>
            <a:r>
              <a:rPr lang="de-DE" altLang="de-DE" sz="1200" b="1">
                <a:solidFill>
                  <a:srgbClr val="000000"/>
                </a:solidFill>
                <a:latin typeface="Arial"/>
                <a:ea typeface="ＭＳ Ｐゴシック"/>
                <a:cs typeface="Arial"/>
              </a:rPr>
              <a:t>Hinweise:</a:t>
            </a:r>
          </a:p>
          <a:p>
            <a:pPr marL="163195" indent="-163195">
              <a:lnSpc>
                <a:spcPct val="80000"/>
              </a:lnSpc>
              <a:buFont typeface="Arial" panose="020B0604020202020204" pitchFamily="34" charset="0"/>
              <a:buChar char="•"/>
            </a:pPr>
            <a:r>
              <a:rPr lang="de-DE" altLang="de-DE">
                <a:solidFill>
                  <a:srgbClr val="000000"/>
                </a:solidFill>
                <a:latin typeface="Arial"/>
                <a:ea typeface="ＭＳ Ｐゴシック"/>
                <a:cs typeface="Arial"/>
              </a:rPr>
              <a:t>Kanzerogene</a:t>
            </a:r>
            <a:r>
              <a:rPr lang="de-DE" altLang="de-DE" sz="1200">
                <a:solidFill>
                  <a:srgbClr val="000000"/>
                </a:solidFill>
                <a:latin typeface="Arial"/>
                <a:ea typeface="ＭＳ Ｐゴシック"/>
                <a:cs typeface="Arial"/>
              </a:rPr>
              <a:t> Wirkung: nachgewiesen beim Menschen (z. B. </a:t>
            </a:r>
            <a:r>
              <a:rPr lang="de-DE" altLang="de-DE" sz="1200" err="1">
                <a:solidFill>
                  <a:srgbClr val="000000"/>
                </a:solidFill>
                <a:latin typeface="Arial"/>
                <a:ea typeface="ＭＳ Ｐゴシック"/>
                <a:cs typeface="Arial"/>
              </a:rPr>
              <a:t>Alkylantien</a:t>
            </a:r>
            <a:r>
              <a:rPr lang="de-DE" altLang="de-DE" sz="1200">
                <a:solidFill>
                  <a:srgbClr val="000000"/>
                </a:solidFill>
                <a:latin typeface="Arial"/>
                <a:ea typeface="ＭＳ Ｐゴシック"/>
                <a:cs typeface="Arial"/>
              </a:rPr>
              <a:t>: Cyclophosphamid)</a:t>
            </a:r>
          </a:p>
          <a:p>
            <a:pPr marL="163195" indent="-163195">
              <a:lnSpc>
                <a:spcPct val="80000"/>
              </a:lnSpc>
              <a:buFont typeface="Arial" panose="020B0604020202020204" pitchFamily="34" charset="0"/>
              <a:buChar char="•"/>
            </a:pPr>
            <a:r>
              <a:rPr lang="de-DE" altLang="de-DE">
                <a:solidFill>
                  <a:srgbClr val="000000"/>
                </a:solidFill>
                <a:latin typeface="Arial"/>
                <a:ea typeface="ＭＳ Ｐゴシック"/>
                <a:cs typeface="Arial"/>
              </a:rPr>
              <a:t>Kanzerogen</a:t>
            </a:r>
            <a:r>
              <a:rPr lang="de-DE" altLang="de-DE" sz="1200">
                <a:solidFill>
                  <a:srgbClr val="000000"/>
                </a:solidFill>
                <a:latin typeface="Arial"/>
                <a:ea typeface="ＭＳ Ｐゴシック"/>
                <a:cs typeface="Arial"/>
              </a:rPr>
              <a:t>, mutagen &amp; reproduktionstoxisch: im Tierversuch nachgewiesen (z. B. </a:t>
            </a:r>
            <a:r>
              <a:rPr lang="de-DE" altLang="de-DE" sz="1200" err="1">
                <a:solidFill>
                  <a:srgbClr val="000000"/>
                </a:solidFill>
                <a:latin typeface="Arial"/>
                <a:ea typeface="ＭＳ Ｐゴシック"/>
                <a:cs typeface="Arial"/>
              </a:rPr>
              <a:t>Dacarbazin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Carmustin</a:t>
            </a:r>
            <a:r>
              <a:rPr lang="de-DE" altLang="de-DE" sz="1200">
                <a:solidFill>
                  <a:srgbClr val="000000"/>
                </a:solidFill>
                <a:latin typeface="Arial"/>
                <a:ea typeface="ＭＳ Ｐゴシック"/>
                <a:cs typeface="Arial"/>
              </a:rPr>
              <a:t>)</a:t>
            </a:r>
          </a:p>
          <a:p>
            <a:pPr marL="163195" indent="-163195">
              <a:lnSpc>
                <a:spcPct val="80000"/>
              </a:lnSpc>
              <a:buFont typeface="Arial" panose="020B0604020202020204" pitchFamily="34" charset="0"/>
              <a:buChar char="•"/>
            </a:pPr>
            <a:r>
              <a:rPr lang="de-DE" altLang="de-DE" sz="1200">
                <a:solidFill>
                  <a:srgbClr val="000000"/>
                </a:solidFill>
                <a:latin typeface="Arial"/>
                <a:ea typeface="ＭＳ Ｐゴシック"/>
                <a:cs typeface="Arial"/>
              </a:rPr>
              <a:t>Unter den Oberbegriff CMR-Arzneimittel fallen u. a. auch einige </a:t>
            </a:r>
            <a:r>
              <a:rPr lang="de-DE" altLang="de-DE" sz="1200" err="1">
                <a:solidFill>
                  <a:srgbClr val="000000"/>
                </a:solidFill>
                <a:latin typeface="Arial"/>
                <a:ea typeface="ＭＳ Ｐゴシック"/>
                <a:cs typeface="Arial"/>
              </a:rPr>
              <a:t>Virustatika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Ganciclovir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Cidofovir</a:t>
            </a:r>
            <a:r>
              <a:rPr lang="de-DE" altLang="de-DE" sz="1200">
                <a:solidFill>
                  <a:srgbClr val="000000"/>
                </a:solidFill>
                <a:latin typeface="Arial"/>
                <a:ea typeface="ＭＳ Ｐゴシック"/>
                <a:cs typeface="Arial"/>
              </a:rPr>
              <a:t>)!</a:t>
            </a:r>
            <a:endParaRPr lang="de-DE" altLang="de-DE" sz="1200" b="1">
              <a:solidFill>
                <a:srgbClr val="000000"/>
              </a:solidFill>
              <a:latin typeface="Arial"/>
              <a:ea typeface="ＭＳ Ｐゴシック"/>
              <a:cs typeface="Arial"/>
            </a:endParaRPr>
          </a:p>
          <a:p>
            <a:pPr marL="163195" indent="-163195">
              <a:lnSpc>
                <a:spcPct val="80000"/>
              </a:lnSpc>
              <a:buFont typeface="Arial" panose="020B0604020202020204" pitchFamily="34" charset="0"/>
              <a:buChar char="•"/>
            </a:pPr>
            <a:r>
              <a:rPr lang="de-DE" altLang="de-DE" sz="1200">
                <a:solidFill>
                  <a:srgbClr val="000000"/>
                </a:solidFill>
                <a:latin typeface="Arial"/>
                <a:ea typeface="ＭＳ Ｐゴシック"/>
                <a:cs typeface="Arial"/>
              </a:rPr>
              <a:t>Zytostatika wirken dann </a:t>
            </a:r>
            <a:r>
              <a:rPr lang="de-DE" altLang="de-DE">
                <a:solidFill>
                  <a:srgbClr val="000000"/>
                </a:solidFill>
                <a:latin typeface="Arial"/>
                <a:ea typeface="ＭＳ Ｐゴシック"/>
                <a:cs typeface="Arial"/>
              </a:rPr>
              <a:t>kanzerogen</a:t>
            </a:r>
            <a:r>
              <a:rPr lang="de-DE" altLang="de-DE" sz="1200">
                <a:solidFill>
                  <a:srgbClr val="000000"/>
                </a:solidFill>
                <a:latin typeface="Arial"/>
                <a:ea typeface="ＭＳ Ｐゴシック"/>
                <a:cs typeface="Arial"/>
              </a:rPr>
              <a:t>, mutagen, reproduktionstoxisch, wenn sie resorbiert (d. h. in den Körper aufgenommen) werden!</a:t>
            </a:r>
          </a:p>
          <a:p>
            <a:pPr marL="163195" marR="0" lvl="0" indent="-163195" algn="l" defTabSz="457200" rtl="0" eaLnBrk="0" fontAlgn="base" latinLnBrk="0" hangingPunct="0">
              <a:lnSpc>
                <a:spcPct val="80000"/>
              </a:lnSpc>
              <a:spcBef>
                <a:spcPct val="30000"/>
              </a:spcBef>
              <a:spcAft>
                <a:spcPct val="0"/>
              </a:spcAft>
              <a:buClrTx/>
              <a:buSzTx/>
              <a:buFont typeface="Arial" panose="020B0604020202020204" pitchFamily="34" charset="0"/>
              <a:buChar char="•"/>
              <a:tabLst/>
              <a:defRPr/>
            </a:pPr>
            <a:r>
              <a:rPr lang="de-DE" sz="1800">
                <a:effectLst/>
                <a:latin typeface="Calibri"/>
                <a:ea typeface="Calibri" panose="020F0502020204030204" pitchFamily="34" charset="0"/>
                <a:cs typeface="Calibri"/>
              </a:rPr>
              <a:t>Mittlerweile wird auch folgende Begrifflichkeit zum Beispiel in der Gefahrstoffverordnung oder vom IUTA verwendet: KKR (=kanzerogen, </a:t>
            </a:r>
            <a:r>
              <a:rPr lang="de-DE" sz="1800" err="1">
                <a:effectLst/>
                <a:latin typeface="Calibri"/>
                <a:ea typeface="Calibri" panose="020F0502020204030204" pitchFamily="34" charset="0"/>
                <a:cs typeface="Calibri"/>
              </a:rPr>
              <a:t>keimzellmutagen</a:t>
            </a:r>
            <a:r>
              <a:rPr lang="de-DE" sz="1800">
                <a:effectLst/>
                <a:latin typeface="Calibri"/>
                <a:ea typeface="Calibri" panose="020F0502020204030204" pitchFamily="34" charset="0"/>
                <a:cs typeface="Calibri"/>
              </a:rPr>
              <a:t> oder reproduktionstoxisch)</a:t>
            </a:r>
          </a:p>
          <a:p>
            <a:pPr marL="0" marR="0" lvl="0" indent="0" algn="l" defTabSz="457200" rtl="0" eaLnBrk="0" fontAlgn="base" latinLnBrk="0" hangingPunct="0">
              <a:lnSpc>
                <a:spcPct val="80000"/>
              </a:lnSpc>
              <a:spcBef>
                <a:spcPct val="30000"/>
              </a:spcBef>
              <a:spcAft>
                <a:spcPct val="0"/>
              </a:spcAft>
              <a:buClrTx/>
              <a:buSzTx/>
              <a:buFont typeface="Arial" panose="020B0604020202020204" pitchFamily="34" charset="0"/>
              <a:buNone/>
              <a:tabLst/>
              <a:defRPr/>
            </a:pPr>
            <a:endParaRPr lang="de-DE" altLang="de-DE" sz="1200">
              <a:solidFill>
                <a:srgbClr val="000000"/>
              </a:solidFill>
              <a:latin typeface="Arial"/>
              <a:ea typeface="ＭＳ Ｐゴシック"/>
              <a:cs typeface="Arial"/>
            </a:endParaRPr>
          </a:p>
          <a:p>
            <a:pPr>
              <a:lnSpc>
                <a:spcPct val="80000"/>
              </a:lnSpc>
            </a:pP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80000"/>
              </a:lnSpc>
            </a:pPr>
            <a:r>
              <a:rPr lang="de-DE" altLang="de-DE" sz="1200" u="sng">
                <a:solidFill>
                  <a:srgbClr val="000000"/>
                </a:solidFill>
                <a:latin typeface="Arial"/>
                <a:ea typeface="ＭＳ Ｐゴシック"/>
                <a:cs typeface="Arial"/>
              </a:rPr>
              <a:t>Literatur zu den Raten an sekundären Neoplasien (Auswahl):</a:t>
            </a:r>
          </a:p>
          <a:p>
            <a:pPr eaLnBrk="1" hangingPunct="1">
              <a:lnSpc>
                <a:spcPct val="80000"/>
              </a:lnSpc>
              <a:buFontTx/>
              <a:buChar char="-"/>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Hiddemann</a:t>
            </a:r>
            <a:r>
              <a:rPr lang="de-DE" altLang="de-DE" sz="1200" i="1">
                <a:solidFill>
                  <a:srgbClr val="000000"/>
                </a:solidFill>
                <a:latin typeface="Arial"/>
                <a:ea typeface="ＭＳ Ｐゴシック"/>
                <a:cs typeface="Arial"/>
              </a:rPr>
              <a:t>, Bartram</a:t>
            </a:r>
            <a:r>
              <a:rPr lang="de-DE" altLang="de-DE" sz="1200">
                <a:solidFill>
                  <a:srgbClr val="000000"/>
                </a:solidFill>
                <a:latin typeface="Arial"/>
                <a:ea typeface="ＭＳ Ｐゴシック"/>
                <a:cs typeface="Arial"/>
              </a:rPr>
              <a:t>. Die Onkologie. 2. Auflage 2010, 1391</a:t>
            </a:r>
          </a:p>
          <a:p>
            <a:pPr eaLnBrk="1" hangingPunct="1">
              <a:lnSpc>
                <a:spcPct val="80000"/>
              </a:lnSpc>
              <a:buFontTx/>
              <a:buChar char="-"/>
            </a:pPr>
            <a:r>
              <a:rPr lang="de-DE" altLang="de-DE">
                <a:solidFill>
                  <a:srgbClr val="000000"/>
                </a:solidFill>
                <a:latin typeface="Arial"/>
                <a:ea typeface="ＭＳ Ｐゴシック"/>
                <a:cs typeface="Arial"/>
              </a:rPr>
              <a:t> </a:t>
            </a:r>
            <a:r>
              <a:rPr lang="de-DE" altLang="de-DE" sz="1200" i="1">
                <a:solidFill>
                  <a:srgbClr val="000000"/>
                </a:solidFill>
                <a:latin typeface="Arial"/>
                <a:ea typeface="ＭＳ Ｐゴシック"/>
                <a:cs typeface="Arial"/>
              </a:rPr>
              <a:t>Schmoll, Höffgen, Possinger</a:t>
            </a:r>
            <a:r>
              <a:rPr lang="de-DE" altLang="de-DE" sz="1200">
                <a:solidFill>
                  <a:srgbClr val="000000"/>
                </a:solidFill>
                <a:latin typeface="Arial"/>
                <a:ea typeface="ＭＳ Ｐゴシック"/>
                <a:cs typeface="Arial"/>
              </a:rPr>
              <a:t>. Kompendium Internistische Onkologie. 4. Auflage 2006, 1973–1983 (dort wird die Abhängigkeit von der Häufigkeit der Exposition nicht explizit genannt, aber man kann es aus dem Vergleich der jeweils angewandten Therapieschemata schlussfolgern)</a:t>
            </a:r>
          </a:p>
          <a:p>
            <a:pPr eaLnBrk="1" hangingPunct="1">
              <a:lnSpc>
                <a:spcPct val="80000"/>
              </a:lnSpc>
              <a:buFontTx/>
              <a:buChar char="-"/>
            </a:pPr>
            <a:r>
              <a:rPr lang="de-DE" altLang="de-DE">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Acute</a:t>
            </a:r>
            <a:r>
              <a:rPr lang="de-DE" altLang="de-DE" sz="1200">
                <a:solidFill>
                  <a:srgbClr val="000000"/>
                </a:solidFill>
                <a:latin typeface="Arial"/>
                <a:ea typeface="ＭＳ Ｐゴシック"/>
                <a:cs typeface="Arial"/>
              </a:rPr>
              <a:t> Myeloid </a:t>
            </a:r>
            <a:r>
              <a:rPr lang="de-DE" altLang="de-DE" sz="1200" err="1">
                <a:solidFill>
                  <a:srgbClr val="000000"/>
                </a:solidFill>
                <a:latin typeface="Arial"/>
                <a:ea typeface="ＭＳ Ｐゴシック"/>
                <a:cs typeface="Arial"/>
              </a:rPr>
              <a:t>Leukemia</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Myelodysplastic</a:t>
            </a:r>
            <a:r>
              <a:rPr lang="de-DE" altLang="de-DE" sz="1200">
                <a:solidFill>
                  <a:srgbClr val="000000"/>
                </a:solidFill>
                <a:latin typeface="Arial"/>
                <a:ea typeface="ＭＳ Ｐゴシック"/>
                <a:cs typeface="Arial"/>
              </a:rPr>
              <a:t> Syndrome After </a:t>
            </a:r>
            <a:r>
              <a:rPr lang="de-DE" altLang="de-DE" sz="1200" err="1">
                <a:solidFill>
                  <a:srgbClr val="000000"/>
                </a:solidFill>
                <a:latin typeface="Arial"/>
                <a:ea typeface="ＭＳ Ｐゴシック"/>
                <a:cs typeface="Arial"/>
              </a:rPr>
              <a:t>Doxorubicin-Cyclophosphamide</a:t>
            </a:r>
            <a:r>
              <a:rPr lang="de-DE" altLang="de-DE" sz="1200">
                <a:solidFill>
                  <a:srgbClr val="000000"/>
                </a:solidFill>
                <a:latin typeface="Arial"/>
                <a:ea typeface="ＭＳ Ｐゴシック"/>
                <a:cs typeface="Arial"/>
              </a:rPr>
              <a:t> Adjuvant Therapy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Operable </a:t>
            </a:r>
            <a:r>
              <a:rPr lang="de-DE" altLang="de-DE" sz="1200" err="1">
                <a:solidFill>
                  <a:srgbClr val="000000"/>
                </a:solidFill>
                <a:latin typeface="Arial"/>
                <a:ea typeface="ＭＳ Ｐゴシック"/>
                <a:cs typeface="Arial"/>
              </a:rPr>
              <a:t>Breast</a:t>
            </a:r>
            <a:r>
              <a:rPr lang="de-DE" altLang="de-DE" sz="1200">
                <a:solidFill>
                  <a:srgbClr val="000000"/>
                </a:solidFill>
                <a:latin typeface="Arial"/>
                <a:ea typeface="ＭＳ Ｐゴシック"/>
                <a:cs typeface="Arial"/>
              </a:rPr>
              <a:t> Cancer: The National </a:t>
            </a:r>
            <a:r>
              <a:rPr lang="de-DE" altLang="de-DE" sz="1200" err="1">
                <a:solidFill>
                  <a:srgbClr val="000000"/>
                </a:solidFill>
                <a:latin typeface="Arial"/>
                <a:ea typeface="ＭＳ Ｐゴシック"/>
                <a:cs typeface="Arial"/>
              </a:rPr>
              <a:t>Surgical</a:t>
            </a:r>
            <a:r>
              <a:rPr lang="de-DE" altLang="de-DE" sz="1200">
                <a:solidFill>
                  <a:srgbClr val="000000"/>
                </a:solidFill>
                <a:latin typeface="Arial"/>
                <a:ea typeface="ＭＳ Ｐゴシック"/>
                <a:cs typeface="Arial"/>
              </a:rPr>
              <a:t> Adjuvant </a:t>
            </a:r>
            <a:r>
              <a:rPr lang="de-DE" altLang="de-DE" sz="1200" err="1">
                <a:solidFill>
                  <a:srgbClr val="000000"/>
                </a:solidFill>
                <a:latin typeface="Arial"/>
                <a:ea typeface="ＭＳ Ｐゴシック"/>
                <a:cs typeface="Arial"/>
              </a:rPr>
              <a:t>Breast</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Bowel</a:t>
            </a:r>
            <a:r>
              <a:rPr lang="de-DE" altLang="de-DE" sz="1200">
                <a:solidFill>
                  <a:srgbClr val="000000"/>
                </a:solidFill>
                <a:latin typeface="Arial"/>
                <a:ea typeface="ＭＳ Ｐゴシック"/>
                <a:cs typeface="Arial"/>
              </a:rPr>
              <a:t> Project Experience. JCO Apr 1, 2003: 1195–1204</a:t>
            </a:r>
          </a:p>
          <a:p>
            <a:pPr eaLnBrk="1" hangingPunct="1">
              <a:lnSpc>
                <a:spcPct val="80000"/>
              </a:lnSpc>
              <a:buFontTx/>
              <a:buChar char="-"/>
            </a:pPr>
            <a:r>
              <a:rPr lang="de-DE" altLang="de-DE">
                <a:solidFill>
                  <a:srgbClr val="000000"/>
                </a:solidFill>
                <a:latin typeface="Arial"/>
                <a:ea typeface="ＭＳ Ｐゴシック"/>
                <a:cs typeface="Arial"/>
              </a:rPr>
              <a:t> </a:t>
            </a:r>
            <a:r>
              <a:rPr lang="de-DE" altLang="de-DE" sz="1200">
                <a:solidFill>
                  <a:srgbClr val="000000"/>
                </a:solidFill>
                <a:latin typeface="Arial"/>
                <a:ea typeface="ＭＳ Ｐゴシック"/>
                <a:cs typeface="Arial"/>
              </a:rPr>
              <a:t>Long-term </a:t>
            </a:r>
            <a:r>
              <a:rPr lang="de-DE" altLang="de-DE" sz="1200" err="1">
                <a:solidFill>
                  <a:srgbClr val="000000"/>
                </a:solidFill>
                <a:latin typeface="Arial"/>
                <a:ea typeface="ＭＳ Ｐゴシック"/>
                <a:cs typeface="Arial"/>
              </a:rPr>
              <a:t>outcomes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among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older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patients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following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nonmyeloablative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conditioning</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allogeneic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hematopoietic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cell</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transplantation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advanced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hematologic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malignancies</a:t>
            </a:r>
            <a:r>
              <a:rPr lang="de-DE" altLang="de-DE" sz="1200">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Sorror</a:t>
            </a:r>
            <a:r>
              <a:rPr lang="de-DE" altLang="de-DE" sz="1200" i="1">
                <a:solidFill>
                  <a:srgbClr val="000000"/>
                </a:solidFill>
                <a:latin typeface="Arial"/>
                <a:ea typeface="ＭＳ Ｐゴシック"/>
                <a:cs typeface="Arial"/>
              </a:rPr>
              <a:t> ML, </a:t>
            </a:r>
            <a:r>
              <a:rPr lang="de-DE" altLang="de-DE" sz="1200" i="1" err="1">
                <a:solidFill>
                  <a:srgbClr val="000000"/>
                </a:solidFill>
                <a:latin typeface="Arial"/>
                <a:ea typeface="ＭＳ Ｐゴシック"/>
                <a:cs typeface="Arial"/>
              </a:rPr>
              <a:t>Sandmaier</a:t>
            </a:r>
            <a:r>
              <a:rPr lang="de-DE" altLang="de-DE" sz="1200" i="1">
                <a:solidFill>
                  <a:srgbClr val="000000"/>
                </a:solidFill>
                <a:latin typeface="Arial"/>
                <a:ea typeface="ＭＳ Ｐゴシック"/>
                <a:cs typeface="Arial"/>
              </a:rPr>
              <a:t> BM, </a:t>
            </a:r>
            <a:r>
              <a:rPr lang="de-DE" altLang="de-DE" sz="1200" i="1" err="1">
                <a:solidFill>
                  <a:srgbClr val="000000"/>
                </a:solidFill>
                <a:latin typeface="Arial"/>
                <a:ea typeface="ＭＳ Ｐゴシック"/>
                <a:cs typeface="Arial"/>
              </a:rPr>
              <a:t>Storer</a:t>
            </a:r>
            <a:r>
              <a:rPr lang="de-DE" altLang="de-DE" sz="1200" i="1">
                <a:solidFill>
                  <a:srgbClr val="000000"/>
                </a:solidFill>
                <a:latin typeface="Arial"/>
                <a:ea typeface="ＭＳ Ｐゴシック"/>
                <a:cs typeface="Arial"/>
              </a:rPr>
              <a:t> BE, Franke GN, </a:t>
            </a:r>
            <a:r>
              <a:rPr lang="de-DE" altLang="de-DE" sz="1200" i="1" err="1">
                <a:solidFill>
                  <a:srgbClr val="000000"/>
                </a:solidFill>
                <a:latin typeface="Arial"/>
                <a:ea typeface="ＭＳ Ｐゴシック"/>
                <a:cs typeface="Arial"/>
              </a:rPr>
              <a:t>Laport</a:t>
            </a:r>
            <a:r>
              <a:rPr lang="de-DE" altLang="de-DE" sz="1200" i="1">
                <a:solidFill>
                  <a:srgbClr val="000000"/>
                </a:solidFill>
                <a:latin typeface="Arial"/>
                <a:ea typeface="ＭＳ Ｐゴシック"/>
                <a:cs typeface="Arial"/>
              </a:rPr>
              <a:t> GG, </a:t>
            </a:r>
            <a:r>
              <a:rPr lang="de-DE" altLang="de-DE" sz="1200" i="1" err="1">
                <a:solidFill>
                  <a:srgbClr val="000000"/>
                </a:solidFill>
                <a:latin typeface="Arial"/>
                <a:ea typeface="ＭＳ Ｐゴシック"/>
                <a:cs typeface="Arial"/>
              </a:rPr>
              <a:t>Chauncey</a:t>
            </a:r>
            <a:r>
              <a:rPr lang="de-DE" altLang="de-DE" sz="1200" i="1">
                <a:solidFill>
                  <a:srgbClr val="000000"/>
                </a:solidFill>
                <a:latin typeface="Arial"/>
                <a:ea typeface="ＭＳ Ｐゴシック"/>
                <a:cs typeface="Arial"/>
              </a:rPr>
              <a:t> TR, </a:t>
            </a:r>
            <a:r>
              <a:rPr lang="de-DE" altLang="de-DE" sz="1200" i="1" err="1">
                <a:solidFill>
                  <a:srgbClr val="000000"/>
                </a:solidFill>
                <a:latin typeface="Arial"/>
                <a:ea typeface="ＭＳ Ｐゴシック"/>
                <a:cs typeface="Arial"/>
              </a:rPr>
              <a:t>Agura</a:t>
            </a:r>
            <a:r>
              <a:rPr lang="de-DE" altLang="de-DE" sz="1200" i="1">
                <a:solidFill>
                  <a:srgbClr val="000000"/>
                </a:solidFill>
                <a:latin typeface="Arial"/>
                <a:ea typeface="ＭＳ Ｐゴシック"/>
                <a:cs typeface="Arial"/>
              </a:rPr>
              <a:t> E, </a:t>
            </a:r>
            <a:r>
              <a:rPr lang="de-DE" altLang="de-DE" sz="1200" i="1" err="1">
                <a:solidFill>
                  <a:srgbClr val="000000"/>
                </a:solidFill>
                <a:latin typeface="Arial"/>
                <a:ea typeface="ＭＳ Ｐゴシック"/>
                <a:cs typeface="Arial"/>
              </a:rPr>
              <a:t>Maziarz</a:t>
            </a:r>
            <a:r>
              <a:rPr lang="de-DE" altLang="de-DE" sz="1200" i="1">
                <a:solidFill>
                  <a:srgbClr val="000000"/>
                </a:solidFill>
                <a:latin typeface="Arial"/>
                <a:ea typeface="ＭＳ Ｐゴシック"/>
                <a:cs typeface="Arial"/>
              </a:rPr>
              <a:t> RT, Langston A, Hari P, </a:t>
            </a:r>
            <a:r>
              <a:rPr lang="de-DE" altLang="de-DE" sz="1200" i="1" err="1">
                <a:solidFill>
                  <a:srgbClr val="000000"/>
                </a:solidFill>
                <a:latin typeface="Arial"/>
                <a:ea typeface="ＭＳ Ｐゴシック"/>
                <a:cs typeface="Arial"/>
              </a:rPr>
              <a:t>Pulsipher</a:t>
            </a:r>
            <a:r>
              <a:rPr lang="de-DE" altLang="de-DE" sz="1200" i="1">
                <a:solidFill>
                  <a:srgbClr val="000000"/>
                </a:solidFill>
                <a:latin typeface="Arial"/>
                <a:ea typeface="ＭＳ Ｐゴシック"/>
                <a:cs typeface="Arial"/>
              </a:rPr>
              <a:t> MA, Bethge W, Sahebi F, Bruno B, Maris MB, </a:t>
            </a:r>
            <a:r>
              <a:rPr lang="de-DE" altLang="de-DE" sz="1200" i="1" err="1">
                <a:solidFill>
                  <a:srgbClr val="000000"/>
                </a:solidFill>
                <a:latin typeface="Arial"/>
                <a:ea typeface="ＭＳ Ｐゴシック"/>
                <a:cs typeface="Arial"/>
              </a:rPr>
              <a:t>Yeager</a:t>
            </a:r>
            <a:r>
              <a:rPr lang="de-DE" altLang="de-DE" sz="1200" i="1">
                <a:solidFill>
                  <a:srgbClr val="000000"/>
                </a:solidFill>
                <a:latin typeface="Arial"/>
                <a:ea typeface="ＭＳ Ｐゴシック"/>
                <a:cs typeface="Arial"/>
              </a:rPr>
              <a:t> A, Petersen FB, </a:t>
            </a:r>
            <a:r>
              <a:rPr lang="de-DE" altLang="de-DE" sz="1200" i="1" err="1">
                <a:solidFill>
                  <a:srgbClr val="000000"/>
                </a:solidFill>
                <a:latin typeface="Arial"/>
                <a:ea typeface="ＭＳ Ｐゴシック"/>
                <a:cs typeface="Arial"/>
              </a:rPr>
              <a:t>Vindeløv</a:t>
            </a:r>
            <a:r>
              <a:rPr lang="de-DE" altLang="de-DE" sz="1200" i="1">
                <a:solidFill>
                  <a:srgbClr val="000000"/>
                </a:solidFill>
                <a:latin typeface="Arial"/>
                <a:ea typeface="ＭＳ Ｐゴシック"/>
                <a:cs typeface="Arial"/>
              </a:rPr>
              <a:t> L, </a:t>
            </a:r>
            <a:r>
              <a:rPr lang="de-DE" altLang="de-DE" sz="1200" i="1" err="1">
                <a:solidFill>
                  <a:srgbClr val="000000"/>
                </a:solidFill>
                <a:latin typeface="Arial"/>
                <a:ea typeface="ＭＳ Ｐゴシック"/>
                <a:cs typeface="Arial"/>
              </a:rPr>
              <a:t>McSweeney</a:t>
            </a:r>
            <a:r>
              <a:rPr lang="de-DE" altLang="de-DE" sz="1200" i="1">
                <a:solidFill>
                  <a:srgbClr val="000000"/>
                </a:solidFill>
                <a:latin typeface="Arial"/>
                <a:ea typeface="ＭＳ Ｐゴシック"/>
                <a:cs typeface="Arial"/>
              </a:rPr>
              <a:t> PA, Hübel K, </a:t>
            </a:r>
            <a:r>
              <a:rPr lang="de-DE" altLang="de-DE" sz="1200" i="1" err="1">
                <a:solidFill>
                  <a:srgbClr val="000000"/>
                </a:solidFill>
                <a:latin typeface="Arial"/>
                <a:ea typeface="ＭＳ Ｐゴシック"/>
                <a:cs typeface="Arial"/>
              </a:rPr>
              <a:t>Mielcarek</a:t>
            </a:r>
            <a:r>
              <a:rPr lang="de-DE" altLang="de-DE" sz="1200" i="1">
                <a:solidFill>
                  <a:srgbClr val="000000"/>
                </a:solidFill>
                <a:latin typeface="Arial"/>
                <a:ea typeface="ＭＳ Ｐゴシック"/>
                <a:cs typeface="Arial"/>
              </a:rPr>
              <a:t> M, Georges GE, Niederwieser D, Blume KG, Maloney DG, </a:t>
            </a:r>
            <a:r>
              <a:rPr lang="de-DE" altLang="de-DE" sz="1200" i="1" err="1">
                <a:solidFill>
                  <a:srgbClr val="000000"/>
                </a:solidFill>
                <a:latin typeface="Arial"/>
                <a:ea typeface="ＭＳ Ｐゴシック"/>
                <a:cs typeface="Arial"/>
              </a:rPr>
              <a:t>Storb</a:t>
            </a:r>
            <a:r>
              <a:rPr lang="de-DE" altLang="de-DE" sz="1200" i="1">
                <a:solidFill>
                  <a:srgbClr val="000000"/>
                </a:solidFill>
                <a:latin typeface="Arial"/>
                <a:ea typeface="ＭＳ Ｐゴシック"/>
                <a:cs typeface="Arial"/>
              </a:rPr>
              <a:t> R</a:t>
            </a:r>
            <a:r>
              <a:rPr lang="de-DE" altLang="de-DE" sz="1200">
                <a:solidFill>
                  <a:srgbClr val="000000"/>
                </a:solidFill>
                <a:latin typeface="Arial"/>
                <a:ea typeface="ＭＳ Ｐゴシック"/>
                <a:cs typeface="Arial"/>
              </a:rPr>
              <a:t>) JAMA 2011 Nov 2; 306(17): 1874–83</a:t>
            </a:r>
          </a:p>
          <a:p>
            <a:pPr eaLnBrk="1" hangingPunct="1">
              <a:lnSpc>
                <a:spcPct val="80000"/>
              </a:lnSpc>
              <a:buFontTx/>
              <a:buChar char="-"/>
            </a:pPr>
            <a:r>
              <a:rPr lang="de-DE" altLang="de-DE">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Pui</a:t>
            </a:r>
            <a:r>
              <a:rPr lang="de-DE" altLang="de-DE" sz="1200" i="1">
                <a:solidFill>
                  <a:srgbClr val="000000"/>
                </a:solidFill>
                <a:latin typeface="Arial"/>
                <a:ea typeface="ＭＳ Ｐゴシック"/>
                <a:cs typeface="Arial"/>
              </a:rPr>
              <a:t> CH, Cheng C, Leung W, et al. </a:t>
            </a:r>
            <a:r>
              <a:rPr lang="de-DE" altLang="de-DE" sz="1200">
                <a:solidFill>
                  <a:srgbClr val="000000"/>
                </a:solidFill>
                <a:latin typeface="Arial"/>
                <a:ea typeface="ＭＳ Ｐゴシック"/>
                <a:cs typeface="Arial"/>
              </a:rPr>
              <a:t>Extended follow-</a:t>
            </a:r>
            <a:r>
              <a:rPr lang="de-DE" altLang="de-DE" sz="1200" err="1">
                <a:solidFill>
                  <a:srgbClr val="000000"/>
                </a:solidFill>
                <a:latin typeface="Arial"/>
                <a:ea typeface="ＭＳ Ｐゴシック"/>
                <a:cs typeface="Arial"/>
              </a:rPr>
              <a:t>up</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long</a:t>
            </a:r>
            <a:r>
              <a:rPr lang="de-DE" altLang="de-DE" sz="1200">
                <a:solidFill>
                  <a:srgbClr val="000000"/>
                </a:solidFill>
                <a:latin typeface="Arial"/>
                <a:ea typeface="ＭＳ Ｐゴシック"/>
                <a:cs typeface="Arial"/>
              </a:rPr>
              <a:t>-term </a:t>
            </a:r>
            <a:r>
              <a:rPr lang="de-DE" altLang="de-DE" sz="1200" err="1">
                <a:solidFill>
                  <a:srgbClr val="000000"/>
                </a:solidFill>
                <a:latin typeface="Arial"/>
                <a:ea typeface="ＭＳ Ｐゴシック"/>
                <a:cs typeface="Arial"/>
              </a:rPr>
              <a:t>survivors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childhood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acute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lymphoblastic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leukemia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NEngl</a:t>
            </a:r>
            <a:r>
              <a:rPr lang="de-DE" altLang="de-DE" sz="1200">
                <a:solidFill>
                  <a:srgbClr val="000000"/>
                </a:solidFill>
                <a:latin typeface="Arial"/>
                <a:ea typeface="ＭＳ Ｐゴシック"/>
                <a:cs typeface="Arial"/>
              </a:rPr>
              <a:t> J Med. 2003; 349: 640–649.</a:t>
            </a:r>
          </a:p>
          <a:p>
            <a:pPr eaLnBrk="1" hangingPunct="1">
              <a:lnSpc>
                <a:spcPct val="80000"/>
              </a:lnSpc>
              <a:buFontTx/>
              <a:buChar char="-"/>
            </a:pPr>
            <a:r>
              <a:rPr lang="de-DE" altLang="de-DE" i="1">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Neglia</a:t>
            </a:r>
            <a:r>
              <a:rPr lang="de-DE" altLang="de-DE" sz="1200" i="1">
                <a:solidFill>
                  <a:srgbClr val="000000"/>
                </a:solidFill>
                <a:latin typeface="Arial"/>
                <a:ea typeface="ＭＳ Ｐゴシック"/>
                <a:cs typeface="Arial"/>
              </a:rPr>
              <a:t> JP, Friedman DL, </a:t>
            </a:r>
            <a:r>
              <a:rPr lang="de-DE" altLang="de-DE" sz="1200" i="1" err="1">
                <a:solidFill>
                  <a:srgbClr val="000000"/>
                </a:solidFill>
                <a:latin typeface="Arial"/>
                <a:ea typeface="ＭＳ Ｐゴシック"/>
                <a:cs typeface="Arial"/>
              </a:rPr>
              <a:t>Yasui</a:t>
            </a:r>
            <a:r>
              <a:rPr lang="de-DE" altLang="de-DE" sz="1200" i="1">
                <a:solidFill>
                  <a:srgbClr val="000000"/>
                </a:solidFill>
                <a:latin typeface="Arial"/>
                <a:ea typeface="ＭＳ Ｐゴシック"/>
                <a:cs typeface="Arial"/>
              </a:rPr>
              <a:t> Y, et al</a:t>
            </a:r>
            <a:r>
              <a:rPr lang="de-DE" altLang="de-DE" sz="1200">
                <a:solidFill>
                  <a:srgbClr val="000000"/>
                </a:solidFill>
                <a:latin typeface="Arial"/>
                <a:ea typeface="ＭＳ Ｐゴシック"/>
                <a:cs typeface="Arial"/>
              </a:rPr>
              <a:t>. Second </a:t>
            </a:r>
            <a:r>
              <a:rPr lang="de-DE" altLang="de-DE" sz="1200" err="1">
                <a:solidFill>
                  <a:srgbClr val="000000"/>
                </a:solidFill>
                <a:latin typeface="Arial"/>
                <a:ea typeface="ＭＳ Ｐゴシック"/>
                <a:cs typeface="Arial"/>
              </a:rPr>
              <a:t>malignant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neoplasms</a:t>
            </a:r>
            <a:r>
              <a:rPr lang="de-DE" altLang="de-DE" sz="1200">
                <a:solidFill>
                  <a:srgbClr val="000000"/>
                </a:solidFill>
                <a:latin typeface="Arial"/>
                <a:ea typeface="ＭＳ Ｐゴシック"/>
                <a:cs typeface="Arial"/>
              </a:rPr>
              <a:t> in </a:t>
            </a:r>
            <a:r>
              <a:rPr lang="de-DE" altLang="de-DE" sz="1200" err="1">
                <a:solidFill>
                  <a:srgbClr val="000000"/>
                </a:solidFill>
                <a:latin typeface="Arial"/>
                <a:ea typeface="ＭＳ Ｐゴシック"/>
                <a:cs typeface="Arial"/>
              </a:rPr>
              <a:t>five-year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survivors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childhood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cancer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childhood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cancer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survivor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study</a:t>
            </a:r>
            <a:r>
              <a:rPr lang="de-DE" altLang="de-DE" sz="1200">
                <a:solidFill>
                  <a:srgbClr val="000000"/>
                </a:solidFill>
                <a:latin typeface="Arial"/>
                <a:ea typeface="ＭＳ Ｐゴシック"/>
                <a:cs typeface="Arial"/>
              </a:rPr>
              <a:t>. J </a:t>
            </a:r>
            <a:r>
              <a:rPr lang="de-DE" altLang="de-DE" sz="1200" err="1">
                <a:solidFill>
                  <a:srgbClr val="000000"/>
                </a:solidFill>
                <a:latin typeface="Arial"/>
                <a:ea typeface="ＭＳ Ｐゴシック"/>
                <a:cs typeface="Arial"/>
              </a:rPr>
              <a:t>Natl</a:t>
            </a:r>
            <a:r>
              <a:rPr lang="de-DE" altLang="de-DE" sz="1200">
                <a:solidFill>
                  <a:srgbClr val="000000"/>
                </a:solidFill>
                <a:latin typeface="Arial"/>
                <a:ea typeface="ＭＳ Ｐゴシック"/>
                <a:cs typeface="Arial"/>
              </a:rPr>
              <a:t> Cancer </a:t>
            </a:r>
            <a:r>
              <a:rPr lang="de-DE" altLang="de-DE" sz="1200" err="1">
                <a:solidFill>
                  <a:srgbClr val="000000"/>
                </a:solidFill>
                <a:latin typeface="Arial"/>
                <a:ea typeface="ＭＳ Ｐゴシック"/>
                <a:cs typeface="Arial"/>
              </a:rPr>
              <a:t>Inst</a:t>
            </a:r>
            <a:r>
              <a:rPr lang="de-DE" altLang="de-DE" sz="1200">
                <a:solidFill>
                  <a:srgbClr val="000000"/>
                </a:solidFill>
                <a:latin typeface="Arial"/>
                <a:ea typeface="ＭＳ Ｐゴシック"/>
                <a:cs typeface="Arial"/>
              </a:rPr>
              <a:t>. 2001; 93: 618–629</a:t>
            </a:r>
          </a:p>
          <a:p>
            <a:pPr eaLnBrk="1" hangingPunct="1">
              <a:lnSpc>
                <a:spcPct val="80000"/>
              </a:lnSpc>
              <a:buFontTx/>
              <a:buChar char="-"/>
            </a:pPr>
            <a:r>
              <a:rPr lang="de-DE" altLang="de-DE">
                <a:solidFill>
                  <a:srgbClr val="000000"/>
                </a:solidFill>
                <a:latin typeface="Arial"/>
                <a:ea typeface="ＭＳ Ｐゴシック"/>
                <a:cs typeface="Arial"/>
              </a:rPr>
              <a:t> </a:t>
            </a:r>
            <a:r>
              <a:rPr lang="de-DE" altLang="de-DE" sz="1200" i="1">
                <a:solidFill>
                  <a:srgbClr val="000000"/>
                </a:solidFill>
                <a:latin typeface="Arial"/>
                <a:ea typeface="ＭＳ Ｐゴシック"/>
                <a:cs typeface="Arial"/>
              </a:rPr>
              <a:t>Relling MV, </a:t>
            </a:r>
            <a:r>
              <a:rPr lang="de-DE" altLang="de-DE" sz="1200" i="1" err="1">
                <a:solidFill>
                  <a:srgbClr val="000000"/>
                </a:solidFill>
                <a:latin typeface="Arial"/>
                <a:ea typeface="ＭＳ Ｐゴシック"/>
                <a:cs typeface="Arial"/>
              </a:rPr>
              <a:t>Boyett</a:t>
            </a:r>
            <a:r>
              <a:rPr lang="de-DE" altLang="de-DE" sz="1200" i="1">
                <a:solidFill>
                  <a:srgbClr val="000000"/>
                </a:solidFill>
                <a:latin typeface="Arial"/>
                <a:ea typeface="ＭＳ Ｐゴシック"/>
                <a:cs typeface="Arial"/>
              </a:rPr>
              <a:t> JM, Blanco JG, et al</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Granulocyte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colony-stimulating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factor</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the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risk</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secondary</a:t>
            </a:r>
            <a:r>
              <a:rPr lang="de-DE" altLang="de-DE" sz="1200">
                <a:solidFill>
                  <a:srgbClr val="000000"/>
                </a:solidFill>
                <a:latin typeface="Arial"/>
                <a:ea typeface="ＭＳ Ｐゴシック"/>
                <a:cs typeface="Arial"/>
              </a:rPr>
              <a:t> myeloid </a:t>
            </a:r>
            <a:r>
              <a:rPr lang="de-DE" altLang="de-DE" sz="1200" err="1">
                <a:solidFill>
                  <a:srgbClr val="000000"/>
                </a:solidFill>
                <a:latin typeface="Arial"/>
                <a:ea typeface="ＭＳ Ｐゴシック"/>
                <a:cs typeface="Arial"/>
              </a:rPr>
              <a:t>malignancy</a:t>
            </a:r>
            <a:r>
              <a:rPr lang="de-DE" altLang="de-DE" sz="1200">
                <a:solidFill>
                  <a:srgbClr val="000000"/>
                </a:solidFill>
                <a:latin typeface="Arial"/>
                <a:ea typeface="ＭＳ Ｐゴシック"/>
                <a:cs typeface="Arial"/>
              </a:rPr>
              <a:t> after </a:t>
            </a:r>
            <a:r>
              <a:rPr lang="de-DE" altLang="de-DE" sz="1200" err="1">
                <a:solidFill>
                  <a:srgbClr val="000000"/>
                </a:solidFill>
                <a:latin typeface="Arial"/>
                <a:ea typeface="ＭＳ Ｐゴシック"/>
                <a:cs typeface="Arial"/>
              </a:rPr>
              <a:t>etoposide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Blood. 2003; 101: 3862–3867</a:t>
            </a:r>
          </a:p>
          <a:p>
            <a:pPr eaLnBrk="1" hangingPunct="1">
              <a:lnSpc>
                <a:spcPct val="80000"/>
              </a:lnSpc>
              <a:buFontTx/>
              <a:buChar char="-"/>
            </a:pPr>
            <a:r>
              <a:rPr lang="de-DE" altLang="de-DE">
                <a:solidFill>
                  <a:srgbClr val="000000"/>
                </a:solidFill>
                <a:latin typeface="Arial"/>
                <a:ea typeface="ＭＳ Ｐゴシック"/>
                <a:cs typeface="Arial"/>
              </a:rPr>
              <a:t> </a:t>
            </a:r>
            <a:r>
              <a:rPr lang="de-DE" altLang="de-DE" sz="1200">
                <a:solidFill>
                  <a:srgbClr val="000000"/>
                </a:solidFill>
                <a:latin typeface="Arial"/>
                <a:ea typeface="ＭＳ Ｐゴシック"/>
                <a:cs typeface="Arial"/>
              </a:rPr>
              <a:t>The </a:t>
            </a:r>
            <a:r>
              <a:rPr lang="de-DE" altLang="de-DE" sz="1200" err="1">
                <a:solidFill>
                  <a:srgbClr val="000000"/>
                </a:solidFill>
                <a:latin typeface="Arial"/>
                <a:ea typeface="ＭＳ Ｐゴシック"/>
                <a:cs typeface="Arial"/>
              </a:rPr>
              <a:t>long</a:t>
            </a:r>
            <a:r>
              <a:rPr lang="de-DE" altLang="de-DE" sz="1200">
                <a:solidFill>
                  <a:srgbClr val="000000"/>
                </a:solidFill>
                <a:latin typeface="Arial"/>
                <a:ea typeface="ＭＳ Ｐゴシック"/>
                <a:cs typeface="Arial"/>
              </a:rPr>
              <a:t>-term </a:t>
            </a:r>
            <a:r>
              <a:rPr lang="de-DE" altLang="de-DE" sz="1200" err="1">
                <a:solidFill>
                  <a:srgbClr val="000000"/>
                </a:solidFill>
                <a:latin typeface="Arial"/>
                <a:ea typeface="ＭＳ Ｐゴシック"/>
                <a:cs typeface="Arial"/>
              </a:rPr>
              <a:t>risks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adjuvant </a:t>
            </a:r>
            <a:r>
              <a:rPr lang="de-DE" altLang="de-DE" sz="1200" err="1">
                <a:solidFill>
                  <a:srgbClr val="000000"/>
                </a:solidFill>
                <a:latin typeface="Arial"/>
                <a:ea typeface="ＭＳ Ｐゴシック"/>
                <a:cs typeface="Arial"/>
              </a:rPr>
              <a:t>carboplatin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stage</a:t>
            </a:r>
            <a:r>
              <a:rPr lang="de-DE" altLang="de-DE" sz="1200">
                <a:solidFill>
                  <a:srgbClr val="000000"/>
                </a:solidFill>
                <a:latin typeface="Arial"/>
                <a:ea typeface="ＭＳ Ｐゴシック"/>
                <a:cs typeface="Arial"/>
              </a:rPr>
              <a:t> I </a:t>
            </a:r>
            <a:r>
              <a:rPr lang="de-DE" altLang="de-DE" sz="1200" err="1">
                <a:solidFill>
                  <a:srgbClr val="000000"/>
                </a:solidFill>
                <a:latin typeface="Arial"/>
                <a:ea typeface="ＭＳ Ｐゴシック"/>
                <a:cs typeface="Arial"/>
              </a:rPr>
              <a:t>seminoma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the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testis</a:t>
            </a:r>
            <a:r>
              <a:rPr lang="de-DE" altLang="de-DE" sz="1200">
                <a:solidFill>
                  <a:srgbClr val="000000"/>
                </a:solidFill>
                <a:latin typeface="Arial"/>
                <a:ea typeface="ＭＳ Ｐゴシック"/>
                <a:cs typeface="Arial"/>
              </a:rPr>
              <a:t>. Ann </a:t>
            </a:r>
            <a:r>
              <a:rPr lang="de-DE" altLang="de-DE" sz="1200" err="1">
                <a:solidFill>
                  <a:srgbClr val="000000"/>
                </a:solidFill>
                <a:latin typeface="Arial"/>
                <a:ea typeface="ＭＳ Ｐゴシック"/>
                <a:cs typeface="Arial"/>
              </a:rPr>
              <a:t>Oncol</a:t>
            </a:r>
            <a:r>
              <a:rPr lang="de-DE" altLang="de-DE" sz="1200">
                <a:solidFill>
                  <a:srgbClr val="000000"/>
                </a:solidFill>
                <a:latin typeface="Arial"/>
                <a:ea typeface="ＭＳ Ｐゴシック"/>
                <a:cs typeface="Arial"/>
              </a:rPr>
              <a:t> Mar 1, 2008: 443–459, 2002</a:t>
            </a:r>
          </a:p>
          <a:p>
            <a:pPr eaLnBrk="1" hangingPunct="1">
              <a:lnSpc>
                <a:spcPct val="80000"/>
              </a:lnSpc>
              <a:buFontTx/>
              <a:buChar char="-"/>
            </a:pPr>
            <a:r>
              <a:rPr lang="de-DE" altLang="de-DE" i="1">
                <a:solidFill>
                  <a:srgbClr val="000000"/>
                </a:solidFill>
                <a:latin typeface="Arial"/>
                <a:ea typeface="ＭＳ Ｐゴシック"/>
                <a:cs typeface="Arial"/>
              </a:rPr>
              <a:t> </a:t>
            </a:r>
            <a:r>
              <a:rPr lang="de-DE" altLang="de-DE" sz="1200" i="1" err="1">
                <a:solidFill>
                  <a:srgbClr val="000000"/>
                </a:solidFill>
                <a:latin typeface="Arial"/>
                <a:ea typeface="ＭＳ Ｐゴシック"/>
                <a:cs typeface="Arial"/>
              </a:rPr>
              <a:t>Abrahamsen</a:t>
            </a:r>
            <a:r>
              <a:rPr lang="de-DE" altLang="de-DE" sz="1200" i="1">
                <a:solidFill>
                  <a:srgbClr val="000000"/>
                </a:solidFill>
                <a:latin typeface="Arial"/>
                <a:ea typeface="ＭＳ Ｐゴシック"/>
                <a:cs typeface="Arial"/>
              </a:rPr>
              <a:t> AF, Andersen A, Nome O, et al: </a:t>
            </a:r>
            <a:r>
              <a:rPr lang="de-DE" altLang="de-DE" sz="1200">
                <a:solidFill>
                  <a:srgbClr val="000000"/>
                </a:solidFill>
                <a:latin typeface="Arial"/>
                <a:ea typeface="ＭＳ Ｐゴシック"/>
                <a:cs typeface="Arial"/>
              </a:rPr>
              <a:t>Long-term </a:t>
            </a:r>
            <a:r>
              <a:rPr lang="de-DE" altLang="de-DE" sz="1200" err="1">
                <a:solidFill>
                  <a:srgbClr val="000000"/>
                </a:solidFill>
                <a:latin typeface="Arial"/>
                <a:ea typeface="ＭＳ Ｐゴシック"/>
                <a:cs typeface="Arial"/>
              </a:rPr>
              <a:t>risk</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second</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malignancy</a:t>
            </a:r>
            <a:r>
              <a:rPr lang="de-DE" altLang="de-DE" sz="1200">
                <a:solidFill>
                  <a:srgbClr val="000000"/>
                </a:solidFill>
                <a:latin typeface="Arial"/>
                <a:ea typeface="ＭＳ Ｐゴシック"/>
                <a:cs typeface="Arial"/>
              </a:rPr>
              <a:t> after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Hodgkin's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disease</a:t>
            </a:r>
            <a:r>
              <a:rPr lang="de-DE" altLang="de-DE" sz="1200">
                <a:solidFill>
                  <a:srgbClr val="000000"/>
                </a:solidFill>
                <a:latin typeface="Arial"/>
                <a:ea typeface="ＭＳ Ｐゴシック"/>
                <a:cs typeface="Arial"/>
              </a:rPr>
              <a:t>: The </a:t>
            </a:r>
            <a:r>
              <a:rPr lang="de-DE" altLang="de-DE" sz="1200" err="1">
                <a:solidFill>
                  <a:srgbClr val="000000"/>
                </a:solidFill>
                <a:latin typeface="Arial"/>
                <a:ea typeface="ＭＳ Ｐゴシック"/>
                <a:cs typeface="Arial"/>
              </a:rPr>
              <a:t>influence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of</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treatment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age</a:t>
            </a:r>
            <a:r>
              <a:rPr lang="de-DE" altLang="de-DE" sz="1200">
                <a:solidFill>
                  <a:srgbClr val="000000"/>
                </a:solidFill>
                <a:latin typeface="Arial"/>
                <a:ea typeface="ＭＳ Ｐゴシック"/>
                <a:cs typeface="Arial"/>
              </a:rPr>
              <a:t> and follow-</a:t>
            </a:r>
            <a:r>
              <a:rPr lang="de-DE" altLang="de-DE" sz="1200" err="1">
                <a:solidFill>
                  <a:srgbClr val="000000"/>
                </a:solidFill>
                <a:latin typeface="Arial"/>
                <a:ea typeface="ＭＳ Ｐゴシック"/>
                <a:cs typeface="Arial"/>
              </a:rPr>
              <a:t>up</a:t>
            </a:r>
            <a:r>
              <a:rPr lang="de-DE" altLang="de-DE" sz="1200">
                <a:solidFill>
                  <a:srgbClr val="000000"/>
                </a:solidFill>
                <a:latin typeface="Arial"/>
                <a:ea typeface="ＭＳ Ｐゴシック"/>
                <a:cs typeface="Arial"/>
              </a:rPr>
              <a:t> time. Ann </a:t>
            </a:r>
            <a:r>
              <a:rPr lang="de-DE" altLang="de-DE" sz="1200" err="1">
                <a:solidFill>
                  <a:srgbClr val="000000"/>
                </a:solidFill>
                <a:latin typeface="Arial"/>
                <a:ea typeface="ＭＳ Ｐゴシック"/>
                <a:cs typeface="Arial"/>
              </a:rPr>
              <a:t>Oncol</a:t>
            </a:r>
            <a:r>
              <a:rPr lang="de-DE" altLang="de-DE" sz="1200">
                <a:solidFill>
                  <a:srgbClr val="000000"/>
                </a:solidFill>
                <a:latin typeface="Arial"/>
                <a:ea typeface="ＭＳ Ｐゴシック"/>
                <a:cs typeface="Arial"/>
              </a:rPr>
              <a:t> 13: 1786–1791, 2002</a:t>
            </a:r>
          </a:p>
          <a:p>
            <a:pPr eaLnBrk="1" hangingPunct="1">
              <a:lnSpc>
                <a:spcPct val="80000"/>
              </a:lnSpc>
              <a:buFontTx/>
              <a:buChar char="-"/>
            </a:pPr>
            <a:r>
              <a:rPr lang="de-DE" altLang="de-DE" i="1">
                <a:solidFill>
                  <a:srgbClr val="000000"/>
                </a:solidFill>
                <a:latin typeface="Arial"/>
                <a:ea typeface="ＭＳ Ｐゴシック"/>
                <a:cs typeface="Arial"/>
              </a:rPr>
              <a:t> </a:t>
            </a:r>
            <a:r>
              <a:rPr lang="de-DE" altLang="de-DE" sz="1200" i="1">
                <a:solidFill>
                  <a:srgbClr val="000000"/>
                </a:solidFill>
                <a:latin typeface="Arial"/>
                <a:ea typeface="ＭＳ Ｐゴシック"/>
                <a:cs typeface="Arial"/>
              </a:rPr>
              <a:t>Howe R, </a:t>
            </a:r>
            <a:r>
              <a:rPr lang="de-DE" altLang="de-DE" sz="1200" i="1" err="1">
                <a:solidFill>
                  <a:srgbClr val="000000"/>
                </a:solidFill>
                <a:latin typeface="Arial"/>
                <a:ea typeface="ＭＳ Ｐゴシック"/>
                <a:cs typeface="Arial"/>
              </a:rPr>
              <a:t>Micallef</a:t>
            </a:r>
            <a:r>
              <a:rPr lang="de-DE" altLang="de-DE" sz="1200" i="1">
                <a:solidFill>
                  <a:srgbClr val="000000"/>
                </a:solidFill>
                <a:latin typeface="Arial"/>
                <a:ea typeface="ＭＳ Ｐゴシック"/>
                <a:cs typeface="Arial"/>
              </a:rPr>
              <a:t> IN, </a:t>
            </a:r>
            <a:r>
              <a:rPr lang="de-DE" altLang="de-DE" sz="1200" i="1" err="1">
                <a:solidFill>
                  <a:srgbClr val="000000"/>
                </a:solidFill>
                <a:latin typeface="Arial"/>
                <a:ea typeface="ＭＳ Ｐゴシック"/>
                <a:cs typeface="Arial"/>
              </a:rPr>
              <a:t>Inwards</a:t>
            </a:r>
            <a:r>
              <a:rPr lang="de-DE" altLang="de-DE" sz="1200" i="1">
                <a:solidFill>
                  <a:srgbClr val="000000"/>
                </a:solidFill>
                <a:latin typeface="Arial"/>
                <a:ea typeface="ＭＳ Ｐゴシック"/>
                <a:cs typeface="Arial"/>
              </a:rPr>
              <a:t> DJ, et al</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Secondary</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myelodysplastic</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syndrome</a:t>
            </a:r>
            <a:r>
              <a:rPr lang="de-DE" altLang="de-DE" sz="1200">
                <a:solidFill>
                  <a:srgbClr val="000000"/>
                </a:solidFill>
                <a:latin typeface="Arial"/>
                <a:ea typeface="ＭＳ Ｐゴシック"/>
                <a:cs typeface="Arial"/>
              </a:rPr>
              <a:t> and </a:t>
            </a:r>
            <a:r>
              <a:rPr lang="de-DE" altLang="de-DE" sz="1200" err="1">
                <a:solidFill>
                  <a:srgbClr val="000000"/>
                </a:solidFill>
                <a:latin typeface="Arial"/>
                <a:ea typeface="ＭＳ Ｐゴシック"/>
                <a:cs typeface="Arial"/>
              </a:rPr>
              <a:t>acute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myelogenous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leukemia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are</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significant</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complications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following</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autologous</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stem</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cell</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transplantation</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for</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lymphoma</a:t>
            </a:r>
            <a:r>
              <a:rPr lang="de-DE" altLang="de-DE" sz="1200">
                <a:solidFill>
                  <a:srgbClr val="000000"/>
                </a:solidFill>
                <a:latin typeface="Arial"/>
                <a:ea typeface="ＭＳ Ｐゴシック"/>
                <a:cs typeface="Arial"/>
              </a:rPr>
              <a:t>. </a:t>
            </a:r>
            <a:r>
              <a:rPr lang="de-DE" altLang="de-DE" sz="1200" err="1">
                <a:solidFill>
                  <a:srgbClr val="000000"/>
                </a:solidFill>
                <a:latin typeface="Arial"/>
                <a:ea typeface="ＭＳ Ｐゴシック"/>
                <a:cs typeface="Arial"/>
              </a:rPr>
              <a:t>Bone</a:t>
            </a:r>
            <a:r>
              <a:rPr lang="de-DE" altLang="de-DE" sz="1200">
                <a:solidFill>
                  <a:srgbClr val="000000"/>
                </a:solidFill>
                <a:latin typeface="Arial"/>
                <a:ea typeface="ＭＳ Ｐゴシック"/>
                <a:cs typeface="Arial"/>
              </a:rPr>
              <a:t> Marrow Transplant 32: 317–324, 2003</a:t>
            </a:r>
          </a:p>
          <a:p>
            <a:pPr>
              <a:lnSpc>
                <a:spcPct val="80000"/>
              </a:lnSpc>
              <a:buFontTx/>
              <a:buChar char="-"/>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buFontTx/>
              <a:buNone/>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pPr>
            <a:r>
              <a:rPr lang="de-DE" altLang="de-DE" sz="1200" b="1">
                <a:solidFill>
                  <a:srgbClr val="000000"/>
                </a:solidFill>
                <a:latin typeface="Arial"/>
                <a:ea typeface="ＭＳ Ｐゴシック"/>
                <a:cs typeface="Arial"/>
              </a:rPr>
              <a:t>Eigene Ergänzungen:</a:t>
            </a:r>
          </a:p>
          <a:p>
            <a:pPr>
              <a:lnSpc>
                <a:spcPct val="80000"/>
              </a:lnSpc>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20</a:t>
            </a:fld>
            <a:endParaRPr lang="de-DE" altLang="de-DE"/>
          </a:p>
        </p:txBody>
      </p:sp>
    </p:spTree>
    <p:extLst>
      <p:ext uri="{BB962C8B-B14F-4D97-AF65-F5344CB8AC3E}">
        <p14:creationId xmlns:p14="http://schemas.microsoft.com/office/powerpoint/2010/main" val="45017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u="none">
                <a:solidFill>
                  <a:srgbClr val="000000"/>
                </a:solidFill>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err="1">
                <a:ea typeface="ＭＳ Ｐゴシック" panose="020B0600070205080204" pitchFamily="34" charset="-128"/>
                <a:cs typeface="Geneva" charset="0"/>
              </a:rPr>
              <a:t>Valanis</a:t>
            </a:r>
            <a:r>
              <a:rPr lang="de-DE" altLang="de-DE">
                <a:ea typeface="ＭＳ Ｐゴシック" panose="020B0600070205080204" pitchFamily="34" charset="-128"/>
                <a:cs typeface="Geneva" charset="0"/>
              </a:rPr>
              <a:t> beschrieb 1993 bei Arbeitnehmenden,</a:t>
            </a:r>
            <a:r>
              <a:rPr lang="de-DE" altLang="de-DE" baseline="0">
                <a:ea typeface="ＭＳ Ｐゴシック" panose="020B0600070205080204" pitchFamily="34" charset="-128"/>
                <a:cs typeface="Geneva" charset="0"/>
              </a:rPr>
              <a:t> </a:t>
            </a:r>
            <a:r>
              <a:rPr lang="de-DE" altLang="de-DE">
                <a:ea typeface="ＭＳ Ｐゴシック" panose="020B0600070205080204" pitchFamily="34" charset="-128"/>
                <a:cs typeface="Geneva" charset="0"/>
              </a:rPr>
              <a:t>die mit Zytostatika ohne Sicherheitswerkbank und in kleinen und nicht gelüfteten</a:t>
            </a:r>
            <a:r>
              <a:rPr lang="de-DE" altLang="de-DE" baseline="0">
                <a:ea typeface="ＭＳ Ｐゴシック" panose="020B0600070205080204" pitchFamily="34" charset="-128"/>
                <a:cs typeface="Geneva" charset="0"/>
              </a:rPr>
              <a:t> </a:t>
            </a:r>
            <a:r>
              <a:rPr lang="de-DE" altLang="de-DE">
                <a:ea typeface="ＭＳ Ｐゴシック" panose="020B0600070205080204" pitchFamily="34" charset="-128"/>
                <a:cs typeface="Geneva" charset="0"/>
              </a:rPr>
              <a:t>Räumen arbeiteten, von Beschwerden wie Kopfweh, Schwindel, Nausea</a:t>
            </a:r>
            <a:r>
              <a:rPr lang="de-DE" altLang="de-DE" baseline="0">
                <a:ea typeface="ＭＳ Ｐゴシック" panose="020B0600070205080204" pitchFamily="34" charset="-128"/>
                <a:cs typeface="Geneva" charset="0"/>
              </a:rPr>
              <a:t> </a:t>
            </a:r>
            <a:r>
              <a:rPr lang="de-DE" altLang="de-DE">
                <a:ea typeface="ＭＳ Ｐゴシック" panose="020B0600070205080204" pitchFamily="34" charset="-128"/>
                <a:cs typeface="Geneva" charset="0"/>
              </a:rPr>
              <a:t>und Schleimhautreizungen.</a:t>
            </a:r>
          </a:p>
          <a:p>
            <a:pPr marL="163735" indent="-163735">
              <a:buFont typeface="Arial" panose="020B0604020202020204" pitchFamily="34" charset="0"/>
              <a:buChar char="•"/>
            </a:pPr>
            <a:r>
              <a:rPr lang="de-DE" altLang="de-DE" err="1">
                <a:ea typeface="ＭＳ Ｐゴシック" panose="020B0600070205080204" pitchFamily="34" charset="-128"/>
                <a:cs typeface="Geneva" charset="0"/>
              </a:rPr>
              <a:t>Sotaniemi</a:t>
            </a:r>
            <a:r>
              <a:rPr lang="de-DE" altLang="de-DE">
                <a:ea typeface="ＭＳ Ｐゴシック" panose="020B0600070205080204" pitchFamily="34" charset="-128"/>
                <a:cs typeface="Geneva" charset="0"/>
              </a:rPr>
              <a:t> berichtet 1983 von drei Fällen von Lebererkrankungen bei Krankenschwestern, welche jahrelang in onkologischen Abteilungen gearbeitet hatten. Damals wurden keine Schutzmaßnahmen bei der </a:t>
            </a:r>
            <a:r>
              <a:rPr lang="de-DE" altLang="de-DE" err="1">
                <a:ea typeface="ＭＳ Ｐゴシック" panose="020B0600070205080204" pitchFamily="34" charset="-128"/>
                <a:cs typeface="Geneva" charset="0"/>
              </a:rPr>
              <a:t>Zytostatika</a:t>
            </a:r>
            <a:r>
              <a:rPr lang="de-DE" altLang="de-DE" baseline="0" err="1">
                <a:ea typeface="ＭＳ Ｐゴシック" panose="020B0600070205080204" pitchFamily="34" charset="-128"/>
                <a:cs typeface="Geneva" charset="0"/>
              </a:rPr>
              <a:t>z</a:t>
            </a:r>
            <a:r>
              <a:rPr lang="de-DE" altLang="de-DE" err="1">
                <a:ea typeface="ＭＳ Ｐゴシック" panose="020B0600070205080204" pitchFamily="34" charset="-128"/>
                <a:cs typeface="Geneva" charset="0"/>
              </a:rPr>
              <a:t>ubereitung</a:t>
            </a:r>
            <a:r>
              <a:rPr lang="de-DE" altLang="de-DE">
                <a:ea typeface="ＭＳ Ｐゴシック" panose="020B0600070205080204" pitchFamily="34" charset="-128"/>
                <a:cs typeface="Geneva" charset="0"/>
              </a:rPr>
              <a:t> getroffen.</a:t>
            </a:r>
          </a:p>
          <a:p>
            <a:endParaRPr lang="de-DE" altLang="de-DE" b="0" u="sng">
              <a:solidFill>
                <a:srgbClr val="000000"/>
              </a:solidFill>
              <a:ea typeface="ＭＳ Ｐゴシック" panose="020B0600070205080204" pitchFamily="34" charset="-128"/>
              <a:cs typeface="Arial" panose="020B0604020202020204" pitchFamily="34" charset="0"/>
            </a:endParaRPr>
          </a:p>
          <a:p>
            <a:r>
              <a:rPr lang="de-DE" altLang="de-DE" b="0" u="sng">
                <a:solidFill>
                  <a:srgbClr val="000000"/>
                </a:solidFill>
                <a:ea typeface="ＭＳ Ｐゴシック" panose="020B0600070205080204" pitchFamily="34" charset="-128"/>
                <a:cs typeface="Arial" panose="020B0604020202020204" pitchFamily="34" charset="0"/>
              </a:rPr>
              <a:t>Literatur</a:t>
            </a:r>
            <a:r>
              <a:rPr lang="de-DE" altLang="de-DE" b="0">
                <a:solidFill>
                  <a:srgbClr val="000000"/>
                </a:solidFill>
                <a:ea typeface="ＭＳ Ｐゴシック" panose="020B0600070205080204" pitchFamily="34" charset="-128"/>
                <a:cs typeface="Arial" panose="020B0604020202020204" pitchFamily="34" charset="0"/>
              </a:rPr>
              <a:t>:</a:t>
            </a:r>
          </a:p>
          <a:p>
            <a:r>
              <a:rPr lang="de-DE" altLang="de-DE" b="0">
                <a:solidFill>
                  <a:srgbClr val="000000"/>
                </a:solidFill>
                <a:ea typeface="ＭＳ Ｐゴシック" panose="020B0600070205080204" pitchFamily="34" charset="-128"/>
                <a:cs typeface="Arial" panose="020B0604020202020204" pitchFamily="34" charset="0"/>
              </a:rPr>
              <a:t>[16]</a:t>
            </a:r>
          </a:p>
          <a:p>
            <a:r>
              <a:rPr lang="de-DE" altLang="de-DE" b="0" i="1" err="1">
                <a:solidFill>
                  <a:srgbClr val="000000"/>
                </a:solidFill>
                <a:ea typeface="ＭＳ Ｐゴシック" panose="020B0600070205080204" pitchFamily="34" charset="-128"/>
                <a:cs typeface="Arial" panose="020B0604020202020204" pitchFamily="34" charset="0"/>
              </a:rPr>
              <a:t>Valanis</a:t>
            </a:r>
            <a:r>
              <a:rPr lang="de-DE" altLang="de-DE" b="0" i="1">
                <a:solidFill>
                  <a:srgbClr val="000000"/>
                </a:solidFill>
                <a:ea typeface="ＭＳ Ｐゴシック" panose="020B0600070205080204" pitchFamily="34" charset="-128"/>
                <a:cs typeface="Arial" panose="020B0604020202020204" pitchFamily="34" charset="0"/>
              </a:rPr>
              <a:t> B., Vollmer W.M., </a:t>
            </a:r>
            <a:r>
              <a:rPr lang="de-DE" altLang="de-DE" b="0" i="1" err="1">
                <a:solidFill>
                  <a:srgbClr val="000000"/>
                </a:solidFill>
                <a:ea typeface="ＭＳ Ｐゴシック" panose="020B0600070205080204" pitchFamily="34" charset="-128"/>
                <a:cs typeface="Arial" panose="020B0604020202020204" pitchFamily="34" charset="0"/>
              </a:rPr>
              <a:t>Labuhn</a:t>
            </a:r>
            <a:r>
              <a:rPr lang="de-DE" altLang="de-DE" b="0" i="1">
                <a:solidFill>
                  <a:srgbClr val="000000"/>
                </a:solidFill>
                <a:ea typeface="ＭＳ Ｐゴシック" panose="020B0600070205080204" pitchFamily="34" charset="-128"/>
                <a:cs typeface="Arial" panose="020B0604020202020204" pitchFamily="34" charset="0"/>
              </a:rPr>
              <a:t> K.T., Glass A.G.:</a:t>
            </a:r>
            <a:r>
              <a:rPr lang="de-DE" altLang="de-DE" b="0" i="1" baseline="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Acute</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symptoms</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associated</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with</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antineoplastic</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drug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handling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among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nurses</a:t>
            </a:r>
            <a:r>
              <a:rPr lang="de-DE" altLang="de-DE" b="0">
                <a:solidFill>
                  <a:srgbClr val="000000"/>
                </a:solidFill>
                <a:ea typeface="ＭＳ Ｐゴシック" panose="020B0600070205080204" pitchFamily="34" charset="-128"/>
                <a:cs typeface="Arial" panose="020B0604020202020204" pitchFamily="34" charset="0"/>
              </a:rPr>
              <a:t>.</a:t>
            </a:r>
            <a:r>
              <a:rPr lang="de-DE" altLang="de-DE" b="0" baseline="0">
                <a:solidFill>
                  <a:srgbClr val="000000"/>
                </a:solidFill>
                <a:ea typeface="ＭＳ Ｐゴシック" panose="020B0600070205080204" pitchFamily="34" charset="-128"/>
                <a:cs typeface="Arial" panose="020B0604020202020204" pitchFamily="34" charset="0"/>
              </a:rPr>
              <a:t> </a:t>
            </a:r>
            <a:r>
              <a:rPr lang="de-DE" altLang="de-DE" b="0">
                <a:solidFill>
                  <a:srgbClr val="000000"/>
                </a:solidFill>
                <a:ea typeface="ＭＳ Ｐゴシック" panose="020B0600070205080204" pitchFamily="34" charset="-128"/>
                <a:cs typeface="Arial" panose="020B0604020202020204" pitchFamily="34" charset="0"/>
              </a:rPr>
              <a:t>Cancer Nurs 1993; 16:288- 295</a:t>
            </a:r>
          </a:p>
          <a:p>
            <a:endParaRPr lang="de-DE" altLang="de-DE" b="0">
              <a:solidFill>
                <a:srgbClr val="000000"/>
              </a:solidFill>
              <a:ea typeface="ＭＳ Ｐゴシック" panose="020B0600070205080204" pitchFamily="34" charset="-128"/>
              <a:cs typeface="Arial" panose="020B0604020202020204" pitchFamily="34" charset="0"/>
            </a:endParaRPr>
          </a:p>
          <a:p>
            <a:pPr defTabSz="436626">
              <a:defRPr/>
            </a:pPr>
            <a:r>
              <a:rPr lang="de-DE" altLang="de-DE" b="0">
                <a:solidFill>
                  <a:srgbClr val="000000"/>
                </a:solidFill>
                <a:ea typeface="ＭＳ Ｐゴシック" panose="020B0600070205080204" pitchFamily="34" charset="-128"/>
                <a:cs typeface="Arial" panose="020B0604020202020204" pitchFamily="34" charset="0"/>
              </a:rPr>
              <a:t>[17]</a:t>
            </a:r>
          </a:p>
          <a:p>
            <a:pPr defTabSz="436626">
              <a:defRPr/>
            </a:pPr>
            <a:r>
              <a:rPr lang="de-DE" altLang="de-DE" b="0" i="1" err="1">
                <a:solidFill>
                  <a:srgbClr val="000000"/>
                </a:solidFill>
                <a:ea typeface="ＭＳ Ｐゴシック" panose="020B0600070205080204" pitchFamily="34" charset="-128"/>
                <a:cs typeface="Arial" panose="020B0604020202020204" pitchFamily="34" charset="0"/>
              </a:rPr>
              <a:t>Sotaniemi</a:t>
            </a:r>
            <a:r>
              <a:rPr lang="de-DE" altLang="de-DE" b="0" i="1">
                <a:solidFill>
                  <a:srgbClr val="000000"/>
                </a:solidFill>
                <a:ea typeface="ＭＳ Ｐゴシック" panose="020B0600070205080204" pitchFamily="34" charset="-128"/>
                <a:cs typeface="Arial" panose="020B0604020202020204" pitchFamily="34" charset="0"/>
              </a:rPr>
              <a:t> E.A., </a:t>
            </a:r>
            <a:r>
              <a:rPr lang="de-DE" altLang="de-DE" b="0" i="1" err="1">
                <a:solidFill>
                  <a:srgbClr val="000000"/>
                </a:solidFill>
                <a:ea typeface="ＭＳ Ｐゴシック" panose="020B0600070205080204" pitchFamily="34" charset="-128"/>
                <a:cs typeface="Arial" panose="020B0604020202020204" pitchFamily="34" charset="0"/>
              </a:rPr>
              <a:t>Sutinen</a:t>
            </a:r>
            <a:r>
              <a:rPr lang="de-DE" altLang="de-DE" b="0" i="1">
                <a:solidFill>
                  <a:srgbClr val="000000"/>
                </a:solidFill>
                <a:ea typeface="ＭＳ Ｐゴシック" panose="020B0600070205080204" pitchFamily="34" charset="-128"/>
                <a:cs typeface="Arial" panose="020B0604020202020204" pitchFamily="34" charset="0"/>
              </a:rPr>
              <a:t> S., </a:t>
            </a:r>
            <a:r>
              <a:rPr lang="de-DE" altLang="de-DE" b="0" i="1" err="1">
                <a:solidFill>
                  <a:srgbClr val="000000"/>
                </a:solidFill>
                <a:ea typeface="ＭＳ Ｐゴシック" panose="020B0600070205080204" pitchFamily="34" charset="-128"/>
                <a:cs typeface="Arial" panose="020B0604020202020204" pitchFamily="34" charset="0"/>
              </a:rPr>
              <a:t>Arranto</a:t>
            </a:r>
            <a:r>
              <a:rPr lang="de-DE" altLang="de-DE" b="0" i="1">
                <a:solidFill>
                  <a:srgbClr val="000000"/>
                </a:solidFill>
                <a:ea typeface="ＭＳ Ｐゴシック" panose="020B0600070205080204" pitchFamily="34" charset="-128"/>
                <a:cs typeface="Arial" panose="020B0604020202020204" pitchFamily="34" charset="0"/>
              </a:rPr>
              <a:t> A.J., </a:t>
            </a:r>
            <a:r>
              <a:rPr lang="de-DE" altLang="de-DE" b="0" i="1" err="1">
                <a:solidFill>
                  <a:srgbClr val="000000"/>
                </a:solidFill>
                <a:ea typeface="ＭＳ Ｐゴシック" panose="020B0600070205080204" pitchFamily="34" charset="-128"/>
                <a:cs typeface="Arial" panose="020B0604020202020204" pitchFamily="34" charset="0"/>
              </a:rPr>
              <a:t>Sutinen</a:t>
            </a:r>
            <a:r>
              <a:rPr lang="de-DE" altLang="de-DE" b="0" i="1">
                <a:solidFill>
                  <a:srgbClr val="000000"/>
                </a:solidFill>
                <a:ea typeface="ＭＳ Ｐゴシック" panose="020B0600070205080204" pitchFamily="34" charset="-128"/>
                <a:cs typeface="Arial" panose="020B0604020202020204" pitchFamily="34" charset="0"/>
              </a:rPr>
              <a:t> S., </a:t>
            </a:r>
            <a:r>
              <a:rPr lang="de-DE" altLang="de-DE" b="0" i="1" err="1">
                <a:solidFill>
                  <a:srgbClr val="000000"/>
                </a:solidFill>
                <a:ea typeface="ＭＳ Ｐゴシック" panose="020B0600070205080204" pitchFamily="34" charset="-128"/>
                <a:cs typeface="Arial" panose="020B0604020202020204" pitchFamily="34" charset="0"/>
              </a:rPr>
              <a:t>Sotaniemi</a:t>
            </a:r>
            <a:r>
              <a:rPr lang="de-DE" altLang="de-DE" b="0" i="1">
                <a:solidFill>
                  <a:srgbClr val="000000"/>
                </a:solidFill>
                <a:ea typeface="ＭＳ Ｐゴシック" panose="020B0600070205080204" pitchFamily="34" charset="-128"/>
                <a:cs typeface="Arial" panose="020B0604020202020204" pitchFamily="34" charset="0"/>
              </a:rPr>
              <a:t> K.A., </a:t>
            </a:r>
            <a:r>
              <a:rPr lang="de-DE" altLang="de-DE" b="0" i="1" err="1">
                <a:solidFill>
                  <a:srgbClr val="000000"/>
                </a:solidFill>
                <a:ea typeface="ＭＳ Ｐゴシック" panose="020B0600070205080204" pitchFamily="34" charset="-128"/>
                <a:cs typeface="Arial" panose="020B0604020202020204" pitchFamily="34" charset="0"/>
              </a:rPr>
              <a:t>Lehtola</a:t>
            </a:r>
            <a:r>
              <a:rPr lang="de-DE" altLang="de-DE" b="0" i="1">
                <a:solidFill>
                  <a:srgbClr val="000000"/>
                </a:solidFill>
                <a:ea typeface="ＭＳ Ｐゴシック" panose="020B0600070205080204" pitchFamily="34" charset="-128"/>
                <a:cs typeface="Arial" panose="020B0604020202020204" pitchFamily="34" charset="0"/>
              </a:rPr>
              <a:t> J.,</a:t>
            </a:r>
            <a:r>
              <a:rPr lang="de-DE" altLang="de-DE" b="0" i="1" baseline="0">
                <a:solidFill>
                  <a:srgbClr val="000000"/>
                </a:solidFill>
                <a:ea typeface="ＭＳ Ｐゴシック" panose="020B0600070205080204" pitchFamily="34" charset="-128"/>
                <a:cs typeface="Arial" panose="020B0604020202020204" pitchFamily="34" charset="0"/>
              </a:rPr>
              <a:t> </a:t>
            </a:r>
            <a:r>
              <a:rPr lang="de-DE" altLang="de-DE" b="0" i="1" err="1">
                <a:solidFill>
                  <a:srgbClr val="000000"/>
                </a:solidFill>
                <a:ea typeface="ＭＳ Ｐゴシック" panose="020B0600070205080204" pitchFamily="34" charset="-128"/>
                <a:cs typeface="Arial" panose="020B0604020202020204" pitchFamily="34" charset="0"/>
              </a:rPr>
              <a:t>Pelkonen</a:t>
            </a:r>
            <a:r>
              <a:rPr lang="de-DE" altLang="de-DE" b="0" i="1">
                <a:solidFill>
                  <a:srgbClr val="000000"/>
                </a:solidFill>
                <a:ea typeface="ＭＳ Ｐゴシック" panose="020B0600070205080204" pitchFamily="34" charset="-128"/>
                <a:cs typeface="Arial" panose="020B0604020202020204" pitchFamily="34" charset="0"/>
              </a:rPr>
              <a:t> R.O.:</a:t>
            </a:r>
            <a:r>
              <a:rPr lang="de-DE" altLang="de-DE" b="0" i="1" baseline="0">
                <a:solidFill>
                  <a:srgbClr val="000000"/>
                </a:solidFill>
                <a:ea typeface="ＭＳ Ｐゴシック" panose="020B0600070205080204" pitchFamily="34" charset="-128"/>
                <a:cs typeface="Arial" panose="020B0604020202020204" pitchFamily="34" charset="0"/>
              </a:rPr>
              <a:t> </a:t>
            </a:r>
            <a:r>
              <a:rPr lang="de-DE" altLang="de-DE" b="0">
                <a:solidFill>
                  <a:srgbClr val="000000"/>
                </a:solidFill>
                <a:ea typeface="ＭＳ Ｐゴシック" panose="020B0600070205080204" pitchFamily="34" charset="-128"/>
                <a:cs typeface="Arial" panose="020B0604020202020204" pitchFamily="34" charset="0"/>
              </a:rPr>
              <a:t>Liver </a:t>
            </a:r>
            <a:r>
              <a:rPr lang="de-DE" altLang="de-DE" b="0" err="1">
                <a:solidFill>
                  <a:srgbClr val="000000"/>
                </a:solidFill>
                <a:ea typeface="ＭＳ Ｐゴシック" panose="020B0600070205080204" pitchFamily="34" charset="-128"/>
                <a:cs typeface="Arial" panose="020B0604020202020204" pitchFamily="34" charset="0"/>
              </a:rPr>
              <a:t>damage</a:t>
            </a:r>
            <a:r>
              <a:rPr lang="de-DE" altLang="de-DE" b="0">
                <a:solidFill>
                  <a:srgbClr val="000000"/>
                </a:solidFill>
                <a:ea typeface="ＭＳ Ｐゴシック" panose="020B0600070205080204" pitchFamily="34" charset="-128"/>
                <a:cs typeface="Arial" panose="020B0604020202020204" pitchFamily="34" charset="0"/>
              </a:rPr>
              <a:t> in </a:t>
            </a:r>
            <a:r>
              <a:rPr lang="de-DE" altLang="de-DE" b="0" err="1">
                <a:solidFill>
                  <a:srgbClr val="000000"/>
                </a:solidFill>
                <a:ea typeface="ＭＳ Ｐゴシック" panose="020B0600070205080204" pitchFamily="34" charset="-128"/>
                <a:cs typeface="Arial" panose="020B0604020202020204" pitchFamily="34" charset="0"/>
              </a:rPr>
              <a:t>nurses</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handling</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cytostatic</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agents</a:t>
            </a:r>
            <a:r>
              <a:rPr lang="de-DE" altLang="de-DE" b="0">
                <a:solidFill>
                  <a:srgbClr val="000000"/>
                </a:solidFill>
                <a:ea typeface="ＭＳ Ｐゴシック" panose="020B0600070205080204" pitchFamily="34" charset="-128"/>
                <a:cs typeface="Arial" panose="020B0604020202020204" pitchFamily="34" charset="0"/>
              </a:rPr>
              <a:t>.</a:t>
            </a:r>
            <a:r>
              <a:rPr lang="de-DE" altLang="de-DE" b="0" baseline="0">
                <a:solidFill>
                  <a:srgbClr val="000000"/>
                </a:solidFill>
                <a:ea typeface="ＭＳ Ｐゴシック" panose="020B0600070205080204" pitchFamily="34" charset="-128"/>
                <a:cs typeface="Arial" panose="020B0604020202020204" pitchFamily="34" charset="0"/>
              </a:rPr>
              <a:t> </a:t>
            </a:r>
            <a:r>
              <a:rPr lang="de-DE" altLang="de-DE" b="0">
                <a:solidFill>
                  <a:srgbClr val="000000"/>
                </a:solidFill>
                <a:ea typeface="ＭＳ Ｐゴシック" panose="020B0600070205080204" pitchFamily="34" charset="-128"/>
                <a:cs typeface="Arial" panose="020B0604020202020204" pitchFamily="34" charset="0"/>
              </a:rPr>
              <a:t>Acta </a:t>
            </a:r>
            <a:r>
              <a:rPr lang="de-DE" altLang="de-DE" b="0" err="1">
                <a:solidFill>
                  <a:srgbClr val="000000"/>
                </a:solidFill>
                <a:ea typeface="ＭＳ Ｐゴシック" panose="020B0600070205080204" pitchFamily="34" charset="-128"/>
                <a:cs typeface="Arial" panose="020B0604020202020204" pitchFamily="34" charset="0"/>
              </a:rPr>
              <a:t>Med</a:t>
            </a:r>
            <a:r>
              <a:rPr lang="de-DE" altLang="de-DE" b="0">
                <a:solidFill>
                  <a:srgbClr val="000000"/>
                </a:solidFill>
                <a:ea typeface="ＭＳ Ｐゴシック" panose="020B0600070205080204" pitchFamily="34" charset="-128"/>
                <a:cs typeface="Arial" panose="020B0604020202020204" pitchFamily="34" charset="0"/>
              </a:rPr>
              <a:t> </a:t>
            </a:r>
            <a:r>
              <a:rPr lang="de-DE" altLang="de-DE" b="0" err="1">
                <a:solidFill>
                  <a:srgbClr val="000000"/>
                </a:solidFill>
                <a:ea typeface="ＭＳ Ｐゴシック" panose="020B0600070205080204" pitchFamily="34" charset="-128"/>
                <a:cs typeface="Arial" panose="020B0604020202020204" pitchFamily="34" charset="0"/>
              </a:rPr>
              <a:t>Scand</a:t>
            </a:r>
            <a:r>
              <a:rPr lang="de-DE" altLang="de-DE" b="0">
                <a:solidFill>
                  <a:srgbClr val="000000"/>
                </a:solidFill>
                <a:ea typeface="ＭＳ Ｐゴシック" panose="020B0600070205080204" pitchFamily="34" charset="-128"/>
                <a:cs typeface="Arial" panose="020B0604020202020204" pitchFamily="34" charset="0"/>
              </a:rPr>
              <a:t> 1983; 214:181– 89</a:t>
            </a:r>
          </a:p>
          <a:p>
            <a:endParaRPr lang="de-DE" altLang="de-DE" b="0">
              <a:solidFill>
                <a:srgbClr val="000000"/>
              </a:solidFill>
              <a:ea typeface="ＭＳ Ｐゴシック" panose="020B0600070205080204" pitchFamily="34" charset="-128"/>
              <a:cs typeface="Arial" panose="020B0604020202020204" pitchFamily="34" charset="0"/>
            </a:endParaRPr>
          </a:p>
          <a:p>
            <a:endParaRPr lang="de-DE" altLang="de-DE" b="0">
              <a:solidFill>
                <a:srgbClr val="000000"/>
              </a:solidFill>
              <a:ea typeface="ＭＳ Ｐゴシック" panose="020B0600070205080204" pitchFamily="34" charset="-128"/>
              <a:cs typeface="Arial" panose="020B0604020202020204" pitchFamily="34" charset="0"/>
            </a:endParaRPr>
          </a:p>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21</a:t>
            </a:fld>
            <a:endParaRPr lang="de-DE" altLang="de-DE"/>
          </a:p>
        </p:txBody>
      </p:sp>
    </p:spTree>
    <p:extLst>
      <p:ext uri="{BB962C8B-B14F-4D97-AF65-F5344CB8AC3E}">
        <p14:creationId xmlns:p14="http://schemas.microsoft.com/office/powerpoint/2010/main" val="570442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55000" lnSpcReduction="20000"/>
          </a:bodyPr>
          <a:lstStyle/>
          <a:p>
            <a:pPr>
              <a:lnSpc>
                <a:spcPct val="70000"/>
              </a:lnSpc>
              <a:spcBef>
                <a:spcPct val="0"/>
              </a:spcBef>
            </a:pPr>
            <a:r>
              <a:rPr lang="de-DE" altLang="de-DE" sz="800" b="1">
                <a:solidFill>
                  <a:srgbClr val="000000"/>
                </a:solidFill>
                <a:latin typeface="Arial"/>
                <a:ea typeface="ＭＳ Ｐゴシック"/>
                <a:cs typeface="Arial"/>
              </a:rPr>
              <a:t>Hinweise:</a:t>
            </a:r>
          </a:p>
          <a:p>
            <a:pPr marL="163195" indent="-163195">
              <a:lnSpc>
                <a:spcPct val="70000"/>
              </a:lnSpc>
              <a:spcBef>
                <a:spcPct val="0"/>
              </a:spcBef>
              <a:buFont typeface="Arial" panose="020B0604020202020204" pitchFamily="34" charset="0"/>
              <a:buChar char="•"/>
            </a:pPr>
            <a:r>
              <a:rPr lang="de-DE" sz="800">
                <a:solidFill>
                  <a:srgbClr val="000000"/>
                </a:solidFill>
                <a:latin typeface="Arial"/>
                <a:ea typeface="ＭＳ Ｐゴシック"/>
                <a:cs typeface="Arial"/>
              </a:rPr>
              <a:t>Die Studie von </a:t>
            </a:r>
            <a:r>
              <a:rPr lang="de-DE" sz="800" err="1">
                <a:solidFill>
                  <a:srgbClr val="000000"/>
                </a:solidFill>
                <a:latin typeface="Arial"/>
                <a:ea typeface="ＭＳ Ｐゴシック"/>
                <a:cs typeface="Arial"/>
              </a:rPr>
              <a:t>Aristizabal-Pachon</a:t>
            </a:r>
            <a:r>
              <a:rPr lang="de-DE" sz="800">
                <a:solidFill>
                  <a:srgbClr val="000000"/>
                </a:solidFill>
                <a:latin typeface="Arial"/>
                <a:ea typeface="ＭＳ Ｐゴシック"/>
                <a:cs typeface="Arial"/>
              </a:rPr>
              <a:t> et al. konnte nachweisen, dass das Stationspersonal signifikant mehr DNA-Schäden im Comet-Assay aufweist als das pharmazeutische Personal in der Zytostatika-Zubereitung (</a:t>
            </a:r>
            <a:r>
              <a:rPr lang="de-DE" sz="800" err="1">
                <a:solidFill>
                  <a:srgbClr val="000000"/>
                </a:solidFill>
                <a:latin typeface="Arial"/>
                <a:ea typeface="ＭＳ Ｐゴシック"/>
                <a:cs typeface="Arial"/>
              </a:rPr>
              <a:t>Aristizabal-Pachon</a:t>
            </a:r>
            <a:r>
              <a:rPr lang="de-DE" sz="800">
                <a:solidFill>
                  <a:srgbClr val="000000"/>
                </a:solidFill>
                <a:latin typeface="Arial"/>
                <a:ea typeface="ＭＳ Ｐゴシック"/>
                <a:cs typeface="Arial"/>
              </a:rPr>
              <a:t> 2020).</a:t>
            </a:r>
            <a:endParaRPr lang="de-DE" altLang="de-DE" sz="800">
              <a:solidFill>
                <a:srgbClr val="000000"/>
              </a:solidFill>
              <a:latin typeface="Arial"/>
              <a:ea typeface="ＭＳ Ｐゴシック"/>
              <a:cs typeface="Arial"/>
            </a:endParaRPr>
          </a:p>
          <a:p>
            <a:pPr marL="163195" indent="-163195">
              <a:lnSpc>
                <a:spcPct val="70000"/>
              </a:lnSpc>
              <a:spcBef>
                <a:spcPct val="0"/>
              </a:spcBef>
              <a:buFont typeface="Arial" panose="020B0604020202020204" pitchFamily="34" charset="0"/>
              <a:buChar char="•"/>
            </a:pPr>
            <a:r>
              <a:rPr lang="de-DE" altLang="de-DE" sz="800">
                <a:solidFill>
                  <a:srgbClr val="000000"/>
                </a:solidFill>
                <a:latin typeface="Arial"/>
                <a:ea typeface="ＭＳ Ｐゴシック"/>
                <a:cs typeface="Arial"/>
              </a:rPr>
              <a:t>Es existieren Studien, die DNA-Schäden bei mit Zytostatika arbeitendem Personal nachweisen, ebenso gibt es auch Studien die keine Schäden finden konnten.</a:t>
            </a:r>
            <a:endParaRPr lang="de-DE"/>
          </a:p>
          <a:p>
            <a:pPr marL="163195" marR="0" lvl="0" indent="-163195" algn="l" defTabSz="457200" rtl="0" eaLnBrk="0" fontAlgn="base" latinLnBrk="0" hangingPunct="0">
              <a:lnSpc>
                <a:spcPct val="70000"/>
              </a:lnSpc>
              <a:spcBef>
                <a:spcPct val="0"/>
              </a:spcBef>
              <a:spcAft>
                <a:spcPct val="0"/>
              </a:spcAft>
              <a:buClrTx/>
              <a:buSzTx/>
              <a:buFont typeface="Arial" panose="020B0604020202020204" pitchFamily="34" charset="0"/>
              <a:buChar char="•"/>
              <a:tabLst/>
              <a:defRPr/>
            </a:pPr>
            <a:r>
              <a:rPr lang="de-DE" sz="1800">
                <a:solidFill>
                  <a:srgbClr val="000000"/>
                </a:solidFill>
                <a:latin typeface="Arial"/>
                <a:ea typeface="ＭＳ Ｐゴシック"/>
                <a:cs typeface="Arial"/>
              </a:rPr>
              <a:t>DNA-Schäden beim Personal sind überwiegend dann zu finden, wenn nicht mit ausreichenden Sicherheitsmaßnahmen gearbeitet wird. Bei Einhaltung der Sicherheitsmaßnahmen (Herstellung unter einer Sicherheitswerkbank, Tragen geeigneter Schutzausrüstung) sind keine DNA-Veränderungen zu erwarten.</a:t>
            </a:r>
            <a:endParaRPr lang="de-DE" altLang="de-DE" sz="1800">
              <a:solidFill>
                <a:srgbClr val="000000"/>
              </a:solidFill>
              <a:latin typeface="Arial"/>
              <a:ea typeface="ＭＳ Ｐゴシック"/>
              <a:cs typeface="Arial"/>
            </a:endParaRPr>
          </a:p>
          <a:p>
            <a:pPr marL="163195" indent="-163195">
              <a:lnSpc>
                <a:spcPct val="70000"/>
              </a:lnSpc>
              <a:spcBef>
                <a:spcPct val="0"/>
              </a:spcBef>
              <a:buFont typeface="Arial" panose="020B0604020202020204" pitchFamily="34" charset="0"/>
              <a:buChar char="•"/>
            </a:pPr>
            <a:r>
              <a:rPr lang="de-DE" altLang="de-DE" sz="800">
                <a:solidFill>
                  <a:srgbClr val="000000"/>
                </a:solidFill>
                <a:latin typeface="Arial"/>
                <a:ea typeface="ＭＳ Ｐゴシック"/>
                <a:cs typeface="Arial"/>
              </a:rPr>
              <a:t>Das Ausmaß der Kontaminationen ist abhängig z.B. von dem versehentlichen Auslaufen von Zytostatika (Spilling), der Unterweisung des Personals, der persönlichen Schutzausrüstung und dem Einhalten der Empfehlungen zum sicheren Umgang mit Zytostatika.</a:t>
            </a:r>
          </a:p>
          <a:p>
            <a:pPr marL="163195" indent="-163195">
              <a:lnSpc>
                <a:spcPct val="70000"/>
              </a:lnSpc>
              <a:spcBef>
                <a:spcPct val="0"/>
              </a:spcBef>
              <a:buFont typeface="Arial" panose="020B0604020202020204" pitchFamily="34" charset="0"/>
              <a:buChar char="•"/>
            </a:pPr>
            <a:r>
              <a:rPr lang="de-DE" altLang="de-DE" sz="800">
                <a:solidFill>
                  <a:srgbClr val="000000"/>
                </a:solidFill>
                <a:latin typeface="Arial"/>
                <a:ea typeface="ＭＳ Ｐゴシック"/>
                <a:cs typeface="Arial"/>
              </a:rPr>
              <a:t>Ein positiver Urinnachweis ist seltener beim pharmazeutischen Personal zu finden, etwas häufiger beim Pflegepersonal auf der Station nachzuweisen.</a:t>
            </a:r>
          </a:p>
          <a:p>
            <a:pPr>
              <a:lnSpc>
                <a:spcPct val="70000"/>
              </a:lnSpc>
              <a:spcBef>
                <a:spcPct val="0"/>
              </a:spcBef>
            </a:pPr>
            <a:endParaRPr lang="de-DE" altLang="de-DE" sz="800">
              <a:solidFill>
                <a:srgbClr val="000000"/>
              </a:solidFill>
              <a:latin typeface="Arial"/>
              <a:ea typeface="ＭＳ Ｐゴシック"/>
              <a:cs typeface="Arial"/>
            </a:endParaRPr>
          </a:p>
          <a:p>
            <a:pPr>
              <a:lnSpc>
                <a:spcPct val="70000"/>
              </a:lnSpc>
              <a:spcBef>
                <a:spcPct val="0"/>
              </a:spcBef>
            </a:pPr>
            <a:r>
              <a:rPr lang="de-DE" altLang="de-DE" sz="800">
                <a:solidFill>
                  <a:srgbClr val="000000"/>
                </a:solidFill>
                <a:latin typeface="Arial"/>
                <a:ea typeface="ＭＳ Ｐゴシック"/>
                <a:cs typeface="Arial"/>
              </a:rPr>
              <a:t>Literatur:</a:t>
            </a:r>
          </a:p>
          <a:p>
            <a:pPr>
              <a:lnSpc>
                <a:spcPct val="70000"/>
              </a:lnSpc>
              <a:spcBef>
                <a:spcPct val="0"/>
              </a:spcBef>
            </a:pPr>
            <a:r>
              <a:rPr lang="de-DE" altLang="de-DE" sz="800">
                <a:solidFill>
                  <a:srgbClr val="000000"/>
                </a:solidFill>
                <a:latin typeface="Arial"/>
                <a:ea typeface="ＭＳ Ｐゴシック"/>
                <a:cs typeface="Arial"/>
              </a:rPr>
              <a:t>[1]</a:t>
            </a:r>
            <a:endParaRPr lang="de-DE"/>
          </a:p>
          <a:p>
            <a:pPr>
              <a:lnSpc>
                <a:spcPct val="90000"/>
              </a:lnSpc>
              <a:spcBef>
                <a:spcPct val="0"/>
              </a:spcBef>
            </a:pPr>
            <a:r>
              <a:rPr lang="en-US" altLang="de-DE" sz="800" i="1" err="1">
                <a:solidFill>
                  <a:srgbClr val="000000"/>
                </a:solidFill>
                <a:latin typeface="Arial"/>
                <a:ea typeface="ＭＳ Ｐゴシック"/>
                <a:cs typeface="Arial"/>
              </a:rPr>
              <a:t>Kopjar</a:t>
            </a:r>
            <a:r>
              <a:rPr lang="en-US" altLang="de-DE" sz="800" i="1">
                <a:solidFill>
                  <a:srgbClr val="000000"/>
                </a:solidFill>
                <a:latin typeface="Arial"/>
                <a:ea typeface="ＭＳ Ｐゴシック"/>
                <a:cs typeface="Arial"/>
              </a:rPr>
              <a:t> N et al. </a:t>
            </a:r>
            <a:r>
              <a:rPr lang="en-US" altLang="de-DE" sz="800">
                <a:solidFill>
                  <a:srgbClr val="000000"/>
                </a:solidFill>
                <a:latin typeface="Arial"/>
                <a:ea typeface="ＭＳ Ｐゴシック"/>
                <a:cs typeface="Arial"/>
              </a:rPr>
              <a:t>Assessment of genotoxic risks in Croatian health care workers occupationally exposed to cytotoxic drugs: a multi-biomarker approach. </a:t>
            </a:r>
            <a:r>
              <a:rPr lang="en-US" altLang="de-DE" sz="800">
                <a:solidFill>
                  <a:srgbClr val="000000"/>
                </a:solidFill>
                <a:latin typeface="Arial"/>
                <a:ea typeface="ＭＳ Ｐゴシック"/>
                <a:cs typeface="Arial"/>
                <a:hlinkClick r:id="rId3" tooltip="International journal of hygiene and environmental health.">
                  <a:extLst>
                    <a:ext uri="{A12FA001-AC4F-418D-AE19-62706E023703}">
                      <ahyp:hlinkClr xmlns:ahyp="http://schemas.microsoft.com/office/drawing/2018/hyperlinkcolor" val="tx"/>
                    </a:ext>
                  </a:extLst>
                </a:hlinkClick>
              </a:rPr>
              <a:t>Int J </a:t>
            </a:r>
            <a:r>
              <a:rPr lang="en-US" altLang="de-DE" sz="800" err="1">
                <a:solidFill>
                  <a:srgbClr val="000000"/>
                </a:solidFill>
                <a:latin typeface="Arial"/>
                <a:ea typeface="ＭＳ Ｐゴシック"/>
                <a:cs typeface="Arial"/>
                <a:hlinkClick r:id="rId3" tooltip="International journal of hygiene and environmental health.">
                  <a:extLst>
                    <a:ext uri="{A12FA001-AC4F-418D-AE19-62706E023703}">
                      <ahyp:hlinkClr xmlns:ahyp="http://schemas.microsoft.com/office/drawing/2018/hyperlinkcolor" val="tx"/>
                    </a:ext>
                  </a:extLst>
                </a:hlinkClick>
              </a:rPr>
              <a:t>Hyg</a:t>
            </a:r>
            <a:r>
              <a:rPr lang="en-US" altLang="de-DE" sz="800">
                <a:solidFill>
                  <a:srgbClr val="000000"/>
                </a:solidFill>
                <a:latin typeface="Arial"/>
                <a:ea typeface="ＭＳ Ｐゴシック"/>
                <a:cs typeface="Arial"/>
                <a:hlinkClick r:id="rId3" tooltip="International journal of hygiene and environmental health.">
                  <a:extLst>
                    <a:ext uri="{A12FA001-AC4F-418D-AE19-62706E023703}">
                      <ahyp:hlinkClr xmlns:ahyp="http://schemas.microsoft.com/office/drawing/2018/hyperlinkcolor" val="tx"/>
                    </a:ext>
                  </a:extLst>
                </a:hlinkClick>
              </a:rPr>
              <a:t> Environ Health.</a:t>
            </a:r>
            <a:r>
              <a:rPr lang="en-US" altLang="de-DE" sz="800">
                <a:solidFill>
                  <a:srgbClr val="000000"/>
                </a:solidFill>
                <a:latin typeface="Arial"/>
                <a:ea typeface="ＭＳ Ｐゴシック"/>
                <a:cs typeface="Arial"/>
              </a:rPr>
              <a:t> 2009 Jul;212(4):414-31.</a:t>
            </a:r>
          </a:p>
          <a:p>
            <a:pPr>
              <a:lnSpc>
                <a:spcPct val="90000"/>
              </a:lnSpc>
              <a:spcBef>
                <a:spcPct val="0"/>
              </a:spcBef>
            </a:pPr>
            <a:r>
              <a:rPr lang="de-DE" altLang="de-DE" sz="800">
                <a:solidFill>
                  <a:srgbClr val="000000"/>
                </a:solidFill>
                <a:latin typeface="Arial"/>
                <a:ea typeface="ＭＳ Ｐゴシック"/>
                <a:cs typeface="Arial"/>
              </a:rPr>
              <a:t>[2]</a:t>
            </a:r>
            <a:endParaRPr lang="de-DE" altLang="de-DE" sz="800">
              <a:solidFill>
                <a:srgbClr val="000000"/>
              </a:solidFill>
              <a:latin typeface="Arial" panose="020B0604020202020204" pitchFamily="34" charset="0"/>
              <a:ea typeface="ＭＳ Ｐゴシック"/>
              <a:cs typeface="Arial" panose="020B0604020202020204" pitchFamily="34" charset="0"/>
            </a:endParaRPr>
          </a:p>
          <a:p>
            <a:pPr>
              <a:lnSpc>
                <a:spcPct val="70000"/>
              </a:lnSpc>
              <a:spcBef>
                <a:spcPct val="0"/>
              </a:spcBef>
            </a:pPr>
            <a:r>
              <a:rPr lang="de-DE" altLang="de-DE" sz="800" i="1">
                <a:solidFill>
                  <a:srgbClr val="000000"/>
                </a:solidFill>
                <a:latin typeface="Arial"/>
                <a:ea typeface="ＭＳ Ｐゴシック"/>
                <a:cs typeface="Arial"/>
              </a:rPr>
              <a:t>Sabatini L et al. </a:t>
            </a:r>
            <a:r>
              <a:rPr lang="en-US" altLang="de-DE" sz="800">
                <a:solidFill>
                  <a:srgbClr val="000000"/>
                </a:solidFill>
                <a:latin typeface="Arial"/>
                <a:ea typeface="ＭＳ Ｐゴシック"/>
                <a:cs typeface="Arial"/>
              </a:rPr>
              <a:t>Biological monitoring of occupational exposure to antineoplastic drugs in hospital settings</a:t>
            </a:r>
            <a:r>
              <a:rPr lang="en-US" altLang="de-DE" sz="800">
                <a:solidFill>
                  <a:schemeClr val="tx1">
                    <a:lumMod val="65000"/>
                    <a:lumOff val="35000"/>
                  </a:schemeClr>
                </a:solidFill>
                <a:latin typeface="Arial"/>
                <a:ea typeface="ＭＳ Ｐゴシック"/>
                <a:cs typeface="Arial"/>
              </a:rPr>
              <a:t>.</a:t>
            </a:r>
            <a:r>
              <a:rPr lang="de-DE" altLang="de-DE" sz="800" i="1">
                <a:solidFill>
                  <a:schemeClr val="tx1">
                    <a:lumMod val="65000"/>
                    <a:lumOff val="35000"/>
                  </a:schemeClr>
                </a:solidFill>
                <a:latin typeface="Arial"/>
                <a:ea typeface="ＭＳ Ｐゴシック"/>
                <a:cs typeface="Arial"/>
              </a:rPr>
              <a:t> </a:t>
            </a:r>
            <a:r>
              <a:rPr lang="de-DE" altLang="de-DE" sz="800" err="1">
                <a:solidFill>
                  <a:srgbClr val="0000FF"/>
                </a:solidFill>
                <a:latin typeface="Arial"/>
                <a:ea typeface="ＭＳ Ｐゴシック"/>
                <a:cs typeface="Arial"/>
                <a:hlinkClick r:id="rId4" tooltip="La Medicina del lavoro.">
                  <a:extLst>
                    <a:ext uri="{A12FA001-AC4F-418D-AE19-62706E023703}">
                      <ahyp:hlinkClr xmlns:ahyp="http://schemas.microsoft.com/office/drawing/2018/hyperlinkcolor" val="tx"/>
                    </a:ext>
                  </a:extLst>
                </a:hlinkClick>
              </a:rPr>
              <a:t>Med</a:t>
            </a:r>
            <a:r>
              <a:rPr lang="de-DE" altLang="de-DE" sz="800">
                <a:solidFill>
                  <a:srgbClr val="0000FF"/>
                </a:solidFill>
                <a:latin typeface="Arial"/>
                <a:ea typeface="ＭＳ Ｐゴシック"/>
                <a:cs typeface="Arial"/>
                <a:hlinkClick r:id="rId4" tooltip="La Medicina del lavoro.">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4" tooltip="La Medicina del lavoro.">
                  <a:extLst>
                    <a:ext uri="{A12FA001-AC4F-418D-AE19-62706E023703}">
                      <ahyp:hlinkClr xmlns:ahyp="http://schemas.microsoft.com/office/drawing/2018/hyperlinkcolor" val="tx"/>
                    </a:ext>
                  </a:extLst>
                </a:hlinkClick>
              </a:rPr>
              <a:t>Lav</a:t>
            </a:r>
            <a:r>
              <a:rPr lang="de-DE" altLang="de-DE" sz="800">
                <a:solidFill>
                  <a:schemeClr val="tx1">
                    <a:lumMod val="65000"/>
                    <a:lumOff val="35000"/>
                  </a:schemeClr>
                </a:solidFill>
                <a:latin typeface="Arial"/>
                <a:ea typeface="ＭＳ Ｐゴシック"/>
                <a:cs typeface="Arial"/>
                <a:hlinkClick r:id="rId4" tooltip="La Medicina del lavoro.">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2012 </a:t>
            </a:r>
            <a:r>
              <a:rPr lang="de-DE" altLang="de-DE" sz="800">
                <a:solidFill>
                  <a:srgbClr val="000000"/>
                </a:solidFill>
                <a:latin typeface="Arial"/>
                <a:ea typeface="ＭＳ Ｐゴシック"/>
                <a:cs typeface="Arial"/>
              </a:rPr>
              <a:t>Sep-Oct;103(5):394-401.</a:t>
            </a:r>
          </a:p>
          <a:p>
            <a:pPr>
              <a:lnSpc>
                <a:spcPct val="70000"/>
              </a:lnSpc>
              <a:spcBef>
                <a:spcPct val="0"/>
              </a:spcBef>
            </a:pPr>
            <a:r>
              <a:rPr lang="de-DE" altLang="de-DE" sz="800">
                <a:solidFill>
                  <a:srgbClr val="000000"/>
                </a:solidFill>
                <a:latin typeface="Arial"/>
                <a:ea typeface="ＭＳ Ｐゴシック"/>
                <a:cs typeface="Arial"/>
              </a:rPr>
              <a:t>[3]</a:t>
            </a:r>
          </a:p>
          <a:p>
            <a:pPr>
              <a:lnSpc>
                <a:spcPct val="70000"/>
              </a:lnSpc>
              <a:spcBef>
                <a:spcPct val="0"/>
              </a:spcBef>
            </a:pPr>
            <a:r>
              <a:rPr lang="de-DE" altLang="de-DE" sz="800" i="1" err="1">
                <a:solidFill>
                  <a:srgbClr val="000000"/>
                </a:solidFill>
                <a:latin typeface="Arial"/>
                <a:ea typeface="ＭＳ Ｐゴシック"/>
                <a:cs typeface="Arial"/>
              </a:rPr>
              <a:t>Schierl</a:t>
            </a:r>
            <a:r>
              <a:rPr lang="de-DE" altLang="de-DE" sz="800" i="1">
                <a:solidFill>
                  <a:srgbClr val="000000"/>
                </a:solidFill>
                <a:latin typeface="Arial"/>
                <a:ea typeface="ＭＳ Ｐゴシック"/>
                <a:cs typeface="Arial"/>
              </a:rPr>
              <a:t> R et al. </a:t>
            </a:r>
            <a:r>
              <a:rPr lang="en-US" altLang="de-DE" sz="800">
                <a:solidFill>
                  <a:srgbClr val="000000"/>
                </a:solidFill>
                <a:latin typeface="Arial"/>
                <a:ea typeface="ＭＳ Ｐゴシック"/>
                <a:cs typeface="Arial"/>
              </a:rPr>
              <a:t>Guidance values for surface monitoring of antineoplastic drugs in German </a:t>
            </a:r>
            <a:r>
              <a:rPr lang="en-US" altLang="de-DE" sz="800">
                <a:solidFill>
                  <a:schemeClr val="tx1">
                    <a:lumMod val="65000"/>
                    <a:lumOff val="35000"/>
                  </a:schemeClr>
                </a:solidFill>
                <a:latin typeface="Arial"/>
                <a:ea typeface="ＭＳ Ｐゴシック"/>
                <a:cs typeface="Arial"/>
              </a:rPr>
              <a:t>pharmacies. </a:t>
            </a:r>
            <a:r>
              <a:rPr lang="de-DE" altLang="de-DE" sz="800">
                <a:solidFill>
                  <a:srgbClr val="0000FF"/>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Ann </a:t>
            </a:r>
            <a:r>
              <a:rPr lang="de-DE" altLang="de-DE" sz="800" err="1">
                <a:solidFill>
                  <a:srgbClr val="0000FF"/>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Occup</a:t>
            </a:r>
            <a:r>
              <a:rPr lang="de-DE" altLang="de-DE" sz="800">
                <a:solidFill>
                  <a:schemeClr val="tx1">
                    <a:lumMod val="65000"/>
                    <a:lumOff val="35000"/>
                  </a:schemeClr>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 Hyg.</a:t>
            </a:r>
            <a:r>
              <a:rPr lang="de-DE" altLang="de-DE" sz="800">
                <a:solidFill>
                  <a:schemeClr val="tx1">
                    <a:lumMod val="65000"/>
                    <a:lumOff val="35000"/>
                  </a:schemeClr>
                </a:solidFill>
                <a:latin typeface="Arial"/>
                <a:ea typeface="ＭＳ Ｐゴシック"/>
                <a:cs typeface="Arial"/>
              </a:rPr>
              <a:t> 2009 Oct;53(7):703-11.</a:t>
            </a:r>
          </a:p>
          <a:p>
            <a:pPr>
              <a:lnSpc>
                <a:spcPct val="70000"/>
              </a:lnSpc>
              <a:spcBef>
                <a:spcPct val="0"/>
              </a:spcBef>
            </a:pP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r>
              <a:rPr lang="de-DE" altLang="de-DE" sz="800" u="sng">
                <a:solidFill>
                  <a:schemeClr val="tx1">
                    <a:lumMod val="65000"/>
                    <a:lumOff val="35000"/>
                  </a:schemeClr>
                </a:solidFill>
                <a:latin typeface="Arial"/>
                <a:ea typeface="ＭＳ Ｐゴシック"/>
                <a:cs typeface="Arial"/>
              </a:rPr>
              <a:t>Zusätzliche Literatur</a:t>
            </a:r>
            <a:r>
              <a:rPr lang="de-DE" altLang="de-DE" sz="800">
                <a:solidFill>
                  <a:schemeClr val="tx1">
                    <a:lumMod val="65000"/>
                    <a:lumOff val="35000"/>
                  </a:schemeClr>
                </a:solidFill>
                <a:latin typeface="Arial"/>
                <a:ea typeface="ＭＳ Ｐゴシック"/>
                <a:cs typeface="Arial"/>
              </a:rPr>
              <a:t>:</a:t>
            </a:r>
          </a:p>
          <a:p>
            <a:pPr>
              <a:lnSpc>
                <a:spcPct val="70000"/>
              </a:lnSpc>
              <a:spcBef>
                <a:spcPct val="0"/>
              </a:spcBef>
            </a:pPr>
            <a:r>
              <a:rPr lang="de-DE" altLang="de-DE" sz="800">
                <a:solidFill>
                  <a:schemeClr val="tx1">
                    <a:lumMod val="65000"/>
                    <a:lumOff val="35000"/>
                  </a:schemeClr>
                </a:solidFill>
                <a:latin typeface="Arial"/>
                <a:ea typeface="ＭＳ Ｐゴシック"/>
                <a:cs typeface="Arial"/>
              </a:rPr>
              <a:t>[1] </a:t>
            </a:r>
          </a:p>
          <a:p>
            <a:pPr>
              <a:lnSpc>
                <a:spcPct val="70000"/>
              </a:lnSpc>
              <a:spcBef>
                <a:spcPct val="0"/>
              </a:spcBef>
            </a:pPr>
            <a:r>
              <a:rPr lang="de-DE" sz="800" i="1" err="1">
                <a:solidFill>
                  <a:schemeClr val="tx1">
                    <a:lumMod val="65000"/>
                    <a:lumOff val="35000"/>
                  </a:schemeClr>
                </a:solidFill>
                <a:latin typeface="Arial"/>
                <a:ea typeface="ＭＳ Ｐゴシック"/>
                <a:cs typeface="Arial"/>
              </a:rPr>
              <a:t>Aristizabal-Pachon</a:t>
            </a:r>
            <a:r>
              <a:rPr lang="de-DE" sz="800" i="1">
                <a:solidFill>
                  <a:schemeClr val="tx1">
                    <a:lumMod val="65000"/>
                    <a:lumOff val="35000"/>
                  </a:schemeClr>
                </a:solidFill>
                <a:latin typeface="Arial"/>
                <a:ea typeface="ＭＳ Ｐゴシック"/>
                <a:cs typeface="Arial"/>
              </a:rPr>
              <a:t> et al.</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Genotoxic</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evaluation</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of</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occupational</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exposure</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to</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antineoplastic</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drugs</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Toxicol</a:t>
            </a:r>
            <a:r>
              <a:rPr lang="de-DE" sz="800">
                <a:solidFill>
                  <a:schemeClr val="tx1">
                    <a:lumMod val="65000"/>
                    <a:lumOff val="35000"/>
                  </a:schemeClr>
                </a:solidFill>
                <a:latin typeface="Arial"/>
                <a:ea typeface="ＭＳ Ｐゴシック"/>
                <a:cs typeface="Arial"/>
              </a:rPr>
              <a:t> Res. 2020; 36:29–36</a:t>
            </a:r>
          </a:p>
          <a:p>
            <a:pPr>
              <a:lnSpc>
                <a:spcPct val="70000"/>
              </a:lnSpc>
              <a:spcBef>
                <a:spcPct val="0"/>
              </a:spcBef>
            </a:pPr>
            <a:r>
              <a:rPr lang="de-DE" sz="800" i="1">
                <a:solidFill>
                  <a:schemeClr val="tx1">
                    <a:lumMod val="65000"/>
                    <a:lumOff val="35000"/>
                  </a:schemeClr>
                </a:solidFill>
                <a:latin typeface="Arial"/>
                <a:ea typeface="ＭＳ Ｐゴシック"/>
                <a:cs typeface="Arial"/>
              </a:rPr>
              <a:t>Moretti M et al. </a:t>
            </a:r>
            <a:r>
              <a:rPr lang="de-DE" sz="800" err="1">
                <a:solidFill>
                  <a:schemeClr val="tx1">
                    <a:lumMod val="65000"/>
                    <a:lumOff val="35000"/>
                  </a:schemeClr>
                </a:solidFill>
                <a:latin typeface="Arial"/>
                <a:ea typeface="ＭＳ Ｐゴシック"/>
                <a:cs typeface="Arial"/>
              </a:rPr>
              <a:t>Micronuclei</a:t>
            </a:r>
            <a:r>
              <a:rPr lang="de-DE" sz="800">
                <a:solidFill>
                  <a:schemeClr val="tx1">
                    <a:lumMod val="65000"/>
                    <a:lumOff val="35000"/>
                  </a:schemeClr>
                </a:solidFill>
                <a:latin typeface="Arial"/>
                <a:ea typeface="ＭＳ Ｐゴシック"/>
                <a:cs typeface="Arial"/>
              </a:rPr>
              <a:t> and </a:t>
            </a:r>
            <a:r>
              <a:rPr lang="de-DE" sz="800" err="1">
                <a:solidFill>
                  <a:schemeClr val="tx1">
                    <a:lumMod val="65000"/>
                    <a:lumOff val="35000"/>
                  </a:schemeClr>
                </a:solidFill>
                <a:latin typeface="Arial"/>
                <a:ea typeface="ＭＳ Ｐゴシック"/>
                <a:cs typeface="Arial"/>
              </a:rPr>
              <a:t>chromosome</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aberrations</a:t>
            </a:r>
            <a:r>
              <a:rPr lang="de-DE" sz="800">
                <a:solidFill>
                  <a:schemeClr val="tx1">
                    <a:lumMod val="65000"/>
                    <a:lumOff val="35000"/>
                  </a:schemeClr>
                </a:solidFill>
                <a:latin typeface="Arial"/>
                <a:ea typeface="ＭＳ Ｐゴシック"/>
                <a:cs typeface="Arial"/>
              </a:rPr>
              <a:t> in </a:t>
            </a:r>
            <a:r>
              <a:rPr lang="de-DE" sz="800" err="1">
                <a:solidFill>
                  <a:schemeClr val="tx1">
                    <a:lumMod val="65000"/>
                    <a:lumOff val="35000"/>
                  </a:schemeClr>
                </a:solidFill>
                <a:latin typeface="Arial"/>
                <a:ea typeface="ＭＳ Ｐゴシック"/>
                <a:cs typeface="Arial"/>
              </a:rPr>
              <a:t>subjects</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occupationally</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exposed</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to</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antineoplastic</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drugs</a:t>
            </a:r>
            <a:r>
              <a:rPr lang="de-DE" sz="800">
                <a:solidFill>
                  <a:schemeClr val="tx1">
                    <a:lumMod val="65000"/>
                    <a:lumOff val="35000"/>
                  </a:schemeClr>
                </a:solidFill>
                <a:latin typeface="Arial"/>
                <a:ea typeface="ＭＳ Ｐゴシック"/>
                <a:cs typeface="Arial"/>
              </a:rPr>
              <a:t>: a </a:t>
            </a:r>
            <a:r>
              <a:rPr lang="de-DE" sz="800" err="1">
                <a:solidFill>
                  <a:schemeClr val="tx1">
                    <a:lumMod val="65000"/>
                    <a:lumOff val="35000"/>
                  </a:schemeClr>
                </a:solidFill>
                <a:latin typeface="Arial"/>
                <a:ea typeface="ＭＳ Ｐゴシック"/>
                <a:cs typeface="Arial"/>
              </a:rPr>
              <a:t>multicentric</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approach</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Int</a:t>
            </a:r>
            <a:r>
              <a:rPr lang="de-DE" sz="800">
                <a:solidFill>
                  <a:schemeClr val="tx1">
                    <a:lumMod val="65000"/>
                    <a:lumOff val="35000"/>
                  </a:schemeClr>
                </a:solidFill>
                <a:latin typeface="Arial"/>
                <a:ea typeface="ＭＳ Ｐゴシック"/>
                <a:cs typeface="Arial"/>
              </a:rPr>
              <a:t> Arch </a:t>
            </a:r>
            <a:r>
              <a:rPr lang="de-DE" sz="800" err="1">
                <a:solidFill>
                  <a:schemeClr val="tx1">
                    <a:lumMod val="65000"/>
                    <a:lumOff val="35000"/>
                  </a:schemeClr>
                </a:solidFill>
                <a:latin typeface="Arial"/>
                <a:ea typeface="ＭＳ Ｐゴシック"/>
                <a:cs typeface="Arial"/>
              </a:rPr>
              <a:t>Occup</a:t>
            </a:r>
            <a:r>
              <a:rPr lang="de-DE" sz="800">
                <a:solidFill>
                  <a:schemeClr val="tx1">
                    <a:lumMod val="65000"/>
                    <a:lumOff val="35000"/>
                  </a:schemeClr>
                </a:solidFill>
                <a:latin typeface="Arial"/>
                <a:ea typeface="ＭＳ Ｐゴシック"/>
                <a:cs typeface="Arial"/>
              </a:rPr>
              <a:t> Environ Health 2015;88:683-95.</a:t>
            </a:r>
            <a:endParaRPr lang="de-DE">
              <a:solidFill>
                <a:schemeClr val="tx1">
                  <a:lumMod val="65000"/>
                  <a:lumOff val="35000"/>
                </a:schemeClr>
              </a:solidFill>
            </a:endParaRPr>
          </a:p>
          <a:p>
            <a:pPr>
              <a:lnSpc>
                <a:spcPct val="70000"/>
              </a:lnSpc>
              <a:spcBef>
                <a:spcPct val="0"/>
              </a:spcBef>
            </a:pPr>
            <a:r>
              <a:rPr lang="de-DE" altLang="de-DE" sz="800" i="1" err="1">
                <a:solidFill>
                  <a:schemeClr val="tx1">
                    <a:lumMod val="65000"/>
                    <a:lumOff val="35000"/>
                  </a:schemeClr>
                </a:solidFill>
                <a:latin typeface="Arial"/>
                <a:ea typeface="ＭＳ Ｐゴシック"/>
                <a:cs typeface="Arial"/>
              </a:rPr>
              <a:t>Sessink</a:t>
            </a:r>
            <a:r>
              <a:rPr lang="de-DE" altLang="de-DE" sz="800" i="1">
                <a:solidFill>
                  <a:schemeClr val="tx1">
                    <a:lumMod val="65000"/>
                    <a:lumOff val="35000"/>
                  </a:schemeClr>
                </a:solidFill>
                <a:latin typeface="Arial"/>
                <a:ea typeface="ＭＳ Ｐゴシック"/>
                <a:cs typeface="Arial"/>
              </a:rPr>
              <a:t> PJ et al. </a:t>
            </a:r>
            <a:r>
              <a:rPr lang="de-DE" altLang="de-DE" sz="800" err="1">
                <a:solidFill>
                  <a:schemeClr val="tx1">
                    <a:lumMod val="65000"/>
                    <a:lumOff val="35000"/>
                  </a:schemeClr>
                </a:solidFill>
                <a:latin typeface="Arial"/>
                <a:ea typeface="ＭＳ Ｐゴシック"/>
                <a:cs typeface="Arial"/>
              </a:rPr>
              <a:t>Urinary</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cyclophosphamide</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excretion</a:t>
            </a:r>
            <a:r>
              <a:rPr lang="de-DE" altLang="de-DE" sz="800">
                <a:solidFill>
                  <a:schemeClr val="tx1">
                    <a:lumMod val="65000"/>
                    <a:lumOff val="35000"/>
                  </a:schemeClr>
                </a:solidFill>
                <a:latin typeface="Arial"/>
                <a:ea typeface="ＭＳ Ｐゴシック"/>
                <a:cs typeface="Arial"/>
              </a:rPr>
              <a:t> and chromosomal </a:t>
            </a:r>
            <a:r>
              <a:rPr lang="de-DE" altLang="de-DE" sz="800" err="1">
                <a:solidFill>
                  <a:schemeClr val="tx1">
                    <a:lumMod val="65000"/>
                    <a:lumOff val="35000"/>
                  </a:schemeClr>
                </a:solidFill>
                <a:latin typeface="Arial"/>
                <a:ea typeface="ＭＳ Ｐゴシック"/>
                <a:cs typeface="Arial"/>
              </a:rPr>
              <a:t>aberrations</a:t>
            </a:r>
            <a:r>
              <a:rPr lang="de-DE" altLang="de-DE" sz="800">
                <a:solidFill>
                  <a:schemeClr val="tx1">
                    <a:lumMod val="65000"/>
                    <a:lumOff val="35000"/>
                  </a:schemeClr>
                </a:solidFill>
                <a:latin typeface="Arial"/>
                <a:ea typeface="ＭＳ Ｐゴシック"/>
                <a:cs typeface="Arial"/>
              </a:rPr>
              <a:t> in </a:t>
            </a:r>
            <a:r>
              <a:rPr lang="de-DE" altLang="de-DE" sz="800" err="1">
                <a:solidFill>
                  <a:schemeClr val="tx1">
                    <a:lumMod val="65000"/>
                    <a:lumOff val="35000"/>
                  </a:schemeClr>
                </a:solidFill>
                <a:latin typeface="Arial"/>
                <a:ea typeface="ＭＳ Ｐゴシック"/>
                <a:cs typeface="Arial"/>
              </a:rPr>
              <a:t>peripheral</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blood</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lymphocytes</a:t>
            </a:r>
            <a:r>
              <a:rPr lang="de-DE" altLang="de-DE" sz="800">
                <a:solidFill>
                  <a:schemeClr val="tx1">
                    <a:lumMod val="65000"/>
                    <a:lumOff val="35000"/>
                  </a:schemeClr>
                </a:solidFill>
                <a:latin typeface="Arial"/>
                <a:ea typeface="ＭＳ Ｐゴシック"/>
                <a:cs typeface="Arial"/>
              </a:rPr>
              <a:t> after </a:t>
            </a:r>
            <a:r>
              <a:rPr lang="de-DE" altLang="de-DE" sz="800" err="1">
                <a:solidFill>
                  <a:schemeClr val="tx1">
                    <a:lumMod val="65000"/>
                    <a:lumOff val="35000"/>
                  </a:schemeClr>
                </a:solidFill>
                <a:latin typeface="Arial"/>
                <a:ea typeface="ＭＳ Ｐゴシック"/>
                <a:cs typeface="Arial"/>
              </a:rPr>
              <a:t>occupational</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exposure</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to</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antineoplastic</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agents</a:t>
            </a:r>
            <a:r>
              <a:rPr lang="de-DE" altLang="de-DE" sz="800">
                <a:solidFill>
                  <a:schemeClr val="tx1">
                    <a:lumMod val="65000"/>
                    <a:lumOff val="35000"/>
                  </a:schemeClr>
                </a:solidFill>
                <a:latin typeface="Arial"/>
                <a:ea typeface="ＭＳ Ｐゴシック"/>
                <a:cs typeface="Arial"/>
              </a:rPr>
              <a:t>.</a:t>
            </a:r>
            <a:r>
              <a:rPr lang="de-DE" altLang="de-DE" sz="800" i="1">
                <a:solidFill>
                  <a:schemeClr val="tx1">
                    <a:lumMod val="65000"/>
                    <a:lumOff val="35000"/>
                  </a:schemeClr>
                </a:solidFill>
                <a:latin typeface="Arial"/>
                <a:ea typeface="ＭＳ Ｐゴシック"/>
                <a:cs typeface="Arial"/>
              </a:rPr>
              <a:t> </a:t>
            </a:r>
            <a:r>
              <a:rPr lang="fr-FR" altLang="de-DE" sz="800" err="1">
                <a:solidFill>
                  <a:srgbClr val="0000FF"/>
                </a:solidFill>
                <a:latin typeface="Arial"/>
                <a:ea typeface="ＭＳ Ｐゴシック"/>
                <a:cs typeface="Arial"/>
                <a:hlinkClick r:id="rId6" tooltip="Mutation research.">
                  <a:extLst>
                    <a:ext uri="{A12FA001-AC4F-418D-AE19-62706E023703}">
                      <ahyp:hlinkClr xmlns:ahyp="http://schemas.microsoft.com/office/drawing/2018/hyperlinkcolor" val="tx"/>
                    </a:ext>
                  </a:extLst>
                </a:hlinkClick>
              </a:rPr>
              <a:t>Mutat</a:t>
            </a:r>
            <a:r>
              <a:rPr lang="fr-FR" altLang="de-DE" sz="800">
                <a:solidFill>
                  <a:srgbClr val="0000FF"/>
                </a:solidFill>
                <a:latin typeface="Arial"/>
                <a:ea typeface="ＭＳ Ｐゴシック"/>
                <a:cs typeface="Arial"/>
                <a:hlinkClick r:id="rId6" tooltip="Mutation research.">
                  <a:extLst>
                    <a:ext uri="{A12FA001-AC4F-418D-AE19-62706E023703}">
                      <ahyp:hlinkClr xmlns:ahyp="http://schemas.microsoft.com/office/drawing/2018/hyperlinkcolor" val="tx"/>
                    </a:ext>
                  </a:extLst>
                </a:hlinkClick>
              </a:rPr>
              <a:t> </a:t>
            </a:r>
            <a:r>
              <a:rPr lang="fr-FR" altLang="de-DE" sz="800" err="1">
                <a:solidFill>
                  <a:srgbClr val="0000FF"/>
                </a:solidFill>
                <a:latin typeface="Arial"/>
                <a:ea typeface="ＭＳ Ｐゴシック"/>
                <a:cs typeface="Arial"/>
                <a:hlinkClick r:id="rId6" tooltip="Mutation research.">
                  <a:extLst>
                    <a:ext uri="{A12FA001-AC4F-418D-AE19-62706E023703}">
                      <ahyp:hlinkClr xmlns:ahyp="http://schemas.microsoft.com/office/drawing/2018/hyperlinkcolor" val="tx"/>
                    </a:ext>
                  </a:extLst>
                </a:hlinkClick>
              </a:rPr>
              <a:t>Res</a:t>
            </a:r>
            <a:r>
              <a:rPr lang="fr-FR" altLang="de-DE" sz="800">
                <a:solidFill>
                  <a:schemeClr val="tx1">
                    <a:lumMod val="65000"/>
                    <a:lumOff val="35000"/>
                  </a:schemeClr>
                </a:solidFill>
                <a:latin typeface="Arial"/>
                <a:ea typeface="ＭＳ Ｐゴシック"/>
                <a:cs typeface="Arial"/>
                <a:hlinkClick r:id="rId6" tooltip="Mutation research.">
                  <a:extLst>
                    <a:ext uri="{A12FA001-AC4F-418D-AE19-62706E023703}">
                      <ahyp:hlinkClr xmlns:ahyp="http://schemas.microsoft.com/office/drawing/2018/hyperlinkcolor" val="tx"/>
                    </a:ext>
                  </a:extLst>
                </a:hlinkClick>
              </a:rPr>
              <a:t>.</a:t>
            </a:r>
            <a:r>
              <a:rPr lang="fr-FR" altLang="de-DE" sz="800">
                <a:solidFill>
                  <a:schemeClr val="tx1">
                    <a:lumMod val="65000"/>
                    <a:lumOff val="35000"/>
                  </a:schemeClr>
                </a:solidFill>
                <a:latin typeface="Arial"/>
                <a:ea typeface="ＭＳ Ｐゴシック"/>
                <a:cs typeface="Arial"/>
              </a:rPr>
              <a:t> 1994 Sep 1;309(2):193-9.</a:t>
            </a:r>
            <a:endParaRPr lang="de-DE" altLang="de-DE" sz="800">
              <a:solidFill>
                <a:schemeClr val="tx1">
                  <a:lumMod val="65000"/>
                  <a:lumOff val="35000"/>
                </a:schemeClr>
              </a:solidFill>
              <a:latin typeface="Arial"/>
              <a:ea typeface="ＭＳ Ｐゴシック"/>
              <a:cs typeface="Arial"/>
            </a:endParaRPr>
          </a:p>
          <a:p>
            <a:pPr>
              <a:lnSpc>
                <a:spcPct val="90000"/>
              </a:lnSpc>
              <a:spcBef>
                <a:spcPct val="0"/>
              </a:spcBef>
            </a:pPr>
            <a:r>
              <a:rPr lang="en-US" altLang="de-DE" sz="800" i="1" err="1">
                <a:solidFill>
                  <a:schemeClr val="tx1">
                    <a:lumMod val="65000"/>
                    <a:lumOff val="35000"/>
                  </a:schemeClr>
                </a:solidFill>
                <a:latin typeface="Arial"/>
                <a:ea typeface="ＭＳ Ｐゴシック"/>
                <a:cs typeface="Arial"/>
              </a:rPr>
              <a:t>Sessink</a:t>
            </a:r>
            <a:r>
              <a:rPr lang="en-US" altLang="de-DE" sz="800" i="1">
                <a:solidFill>
                  <a:schemeClr val="tx1">
                    <a:lumMod val="65000"/>
                    <a:lumOff val="35000"/>
                  </a:schemeClr>
                </a:solidFill>
                <a:latin typeface="Arial"/>
                <a:ea typeface="ＭＳ Ｐゴシック"/>
                <a:cs typeface="Arial"/>
              </a:rPr>
              <a:t> PJ et al</a:t>
            </a:r>
            <a:r>
              <a:rPr lang="en-US" altLang="de-DE" sz="800">
                <a:solidFill>
                  <a:schemeClr val="tx1">
                    <a:lumMod val="65000"/>
                    <a:lumOff val="35000"/>
                  </a:schemeClr>
                </a:solidFill>
                <a:latin typeface="Arial"/>
                <a:ea typeface="ＭＳ Ｐゴシック"/>
                <a:cs typeface="Arial"/>
              </a:rPr>
              <a:t>. Occupational exposure to antineoplastic agents at several departments in a hospital. Environmental contamination and excretion of cyclophosphamide and </a:t>
            </a:r>
            <a:r>
              <a:rPr lang="en-US" altLang="de-DE" sz="800" err="1">
                <a:solidFill>
                  <a:schemeClr val="tx1">
                    <a:lumMod val="65000"/>
                    <a:lumOff val="35000"/>
                  </a:schemeClr>
                </a:solidFill>
                <a:latin typeface="Arial"/>
                <a:ea typeface="ＭＳ Ｐゴシック"/>
                <a:cs typeface="Arial"/>
              </a:rPr>
              <a:t>ifosfamide</a:t>
            </a:r>
            <a:r>
              <a:rPr lang="en-US" altLang="de-DE" sz="800">
                <a:solidFill>
                  <a:schemeClr val="tx1">
                    <a:lumMod val="65000"/>
                    <a:lumOff val="35000"/>
                  </a:schemeClr>
                </a:solidFill>
                <a:latin typeface="Arial"/>
                <a:ea typeface="ＭＳ Ｐゴシック"/>
                <a:cs typeface="Arial"/>
              </a:rPr>
              <a:t> in urine of exposed workers. Int Arch </a:t>
            </a:r>
            <a:r>
              <a:rPr lang="en-US" altLang="de-DE" sz="800" err="1">
                <a:solidFill>
                  <a:schemeClr val="tx1">
                    <a:lumMod val="65000"/>
                    <a:lumOff val="35000"/>
                  </a:schemeClr>
                </a:solidFill>
                <a:latin typeface="Arial"/>
                <a:ea typeface="ＭＳ Ｐゴシック"/>
                <a:cs typeface="Arial"/>
              </a:rPr>
              <a:t>Occup</a:t>
            </a:r>
            <a:r>
              <a:rPr lang="en-US" altLang="de-DE" sz="800">
                <a:solidFill>
                  <a:schemeClr val="tx1">
                    <a:lumMod val="65000"/>
                    <a:lumOff val="35000"/>
                  </a:schemeClr>
                </a:solidFill>
                <a:latin typeface="Arial"/>
                <a:ea typeface="ＭＳ Ｐゴシック"/>
                <a:cs typeface="Arial"/>
              </a:rPr>
              <a:t> Environ Health. </a:t>
            </a:r>
            <a:r>
              <a:rPr lang="de-DE" altLang="de-DE" sz="800">
                <a:solidFill>
                  <a:schemeClr val="tx1">
                    <a:lumMod val="65000"/>
                    <a:lumOff val="35000"/>
                  </a:schemeClr>
                </a:solidFill>
                <a:latin typeface="Arial"/>
                <a:ea typeface="ＭＳ Ｐゴシック"/>
                <a:cs typeface="Arial"/>
              </a:rPr>
              <a:t>1992;64(2):105-12.</a:t>
            </a:r>
          </a:p>
          <a:p>
            <a:r>
              <a:rPr lang="de-DE" sz="1800" i="1">
                <a:solidFill>
                  <a:schemeClr val="tx1">
                    <a:lumMod val="65000"/>
                    <a:lumOff val="35000"/>
                  </a:schemeClr>
                </a:solidFill>
                <a:latin typeface="Arial"/>
                <a:ea typeface="ＭＳ Ｐゴシック"/>
                <a:cs typeface="Arial"/>
              </a:rPr>
              <a:t>Tomba A</a:t>
            </a:r>
            <a:r>
              <a:rPr lang="de-DE" sz="1800">
                <a:solidFill>
                  <a:schemeClr val="tx1">
                    <a:lumMod val="65000"/>
                    <a:lumOff val="35000"/>
                  </a:schemeClr>
                </a:solidFill>
                <a:latin typeface="Arial"/>
                <a:ea typeface="ＭＳ Ｐゴシック"/>
                <a:cs typeface="Arial"/>
              </a:rPr>
              <a:t>. </a:t>
            </a:r>
            <a:r>
              <a:rPr lang="en-US" sz="1800">
                <a:solidFill>
                  <a:schemeClr val="tx1">
                    <a:lumMod val="65000"/>
                    <a:lumOff val="35000"/>
                  </a:schemeClr>
                </a:solidFill>
                <a:latin typeface="Arial"/>
                <a:ea typeface="ＭＳ Ｐゴシック"/>
                <a:cs typeface="Arial"/>
              </a:rPr>
              <a:t>Genotoxic Monitoring of Nurses Handling </a:t>
            </a:r>
            <a:r>
              <a:rPr lang="de-DE" sz="1800" err="1">
                <a:solidFill>
                  <a:schemeClr val="tx1">
                    <a:lumMod val="65000"/>
                    <a:lumOff val="35000"/>
                  </a:schemeClr>
                </a:solidFill>
                <a:latin typeface="Arial"/>
                <a:ea typeface="ＭＳ Ｐゴシック"/>
                <a:cs typeface="Arial"/>
              </a:rPr>
              <a:t>Cytotoxic</a:t>
            </a:r>
            <a:r>
              <a:rPr lang="de-DE" sz="1800">
                <a:solidFill>
                  <a:schemeClr val="tx1">
                    <a:lumMod val="65000"/>
                    <a:lumOff val="35000"/>
                  </a:schemeClr>
                </a:solidFill>
                <a:latin typeface="Arial"/>
                <a:ea typeface="ＭＳ Ｐゴシック"/>
                <a:cs typeface="Arial"/>
              </a:rPr>
              <a:t> Drugs, Tomba, A.  Asia Pac J </a:t>
            </a:r>
            <a:r>
              <a:rPr lang="de-DE" sz="1800" err="1">
                <a:solidFill>
                  <a:schemeClr val="tx1">
                    <a:lumMod val="65000"/>
                    <a:lumOff val="35000"/>
                  </a:schemeClr>
                </a:solidFill>
                <a:latin typeface="Arial"/>
                <a:ea typeface="ＭＳ Ｐゴシック"/>
                <a:cs typeface="Arial"/>
              </a:rPr>
              <a:t>Oncol</a:t>
            </a:r>
            <a:r>
              <a:rPr lang="de-DE" sz="1800">
                <a:solidFill>
                  <a:schemeClr val="tx1">
                    <a:lumMod val="65000"/>
                    <a:lumOff val="35000"/>
                  </a:schemeClr>
                </a:solidFill>
                <a:latin typeface="Arial"/>
                <a:ea typeface="ＭＳ Ｐゴシック"/>
                <a:cs typeface="Arial"/>
              </a:rPr>
              <a:t> Nurs. 2016 </a:t>
            </a:r>
            <a:r>
              <a:rPr lang="de-DE" sz="1800" err="1">
                <a:solidFill>
                  <a:schemeClr val="tx1">
                    <a:lumMod val="65000"/>
                    <a:lumOff val="35000"/>
                  </a:schemeClr>
                </a:solidFill>
                <a:latin typeface="Arial"/>
                <a:ea typeface="ＭＳ Ｐゴシック"/>
                <a:cs typeface="Arial"/>
              </a:rPr>
              <a:t>Oct-Dec</a:t>
            </a:r>
            <a:r>
              <a:rPr lang="de-DE" sz="1800">
                <a:solidFill>
                  <a:schemeClr val="tx1">
                    <a:lumMod val="65000"/>
                    <a:lumOff val="35000"/>
                  </a:schemeClr>
                </a:solidFill>
                <a:latin typeface="Arial"/>
                <a:ea typeface="ＭＳ Ｐゴシック"/>
                <a:cs typeface="Arial"/>
              </a:rPr>
              <a:t>; 3(4): 365–369.</a:t>
            </a:r>
          </a:p>
          <a:p>
            <a:pPr>
              <a:lnSpc>
                <a:spcPct val="90000"/>
              </a:lnSpc>
              <a:spcBef>
                <a:spcPct val="0"/>
              </a:spcBef>
            </a:pPr>
            <a:endParaRPr lang="en-US" altLang="de-DE" sz="800">
              <a:solidFill>
                <a:schemeClr val="tx1">
                  <a:lumMod val="65000"/>
                  <a:lumOff val="35000"/>
                </a:schemeClr>
              </a:solidFill>
              <a:latin typeface="Arial" panose="020B0604020202020204" pitchFamily="34" charset="0"/>
              <a:ea typeface="ＭＳ Ｐゴシック"/>
              <a:cs typeface="Arial" panose="020B0604020202020204" pitchFamily="34" charset="0"/>
            </a:endParaRPr>
          </a:p>
          <a:p>
            <a:pPr>
              <a:lnSpc>
                <a:spcPct val="70000"/>
              </a:lnSpc>
              <a:spcBef>
                <a:spcPct val="0"/>
              </a:spcBef>
            </a:pPr>
            <a:endParaRPr lang="de-DE" altLang="de-DE" sz="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r>
              <a:rPr lang="de-DE" altLang="de-DE" sz="800">
                <a:solidFill>
                  <a:srgbClr val="000000"/>
                </a:solidFill>
                <a:latin typeface="Arial"/>
                <a:ea typeface="ＭＳ Ｐゴシック"/>
                <a:cs typeface="Arial"/>
              </a:rPr>
              <a:t>[2]</a:t>
            </a:r>
          </a:p>
          <a:p>
            <a:pPr>
              <a:lnSpc>
                <a:spcPct val="70000"/>
              </a:lnSpc>
              <a:spcBef>
                <a:spcPct val="0"/>
              </a:spcBef>
            </a:pPr>
            <a:r>
              <a:rPr lang="de-DE" sz="800" i="1" err="1">
                <a:solidFill>
                  <a:srgbClr val="000000"/>
                </a:solidFill>
                <a:latin typeface="Arial"/>
                <a:ea typeface="ＭＳ Ｐゴシック"/>
                <a:cs typeface="Arial"/>
              </a:rPr>
              <a:t>Ramphal</a:t>
            </a:r>
            <a:r>
              <a:rPr lang="de-DE" sz="800" i="1">
                <a:solidFill>
                  <a:srgbClr val="000000"/>
                </a:solidFill>
                <a:latin typeface="Arial"/>
                <a:ea typeface="ＭＳ Ｐゴシック"/>
                <a:cs typeface="Arial"/>
              </a:rPr>
              <a:t> R. et al. </a:t>
            </a:r>
            <a:r>
              <a:rPr lang="de-DE" sz="800" err="1">
                <a:solidFill>
                  <a:srgbClr val="000000"/>
                </a:solidFill>
                <a:latin typeface="Arial"/>
                <a:ea typeface="ＭＳ Ｐゴシック"/>
                <a:cs typeface="Arial"/>
              </a:rPr>
              <a:t>Occupational</a:t>
            </a:r>
            <a:r>
              <a:rPr lang="de-DE" sz="800">
                <a:solidFill>
                  <a:srgbClr val="000000"/>
                </a:solidFill>
                <a:latin typeface="Arial"/>
                <a:ea typeface="ＭＳ Ｐゴシック"/>
                <a:cs typeface="Arial"/>
              </a:rPr>
              <a:t> </a:t>
            </a:r>
            <a:r>
              <a:rPr lang="de-DE" sz="800" err="1">
                <a:solidFill>
                  <a:srgbClr val="000000"/>
                </a:solidFill>
                <a:latin typeface="Arial"/>
                <a:ea typeface="ＭＳ Ｐゴシック"/>
                <a:cs typeface="Arial"/>
              </a:rPr>
              <a:t>exposure</a:t>
            </a:r>
            <a:r>
              <a:rPr lang="de-DE" sz="800">
                <a:solidFill>
                  <a:srgbClr val="000000"/>
                </a:solidFill>
                <a:latin typeface="Arial"/>
                <a:ea typeface="ＭＳ Ｐゴシック"/>
                <a:cs typeface="Arial"/>
              </a:rPr>
              <a:t> </a:t>
            </a:r>
            <a:r>
              <a:rPr lang="de-DE" sz="800" err="1">
                <a:solidFill>
                  <a:srgbClr val="000000"/>
                </a:solidFill>
                <a:latin typeface="Arial"/>
                <a:ea typeface="ＭＳ Ｐゴシック"/>
                <a:cs typeface="Arial"/>
              </a:rPr>
              <a:t>to</a:t>
            </a:r>
            <a:r>
              <a:rPr lang="de-DE" sz="800">
                <a:solidFill>
                  <a:srgbClr val="000000"/>
                </a:solidFill>
                <a:latin typeface="Arial"/>
                <a:ea typeface="ＭＳ Ｐゴシック"/>
                <a:cs typeface="Arial"/>
              </a:rPr>
              <a:t> </a:t>
            </a:r>
            <a:r>
              <a:rPr lang="de-DE" sz="800" err="1">
                <a:solidFill>
                  <a:srgbClr val="000000"/>
                </a:solidFill>
                <a:latin typeface="Arial"/>
                <a:ea typeface="ＭＳ Ｐゴシック"/>
                <a:cs typeface="Arial"/>
              </a:rPr>
              <a:t>chemotherapy</a:t>
            </a:r>
            <a:r>
              <a:rPr lang="de-DE" sz="800">
                <a:solidFill>
                  <a:srgbClr val="000000"/>
                </a:solidFill>
                <a:latin typeface="Arial"/>
                <a:ea typeface="ＭＳ Ｐゴシック"/>
                <a:cs typeface="Arial"/>
              </a:rPr>
              <a:t> </a:t>
            </a:r>
            <a:r>
              <a:rPr lang="de-DE" sz="800" err="1">
                <a:solidFill>
                  <a:srgbClr val="000000"/>
                </a:solidFill>
                <a:latin typeface="Arial"/>
                <a:ea typeface="ＭＳ Ｐゴシック"/>
                <a:cs typeface="Arial"/>
              </a:rPr>
              <a:t>of</a:t>
            </a:r>
            <a:r>
              <a:rPr lang="de-DE" sz="800">
                <a:solidFill>
                  <a:srgbClr val="000000"/>
                </a:solidFill>
                <a:latin typeface="Arial"/>
                <a:ea typeface="ＭＳ Ｐゴシック"/>
                <a:cs typeface="Arial"/>
              </a:rPr>
              <a:t> </a:t>
            </a:r>
            <a:r>
              <a:rPr lang="de-DE" sz="800" err="1">
                <a:solidFill>
                  <a:srgbClr val="000000"/>
                </a:solidFill>
                <a:latin typeface="Arial"/>
                <a:ea typeface="ＭＳ Ｐゴシック"/>
                <a:cs typeface="Arial"/>
              </a:rPr>
              <a:t>pharmacy</a:t>
            </a:r>
            <a:r>
              <a:rPr lang="de-DE" sz="800">
                <a:solidFill>
                  <a:srgbClr val="000000"/>
                </a:solidFill>
                <a:latin typeface="Arial"/>
                <a:ea typeface="ＭＳ Ｐゴシック"/>
                <a:cs typeface="Arial"/>
              </a:rPr>
              <a:t> </a:t>
            </a:r>
            <a:r>
              <a:rPr lang="de-DE" sz="800" err="1">
                <a:solidFill>
                  <a:srgbClr val="000000"/>
                </a:solidFill>
                <a:latin typeface="Arial"/>
                <a:ea typeface="ＭＳ Ｐゴシック"/>
                <a:cs typeface="Arial"/>
              </a:rPr>
              <a:t>personnel</a:t>
            </a:r>
            <a:r>
              <a:rPr lang="de-DE" sz="800">
                <a:solidFill>
                  <a:srgbClr val="000000"/>
                </a:solidFill>
                <a:latin typeface="Arial"/>
                <a:ea typeface="ＭＳ Ｐゴシック"/>
                <a:cs typeface="Arial"/>
              </a:rPr>
              <a:t> at a </a:t>
            </a:r>
            <a:r>
              <a:rPr lang="de-DE" sz="800" err="1">
                <a:solidFill>
                  <a:srgbClr val="000000"/>
                </a:solidFill>
                <a:latin typeface="Arial"/>
                <a:ea typeface="ＭＳ Ｐゴシック"/>
                <a:cs typeface="Arial"/>
              </a:rPr>
              <a:t>singel</a:t>
            </a:r>
            <a:r>
              <a:rPr lang="de-DE" sz="800">
                <a:solidFill>
                  <a:srgbClr val="000000"/>
                </a:solidFill>
                <a:latin typeface="Arial"/>
                <a:ea typeface="ＭＳ Ｐゴシック"/>
                <a:cs typeface="Arial"/>
              </a:rPr>
              <a:t> </a:t>
            </a:r>
            <a:r>
              <a:rPr lang="de-DE" sz="800" err="1">
                <a:solidFill>
                  <a:srgbClr val="000000"/>
                </a:solidFill>
                <a:latin typeface="Arial"/>
                <a:ea typeface="ＭＳ Ｐゴシック"/>
                <a:cs typeface="Arial"/>
              </a:rPr>
              <a:t>centre</a:t>
            </a:r>
            <a:r>
              <a:rPr lang="de-DE" sz="800">
                <a:solidFill>
                  <a:srgbClr val="000000"/>
                </a:solidFill>
                <a:latin typeface="Arial"/>
                <a:ea typeface="ＭＳ Ｐゴシック"/>
                <a:cs typeface="Arial"/>
              </a:rPr>
              <a:t>. Can J Hosp Pharm. 2015; 68(2):104-12</a:t>
            </a:r>
            <a:endParaRPr lang="de-DE" sz="800">
              <a:solidFill>
                <a:schemeClr val="tx1">
                  <a:lumMod val="65000"/>
                  <a:lumOff val="35000"/>
                </a:schemeClr>
              </a:solidFill>
              <a:latin typeface="Arial"/>
              <a:ea typeface="ＭＳ Ｐゴシック"/>
              <a:cs typeface="Arial"/>
            </a:endParaRP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Connor TH et al.</a:t>
            </a:r>
            <a:r>
              <a:rPr lang="de-DE" altLang="de-DE" sz="800">
                <a:solidFill>
                  <a:schemeClr val="tx1">
                    <a:lumMod val="65000"/>
                    <a:lumOff val="35000"/>
                  </a:schemeClr>
                </a:solidFill>
                <a:latin typeface="Arial"/>
                <a:ea typeface="ＭＳ Ｐゴシック"/>
                <a:cs typeface="Arial"/>
              </a:rPr>
              <a:t> Evaluation </a:t>
            </a:r>
            <a:r>
              <a:rPr lang="de-DE" altLang="de-DE" sz="800" err="1">
                <a:solidFill>
                  <a:schemeClr val="tx1">
                    <a:lumMod val="65000"/>
                    <a:lumOff val="35000"/>
                  </a:schemeClr>
                </a:solidFill>
                <a:latin typeface="Arial"/>
                <a:ea typeface="ＭＳ Ｐゴシック"/>
                <a:cs typeface="Arial"/>
              </a:rPr>
              <a:t>of</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antineoplastic</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drug</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exposure</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of</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health</a:t>
            </a:r>
            <a:r>
              <a:rPr lang="de-DE" altLang="de-DE" sz="800">
                <a:solidFill>
                  <a:schemeClr val="tx1">
                    <a:lumMod val="65000"/>
                    <a:lumOff val="35000"/>
                  </a:schemeClr>
                </a:solidFill>
                <a:latin typeface="Arial"/>
                <a:ea typeface="ＭＳ Ｐゴシック"/>
                <a:cs typeface="Arial"/>
              </a:rPr>
              <a:t> care </a:t>
            </a:r>
            <a:r>
              <a:rPr lang="de-DE" altLang="de-DE" sz="800" err="1">
                <a:solidFill>
                  <a:schemeClr val="tx1">
                    <a:lumMod val="65000"/>
                    <a:lumOff val="35000"/>
                  </a:schemeClr>
                </a:solidFill>
                <a:latin typeface="Arial"/>
                <a:ea typeface="ＭＳ Ｐゴシック"/>
                <a:cs typeface="Arial"/>
              </a:rPr>
              <a:t>workers</a:t>
            </a:r>
            <a:r>
              <a:rPr lang="de-DE" altLang="de-DE" sz="800">
                <a:solidFill>
                  <a:schemeClr val="tx1">
                    <a:lumMod val="65000"/>
                    <a:lumOff val="35000"/>
                  </a:schemeClr>
                </a:solidFill>
                <a:latin typeface="Arial"/>
                <a:ea typeface="ＭＳ Ｐゴシック"/>
                <a:cs typeface="Arial"/>
              </a:rPr>
              <a:t> at </a:t>
            </a:r>
            <a:r>
              <a:rPr lang="de-DE" altLang="de-DE" sz="800" err="1">
                <a:solidFill>
                  <a:schemeClr val="tx1">
                    <a:lumMod val="65000"/>
                    <a:lumOff val="35000"/>
                  </a:schemeClr>
                </a:solidFill>
                <a:latin typeface="Arial"/>
                <a:ea typeface="ＭＳ Ｐゴシック"/>
                <a:cs typeface="Arial"/>
              </a:rPr>
              <a:t>three</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university-based</a:t>
            </a:r>
            <a:r>
              <a:rPr lang="de-DE" altLang="de-DE" sz="800">
                <a:solidFill>
                  <a:schemeClr val="tx1">
                    <a:lumMod val="65000"/>
                    <a:lumOff val="35000"/>
                  </a:schemeClr>
                </a:solidFill>
                <a:latin typeface="Arial"/>
                <a:ea typeface="ＭＳ Ｐゴシック"/>
                <a:cs typeface="Arial"/>
              </a:rPr>
              <a:t> US </a:t>
            </a:r>
            <a:r>
              <a:rPr lang="de-DE" altLang="de-DE" sz="800" err="1">
                <a:solidFill>
                  <a:schemeClr val="tx1">
                    <a:lumMod val="65000"/>
                    <a:lumOff val="35000"/>
                  </a:schemeClr>
                </a:solidFill>
                <a:latin typeface="Arial"/>
                <a:ea typeface="ＭＳ Ｐゴシック"/>
                <a:cs typeface="Arial"/>
              </a:rPr>
              <a:t>cancer</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centers</a:t>
            </a:r>
            <a:r>
              <a:rPr lang="de-DE" altLang="de-DE" sz="800">
                <a:solidFill>
                  <a:schemeClr val="tx1">
                    <a:lumMod val="65000"/>
                    <a:lumOff val="35000"/>
                  </a:schemeClr>
                </a:solidFill>
                <a:latin typeface="Arial"/>
                <a:ea typeface="ＭＳ Ｐゴシック"/>
                <a:cs typeface="Arial"/>
              </a:rPr>
              <a:t>. J </a:t>
            </a:r>
            <a:r>
              <a:rPr lang="de-DE" altLang="de-DE" sz="800" err="1">
                <a:solidFill>
                  <a:schemeClr val="tx1">
                    <a:lumMod val="65000"/>
                    <a:lumOff val="35000"/>
                  </a:schemeClr>
                </a:solidFill>
                <a:latin typeface="Arial"/>
                <a:ea typeface="ＭＳ Ｐゴシック"/>
                <a:cs typeface="Arial"/>
              </a:rPr>
              <a:t>Occup</a:t>
            </a:r>
            <a:r>
              <a:rPr lang="de-DE" altLang="de-DE" sz="800">
                <a:solidFill>
                  <a:schemeClr val="tx1">
                    <a:lumMod val="65000"/>
                    <a:lumOff val="35000"/>
                  </a:schemeClr>
                </a:solidFill>
                <a:latin typeface="Arial"/>
                <a:ea typeface="ＭＳ Ｐゴシック"/>
                <a:cs typeface="Arial"/>
              </a:rPr>
              <a:t> Environ Med. 2010 Oct;52(10):1019-27.</a:t>
            </a:r>
            <a:endParaRPr lang="de-DE">
              <a:solidFill>
                <a:schemeClr val="tx1">
                  <a:lumMod val="65000"/>
                  <a:lumOff val="35000"/>
                </a:schemeClr>
              </a:solidFill>
            </a:endParaRP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Ensslin AS et al. </a:t>
            </a:r>
            <a:r>
              <a:rPr lang="en-US" altLang="de-DE" sz="800">
                <a:solidFill>
                  <a:schemeClr val="tx1">
                    <a:lumMod val="65000"/>
                    <a:lumOff val="35000"/>
                  </a:schemeClr>
                </a:solidFill>
                <a:latin typeface="Arial"/>
                <a:ea typeface="ＭＳ Ｐゴシック"/>
                <a:cs typeface="Arial"/>
              </a:rPr>
              <a:t>Biological monitoring of cyclophosphamide and </a:t>
            </a:r>
            <a:r>
              <a:rPr lang="en-US" altLang="de-DE" sz="800" err="1">
                <a:solidFill>
                  <a:schemeClr val="tx1">
                    <a:lumMod val="65000"/>
                    <a:lumOff val="35000"/>
                  </a:schemeClr>
                </a:solidFill>
                <a:latin typeface="Arial"/>
                <a:ea typeface="ＭＳ Ｐゴシック"/>
                <a:cs typeface="Arial"/>
              </a:rPr>
              <a:t>ifosfamide</a:t>
            </a:r>
            <a:r>
              <a:rPr lang="en-US" altLang="de-DE" sz="800">
                <a:solidFill>
                  <a:schemeClr val="tx1">
                    <a:lumMod val="65000"/>
                    <a:lumOff val="35000"/>
                  </a:schemeClr>
                </a:solidFill>
                <a:latin typeface="Arial"/>
                <a:ea typeface="ＭＳ Ｐゴシック"/>
                <a:cs typeface="Arial"/>
              </a:rPr>
              <a:t> in urine of hospital personnel occupationally exposed to cytostatic drugs.</a:t>
            </a:r>
            <a:r>
              <a:rPr lang="de-DE" altLang="de-DE" sz="800">
                <a:solidFill>
                  <a:schemeClr val="tx1">
                    <a:lumMod val="65000"/>
                    <a:lumOff val="35000"/>
                  </a:schemeClr>
                </a:solidFill>
                <a:latin typeface="Arial"/>
                <a:ea typeface="ＭＳ Ｐゴシック"/>
                <a:cs typeface="Arial"/>
              </a:rPr>
              <a:t> </a:t>
            </a:r>
            <a:r>
              <a:rPr lang="fr-FR" altLang="de-DE" sz="800" err="1">
                <a:solidFill>
                  <a:srgbClr val="0000FF"/>
                </a:solidFill>
                <a:latin typeface="Arial"/>
                <a:ea typeface="ＭＳ Ｐゴシック"/>
                <a:cs typeface="Arial"/>
                <a:hlinkClick r:id="rId7" tooltip="Occupational and environmental medicine.">
                  <a:extLst>
                    <a:ext uri="{A12FA001-AC4F-418D-AE19-62706E023703}">
                      <ahyp:hlinkClr xmlns:ahyp="http://schemas.microsoft.com/office/drawing/2018/hyperlinkcolor" val="tx"/>
                    </a:ext>
                  </a:extLst>
                </a:hlinkClick>
              </a:rPr>
              <a:t>Occup</a:t>
            </a:r>
            <a:r>
              <a:rPr lang="fr-FR" altLang="de-DE" sz="800">
                <a:solidFill>
                  <a:schemeClr val="tx1">
                    <a:lumMod val="65000"/>
                    <a:lumOff val="35000"/>
                  </a:schemeClr>
                </a:solidFill>
                <a:latin typeface="Arial"/>
                <a:ea typeface="ＭＳ Ｐゴシック"/>
                <a:cs typeface="Arial"/>
                <a:hlinkClick r:id="rId7" tooltip="Occupational and environmental medicine.">
                  <a:extLst>
                    <a:ext uri="{A12FA001-AC4F-418D-AE19-62706E023703}">
                      <ahyp:hlinkClr xmlns:ahyp="http://schemas.microsoft.com/office/drawing/2018/hyperlinkcolor" val="tx"/>
                    </a:ext>
                  </a:extLst>
                </a:hlinkClick>
              </a:rPr>
              <a:t> Environ Med.</a:t>
            </a:r>
            <a:r>
              <a:rPr lang="fr-FR" altLang="de-DE" sz="800">
                <a:solidFill>
                  <a:schemeClr val="tx1">
                    <a:lumMod val="65000"/>
                    <a:lumOff val="35000"/>
                  </a:schemeClr>
                </a:solidFill>
                <a:latin typeface="Arial"/>
                <a:ea typeface="ＭＳ Ｐゴシック"/>
                <a:cs typeface="Arial"/>
              </a:rPr>
              <a:t> 1994 Apr;51(4):229-33. </a:t>
            </a:r>
            <a:endParaRPr lang="fr-FR" altLang="de-DE" sz="800">
              <a:solidFill>
                <a:schemeClr val="tx1">
                  <a:lumMod val="65000"/>
                  <a:lumOff val="35000"/>
                </a:schemeClr>
              </a:solidFill>
              <a:latin typeface="Arial"/>
              <a:ea typeface="ＭＳ Ｐゴシック" panose="020B0600070205080204" pitchFamily="34" charset="-128"/>
              <a:cs typeface="Arial"/>
            </a:endParaRP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Ensslin AS et al. </a:t>
            </a:r>
            <a:r>
              <a:rPr lang="en-US" altLang="de-DE" sz="800">
                <a:solidFill>
                  <a:schemeClr val="tx1">
                    <a:lumMod val="65000"/>
                    <a:lumOff val="35000"/>
                  </a:schemeClr>
                </a:solidFill>
                <a:latin typeface="Arial"/>
                <a:ea typeface="ＭＳ Ｐゴシック"/>
                <a:cs typeface="Arial"/>
              </a:rPr>
              <a:t>Biological monitoring of hospital pharmacy personnel occupationally exposed to cytostatic drugs: urinary excretion and cytogenetics studies.</a:t>
            </a:r>
            <a:r>
              <a:rPr lang="de-DE" altLang="de-DE" sz="800">
                <a:solidFill>
                  <a:schemeClr val="tx1">
                    <a:lumMod val="65000"/>
                    <a:lumOff val="35000"/>
                  </a:schemeClr>
                </a:solidFill>
                <a:latin typeface="Arial"/>
                <a:ea typeface="ＭＳ Ｐゴシック"/>
                <a:cs typeface="Arial"/>
              </a:rPr>
              <a:t> </a:t>
            </a:r>
            <a:r>
              <a:rPr lang="en-US" altLang="de-DE" sz="800">
                <a:solidFill>
                  <a:srgbClr val="0000FF"/>
                </a:solidFill>
                <a:latin typeface="Arial"/>
                <a:ea typeface="ＭＳ Ｐゴシック"/>
                <a:cs typeface="Arial"/>
                <a:hlinkClick r:id="rId8"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sz="800" err="1">
                <a:solidFill>
                  <a:srgbClr val="0000FF"/>
                </a:solidFill>
                <a:latin typeface="Arial"/>
                <a:ea typeface="ＭＳ Ｐゴシック"/>
                <a:cs typeface="Arial"/>
                <a:hlinkClick r:id="rId8" tooltip="International archives of occupational and environmental health.">
                  <a:extLst>
                    <a:ext uri="{A12FA001-AC4F-418D-AE19-62706E023703}">
                      <ahyp:hlinkClr xmlns:ahyp="http://schemas.microsoft.com/office/drawing/2018/hyperlinkcolor" val="tx"/>
                    </a:ext>
                  </a:extLst>
                </a:hlinkClick>
              </a:rPr>
              <a:t>Occup</a:t>
            </a:r>
            <a:r>
              <a:rPr lang="en-US" altLang="de-DE" sz="800">
                <a:solidFill>
                  <a:schemeClr val="tx1">
                    <a:lumMod val="65000"/>
                    <a:lumOff val="35000"/>
                  </a:schemeClr>
                </a:solidFill>
                <a:latin typeface="Arial"/>
                <a:ea typeface="ＭＳ Ｐゴシック"/>
                <a:cs typeface="Arial"/>
                <a:hlinkClick r:id="rId8"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800">
                <a:solidFill>
                  <a:schemeClr val="tx1">
                    <a:lumMod val="65000"/>
                    <a:lumOff val="35000"/>
                  </a:schemeClr>
                </a:solidFill>
                <a:latin typeface="Arial"/>
                <a:ea typeface="ＭＳ Ｐゴシック"/>
                <a:cs typeface="Arial"/>
              </a:rPr>
              <a:t> 1997;70(3):205-8.</a:t>
            </a: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Mason HJ et al</a:t>
            </a:r>
            <a:r>
              <a:rPr lang="en-US" altLang="de-DE" sz="800">
                <a:solidFill>
                  <a:schemeClr val="tx1">
                    <a:lumMod val="65000"/>
                    <a:lumOff val="35000"/>
                  </a:schemeClr>
                </a:solidFill>
                <a:latin typeface="Arial"/>
                <a:ea typeface="ＭＳ Ｐゴシック"/>
                <a:cs typeface="Arial"/>
              </a:rPr>
              <a:t>. Exposure to antineoplastic drugs in two UK hospital pharmacy units.</a:t>
            </a:r>
            <a:r>
              <a:rPr lang="de-DE" altLang="de-DE" sz="800" i="1">
                <a:solidFill>
                  <a:schemeClr val="tx1">
                    <a:lumMod val="65000"/>
                    <a:lumOff val="35000"/>
                  </a:schemeClr>
                </a:solidFill>
                <a:latin typeface="Arial"/>
                <a:ea typeface="ＭＳ Ｐゴシック"/>
                <a:cs typeface="Arial"/>
              </a:rPr>
              <a:t> </a:t>
            </a:r>
            <a:r>
              <a:rPr lang="en-US" altLang="de-DE" sz="800">
                <a:solidFill>
                  <a:srgbClr val="0000FF"/>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Ann </a:t>
            </a:r>
            <a:r>
              <a:rPr lang="en-US" altLang="de-DE" sz="800" err="1">
                <a:solidFill>
                  <a:srgbClr val="0000FF"/>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Occup</a:t>
            </a:r>
            <a:r>
              <a:rPr lang="en-US" altLang="de-DE" sz="800">
                <a:solidFill>
                  <a:srgbClr val="0000FF"/>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 </a:t>
            </a:r>
            <a:r>
              <a:rPr lang="en-US" altLang="de-DE" sz="800" err="1">
                <a:solidFill>
                  <a:srgbClr val="0000FF"/>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Hyg</a:t>
            </a:r>
            <a:r>
              <a:rPr lang="en-US" altLang="de-DE" sz="800">
                <a:solidFill>
                  <a:schemeClr val="tx1">
                    <a:lumMod val="65000"/>
                    <a:lumOff val="35000"/>
                  </a:schemeClr>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a:t>
            </a:r>
            <a:r>
              <a:rPr lang="en-US" altLang="de-DE" sz="800">
                <a:solidFill>
                  <a:schemeClr val="tx1">
                    <a:lumMod val="65000"/>
                    <a:lumOff val="35000"/>
                  </a:schemeClr>
                </a:solidFill>
                <a:latin typeface="Arial"/>
                <a:ea typeface="ＭＳ Ｐゴシック"/>
                <a:cs typeface="Arial"/>
              </a:rPr>
              <a:t> 2005 Oct;49(7):603-10. </a:t>
            </a:r>
            <a:r>
              <a:rPr lang="en-US" altLang="de-DE" sz="800" err="1">
                <a:solidFill>
                  <a:schemeClr val="tx1">
                    <a:lumMod val="65000"/>
                    <a:lumOff val="35000"/>
                  </a:schemeClr>
                </a:solidFill>
                <a:latin typeface="Arial"/>
                <a:ea typeface="ＭＳ Ｐゴシック"/>
                <a:cs typeface="Arial"/>
              </a:rPr>
              <a:t>Epub</a:t>
            </a:r>
            <a:r>
              <a:rPr lang="en-US" altLang="de-DE" sz="800">
                <a:solidFill>
                  <a:schemeClr val="tx1">
                    <a:lumMod val="65000"/>
                    <a:lumOff val="35000"/>
                  </a:schemeClr>
                </a:solidFill>
                <a:latin typeface="Arial"/>
                <a:ea typeface="ＭＳ Ｐゴシック"/>
                <a:cs typeface="Arial"/>
              </a:rPr>
              <a:t> 2005 Jun 17</a:t>
            </a:r>
          </a:p>
          <a:p>
            <a:pPr>
              <a:lnSpc>
                <a:spcPct val="70000"/>
              </a:lnSpc>
              <a:spcBef>
                <a:spcPct val="0"/>
              </a:spcBef>
            </a:pPr>
            <a:r>
              <a:rPr lang="de-DE" altLang="de-DE" sz="800" i="1" err="1">
                <a:solidFill>
                  <a:schemeClr val="tx1">
                    <a:lumMod val="65000"/>
                    <a:lumOff val="35000"/>
                  </a:schemeClr>
                </a:solidFill>
                <a:latin typeface="Arial"/>
                <a:ea typeface="ＭＳ Ｐゴシック"/>
                <a:cs typeface="Arial"/>
              </a:rPr>
              <a:t>Ndaw</a:t>
            </a:r>
            <a:r>
              <a:rPr lang="de-DE" altLang="de-DE" sz="800" i="1">
                <a:solidFill>
                  <a:schemeClr val="tx1">
                    <a:lumMod val="65000"/>
                    <a:lumOff val="35000"/>
                  </a:schemeClr>
                </a:solidFill>
                <a:latin typeface="Arial"/>
                <a:ea typeface="ＭＳ Ｐゴシック"/>
                <a:cs typeface="Arial"/>
              </a:rPr>
              <a:t> S et al. </a:t>
            </a:r>
            <a:r>
              <a:rPr lang="en-US" altLang="de-DE" sz="800">
                <a:solidFill>
                  <a:schemeClr val="tx1">
                    <a:lumMod val="65000"/>
                    <a:lumOff val="35000"/>
                  </a:schemeClr>
                </a:solidFill>
                <a:latin typeface="Arial"/>
                <a:ea typeface="ＭＳ Ｐゴシック"/>
                <a:cs typeface="Arial"/>
              </a:rPr>
              <a:t>Biological monitoring of occupational exposure to 5-fluorouracil: urinary α-</a:t>
            </a:r>
            <a:r>
              <a:rPr lang="en-US" altLang="de-DE" sz="800" err="1">
                <a:solidFill>
                  <a:schemeClr val="tx1">
                    <a:lumMod val="65000"/>
                    <a:lumOff val="35000"/>
                  </a:schemeClr>
                </a:solidFill>
                <a:latin typeface="Arial"/>
                <a:ea typeface="ＭＳ Ｐゴシック"/>
                <a:cs typeface="Arial"/>
              </a:rPr>
              <a:t>fluoro</a:t>
            </a:r>
            <a:r>
              <a:rPr lang="en-US" altLang="de-DE" sz="800">
                <a:solidFill>
                  <a:schemeClr val="tx1">
                    <a:lumMod val="65000"/>
                    <a:lumOff val="35000"/>
                  </a:schemeClr>
                </a:solidFill>
                <a:latin typeface="Arial"/>
                <a:ea typeface="ＭＳ Ｐゴシック"/>
                <a:cs typeface="Arial"/>
              </a:rPr>
              <a:t>-β-alanine assay by high performance liquid chromatography tandem mass spectrometry in health care personnel. </a:t>
            </a:r>
            <a:r>
              <a:rPr lang="de-DE" altLang="de-DE" sz="800">
                <a:solidFill>
                  <a:srgbClr val="0000FF"/>
                </a:solidFill>
                <a:latin typeface="Arial"/>
                <a:ea typeface="ＭＳ Ｐゴシック"/>
                <a:cs typeface="Arial"/>
                <a:hlinkClick r:id="rId10" tooltip="Journal of chromatography. B, Analytical technologies in the biomedical and life sciences.">
                  <a:extLst>
                    <a:ext uri="{A12FA001-AC4F-418D-AE19-62706E023703}">
                      <ahyp:hlinkClr xmlns:ahyp="http://schemas.microsoft.com/office/drawing/2018/hyperlinkcolor" val="tx"/>
                    </a:ext>
                  </a:extLst>
                </a:hlinkClick>
              </a:rPr>
              <a:t>J </a:t>
            </a:r>
            <a:r>
              <a:rPr lang="de-DE" altLang="de-DE" sz="800" err="1">
                <a:solidFill>
                  <a:srgbClr val="0000FF"/>
                </a:solidFill>
                <a:latin typeface="Arial"/>
                <a:ea typeface="ＭＳ Ｐゴシック"/>
                <a:cs typeface="Arial"/>
                <a:hlinkClick r:id="rId10" tooltip="Journal of chromatography. B, Analytical technologies in the biomedical and life sciences.">
                  <a:extLst>
                    <a:ext uri="{A12FA001-AC4F-418D-AE19-62706E023703}">
                      <ahyp:hlinkClr xmlns:ahyp="http://schemas.microsoft.com/office/drawing/2018/hyperlinkcolor" val="tx"/>
                    </a:ext>
                  </a:extLst>
                </a:hlinkClick>
              </a:rPr>
              <a:t>Chromatogr</a:t>
            </a:r>
            <a:r>
              <a:rPr lang="de-DE" altLang="de-DE" sz="800">
                <a:solidFill>
                  <a:srgbClr val="0000FF"/>
                </a:solidFill>
                <a:latin typeface="Arial"/>
                <a:ea typeface="ＭＳ Ｐゴシック"/>
                <a:cs typeface="Arial"/>
                <a:hlinkClick r:id="rId10" tooltip="Journal of chromatography. B, Analytical technologies in the biomedical and life sciences.">
                  <a:extLst>
                    <a:ext uri="{A12FA001-AC4F-418D-AE19-62706E023703}">
                      <ahyp:hlinkClr xmlns:ahyp="http://schemas.microsoft.com/office/drawing/2018/hyperlinkcolor" val="tx"/>
                    </a:ext>
                  </a:extLst>
                </a:hlinkClick>
              </a:rPr>
              <a:t> B Analyt </a:t>
            </a:r>
            <a:r>
              <a:rPr lang="de-DE" altLang="de-DE" sz="800" err="1">
                <a:solidFill>
                  <a:srgbClr val="0000FF"/>
                </a:solidFill>
                <a:latin typeface="Arial"/>
                <a:ea typeface="ＭＳ Ｐゴシック"/>
                <a:cs typeface="Arial"/>
                <a:hlinkClick r:id="rId10" tooltip="Journal of chromatography. B, Analytical technologies in the biomedical and life sciences.">
                  <a:extLst>
                    <a:ext uri="{A12FA001-AC4F-418D-AE19-62706E023703}">
                      <ahyp:hlinkClr xmlns:ahyp="http://schemas.microsoft.com/office/drawing/2018/hyperlinkcolor" val="tx"/>
                    </a:ext>
                  </a:extLst>
                </a:hlinkClick>
              </a:rPr>
              <a:t>Technol</a:t>
            </a:r>
            <a:r>
              <a:rPr lang="de-DE" altLang="de-DE" sz="800">
                <a:solidFill>
                  <a:srgbClr val="0000FF"/>
                </a:solidFill>
                <a:latin typeface="Arial"/>
                <a:ea typeface="ＭＳ Ｐゴシック"/>
                <a:cs typeface="Arial"/>
                <a:hlinkClick r:id="rId10" tooltip="Journal of chromatography. B, Analytical technologies in the biomedical and life sciences.">
                  <a:extLst>
                    <a:ext uri="{A12FA001-AC4F-418D-AE19-62706E023703}">
                      <ahyp:hlinkClr xmlns:ahyp="http://schemas.microsoft.com/office/drawing/2018/hyperlinkcolor" val="tx"/>
                    </a:ext>
                  </a:extLst>
                </a:hlinkClick>
              </a:rPr>
              <a:t> Biomed Life </a:t>
            </a:r>
            <a:r>
              <a:rPr lang="de-DE" altLang="de-DE" sz="800" err="1">
                <a:solidFill>
                  <a:srgbClr val="0000FF"/>
                </a:solidFill>
                <a:latin typeface="Arial"/>
                <a:ea typeface="ＭＳ Ｐゴシック"/>
                <a:cs typeface="Arial"/>
                <a:hlinkClick r:id="rId10" tooltip="Journal of chromatography. B, Analytical technologies in the biomedical and life sciences.">
                  <a:extLst>
                    <a:ext uri="{A12FA001-AC4F-418D-AE19-62706E023703}">
                      <ahyp:hlinkClr xmlns:ahyp="http://schemas.microsoft.com/office/drawing/2018/hyperlinkcolor" val="tx"/>
                    </a:ext>
                  </a:extLst>
                </a:hlinkClick>
              </a:rPr>
              <a:t>Sci</a:t>
            </a:r>
            <a:r>
              <a:rPr lang="de-DE" altLang="de-DE" sz="800">
                <a:solidFill>
                  <a:schemeClr val="tx1">
                    <a:lumMod val="65000"/>
                    <a:lumOff val="35000"/>
                  </a:schemeClr>
                </a:solidFill>
                <a:latin typeface="Arial"/>
                <a:ea typeface="ＭＳ Ｐゴシック"/>
                <a:cs typeface="Arial"/>
                <a:hlinkClick r:id="rId10" tooltip="Journal of chromatography. B, Analytical technologies in the biomedical and life sciences.">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2010 </a:t>
            </a:r>
            <a:r>
              <a:rPr lang="de-DE" altLang="de-DE" sz="800" err="1">
                <a:solidFill>
                  <a:schemeClr val="tx1">
                    <a:lumMod val="65000"/>
                    <a:lumOff val="35000"/>
                  </a:schemeClr>
                </a:solidFill>
                <a:latin typeface="Arial"/>
                <a:ea typeface="ＭＳ Ｐゴシック"/>
                <a:cs typeface="Arial"/>
              </a:rPr>
              <a:t>Oct</a:t>
            </a:r>
            <a:r>
              <a:rPr lang="de-DE" altLang="de-DE" sz="800">
                <a:solidFill>
                  <a:schemeClr val="tx1">
                    <a:lumMod val="65000"/>
                    <a:lumOff val="35000"/>
                  </a:schemeClr>
                </a:solidFill>
                <a:latin typeface="Arial"/>
                <a:ea typeface="ＭＳ Ｐゴシック"/>
                <a:cs typeface="Arial"/>
              </a:rPr>
              <a:t> 1;878(27):2630-4.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10.1016/j.jchromb.2010.02.011. </a:t>
            </a:r>
            <a:r>
              <a:rPr lang="de-DE" altLang="de-DE" sz="800" err="1">
                <a:solidFill>
                  <a:schemeClr val="tx1">
                    <a:lumMod val="65000"/>
                    <a:lumOff val="35000"/>
                  </a:schemeClr>
                </a:solidFill>
                <a:latin typeface="Arial"/>
                <a:ea typeface="ＭＳ Ｐゴシック"/>
                <a:cs typeface="Arial"/>
              </a:rPr>
              <a:t>Epub</a:t>
            </a:r>
            <a:r>
              <a:rPr lang="de-DE" altLang="de-DE" sz="800">
                <a:solidFill>
                  <a:schemeClr val="tx1">
                    <a:lumMod val="65000"/>
                    <a:lumOff val="35000"/>
                  </a:schemeClr>
                </a:solidFill>
                <a:latin typeface="Arial"/>
                <a:ea typeface="ＭＳ Ｐゴシック"/>
                <a:cs typeface="Arial"/>
              </a:rPr>
              <a:t> 2010 Feb 17.</a:t>
            </a: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Pieri M et al. </a:t>
            </a:r>
            <a:r>
              <a:rPr lang="en-US" altLang="de-DE" sz="800">
                <a:solidFill>
                  <a:schemeClr val="tx1">
                    <a:lumMod val="65000"/>
                    <a:lumOff val="35000"/>
                  </a:schemeClr>
                </a:solidFill>
                <a:latin typeface="Arial"/>
                <a:ea typeface="ＭＳ Ｐゴシック"/>
                <a:cs typeface="Arial"/>
              </a:rPr>
              <a:t>Biological monitoring of nurses exposed to doxorubicin and </a:t>
            </a:r>
            <a:r>
              <a:rPr lang="en-US" altLang="de-DE" sz="800" err="1">
                <a:solidFill>
                  <a:schemeClr val="tx1">
                    <a:lumMod val="65000"/>
                    <a:lumOff val="35000"/>
                  </a:schemeClr>
                </a:solidFill>
                <a:latin typeface="Arial"/>
                <a:ea typeface="ＭＳ Ｐゴシック"/>
                <a:cs typeface="Arial"/>
              </a:rPr>
              <a:t>epirubicin</a:t>
            </a:r>
            <a:r>
              <a:rPr lang="en-US" altLang="de-DE" sz="800">
                <a:solidFill>
                  <a:schemeClr val="tx1">
                    <a:lumMod val="65000"/>
                    <a:lumOff val="35000"/>
                  </a:schemeClr>
                </a:solidFill>
                <a:latin typeface="Arial"/>
                <a:ea typeface="ＭＳ Ｐゴシック"/>
                <a:cs typeface="Arial"/>
              </a:rPr>
              <a:t> by a validated liquid chromatography/fluorescence detection method.</a:t>
            </a:r>
            <a:r>
              <a:rPr lang="de-DE" altLang="de-DE" sz="800" i="1">
                <a:solidFill>
                  <a:schemeClr val="tx1">
                    <a:lumMod val="65000"/>
                    <a:lumOff val="35000"/>
                  </a:schemeClr>
                </a:solidFill>
                <a:latin typeface="Arial"/>
                <a:ea typeface="ＭＳ Ｐゴシック"/>
                <a:cs typeface="Arial"/>
              </a:rPr>
              <a:t> </a:t>
            </a:r>
            <a:r>
              <a:rPr lang="de-DE" altLang="de-DE" sz="800">
                <a:solidFill>
                  <a:srgbClr val="0000FF"/>
                </a:solidFill>
                <a:latin typeface="Arial"/>
                <a:ea typeface="ＭＳ Ｐゴシック"/>
                <a:cs typeface="Arial"/>
                <a:hlinkClick r:id="rId11" tooltip="The Annals of occupational hygiene.">
                  <a:extLst>
                    <a:ext uri="{A12FA001-AC4F-418D-AE19-62706E023703}">
                      <ahyp:hlinkClr xmlns:ahyp="http://schemas.microsoft.com/office/drawing/2018/hyperlinkcolor" val="tx"/>
                    </a:ext>
                  </a:extLst>
                </a:hlinkClick>
              </a:rPr>
              <a:t>Ann </a:t>
            </a:r>
            <a:r>
              <a:rPr lang="de-DE" altLang="de-DE" sz="800" err="1">
                <a:solidFill>
                  <a:srgbClr val="0000FF"/>
                </a:solidFill>
                <a:latin typeface="Arial"/>
                <a:ea typeface="ＭＳ Ｐゴシック"/>
                <a:cs typeface="Arial"/>
                <a:hlinkClick r:id="rId11" tooltip="The Annals of occupational hygiene.">
                  <a:extLst>
                    <a:ext uri="{A12FA001-AC4F-418D-AE19-62706E023703}">
                      <ahyp:hlinkClr xmlns:ahyp="http://schemas.microsoft.com/office/drawing/2018/hyperlinkcolor" val="tx"/>
                    </a:ext>
                  </a:extLst>
                </a:hlinkClick>
              </a:rPr>
              <a:t>Occup</a:t>
            </a:r>
            <a:r>
              <a:rPr lang="de-DE" altLang="de-DE" sz="800">
                <a:solidFill>
                  <a:schemeClr val="tx1">
                    <a:lumMod val="65000"/>
                    <a:lumOff val="35000"/>
                  </a:schemeClr>
                </a:solidFill>
                <a:latin typeface="Arial"/>
                <a:ea typeface="ＭＳ Ｐゴシック"/>
                <a:cs typeface="Arial"/>
                <a:hlinkClick r:id="rId11" tooltip="The Annals of occupational hygiene.">
                  <a:extLst>
                    <a:ext uri="{A12FA001-AC4F-418D-AE19-62706E023703}">
                      <ahyp:hlinkClr xmlns:ahyp="http://schemas.microsoft.com/office/drawing/2018/hyperlinkcolor" val="tx"/>
                    </a:ext>
                  </a:extLst>
                </a:hlinkClick>
              </a:rPr>
              <a:t> Hyg.</a:t>
            </a:r>
            <a:r>
              <a:rPr lang="de-DE" altLang="de-DE" sz="800">
                <a:solidFill>
                  <a:schemeClr val="tx1">
                    <a:lumMod val="65000"/>
                    <a:lumOff val="35000"/>
                  </a:schemeClr>
                </a:solidFill>
                <a:latin typeface="Arial"/>
                <a:ea typeface="ＭＳ Ｐゴシック"/>
                <a:cs typeface="Arial"/>
              </a:rPr>
              <a:t> 2010 Jun;54(4):368-76.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10.1093/</a:t>
            </a:r>
            <a:r>
              <a:rPr lang="de-DE" altLang="de-DE" sz="800" err="1">
                <a:solidFill>
                  <a:schemeClr val="tx1">
                    <a:lumMod val="65000"/>
                    <a:lumOff val="35000"/>
                  </a:schemeClr>
                </a:solidFill>
                <a:latin typeface="Arial"/>
                <a:ea typeface="ＭＳ Ｐゴシック"/>
                <a:cs typeface="Arial"/>
              </a:rPr>
              <a:t>annhyg</a:t>
            </a:r>
            <a:r>
              <a:rPr lang="de-DE" altLang="de-DE" sz="800">
                <a:solidFill>
                  <a:schemeClr val="tx1">
                    <a:lumMod val="65000"/>
                    <a:lumOff val="35000"/>
                  </a:schemeClr>
                </a:solidFill>
                <a:latin typeface="Arial"/>
                <a:ea typeface="ＭＳ Ｐゴシック"/>
                <a:cs typeface="Arial"/>
              </a:rPr>
              <a:t>/meq006. </a:t>
            </a:r>
            <a:r>
              <a:rPr lang="de-DE" altLang="de-DE" sz="800" err="1">
                <a:solidFill>
                  <a:schemeClr val="tx1">
                    <a:lumMod val="65000"/>
                    <a:lumOff val="35000"/>
                  </a:schemeClr>
                </a:solidFill>
                <a:latin typeface="Arial"/>
                <a:ea typeface="ＭＳ Ｐゴシック"/>
                <a:cs typeface="Arial"/>
              </a:rPr>
              <a:t>Epub</a:t>
            </a:r>
            <a:r>
              <a:rPr lang="de-DE" altLang="de-DE" sz="800">
                <a:solidFill>
                  <a:schemeClr val="tx1">
                    <a:lumMod val="65000"/>
                    <a:lumOff val="35000"/>
                  </a:schemeClr>
                </a:solidFill>
                <a:latin typeface="Arial"/>
                <a:ea typeface="ＭＳ Ｐゴシック"/>
                <a:cs typeface="Arial"/>
              </a:rPr>
              <a:t> 2010 May 13. </a:t>
            </a:r>
            <a:endParaRPr lang="en-US" altLang="de-DE" sz="800">
              <a:solidFill>
                <a:schemeClr val="tx1">
                  <a:lumMod val="65000"/>
                  <a:lumOff val="35000"/>
                </a:schemeClr>
              </a:solidFill>
              <a:latin typeface="Arial"/>
              <a:ea typeface="ＭＳ Ｐゴシック" panose="020B0600070205080204" pitchFamily="34" charset="-128"/>
              <a:cs typeface="Arial"/>
            </a:endParaRPr>
          </a:p>
          <a:p>
            <a:pPr>
              <a:lnSpc>
                <a:spcPct val="90000"/>
              </a:lnSpc>
              <a:spcBef>
                <a:spcPct val="0"/>
              </a:spcBef>
            </a:pPr>
            <a:r>
              <a:rPr lang="en-US" altLang="de-DE" sz="800" i="1" err="1">
                <a:solidFill>
                  <a:schemeClr val="tx1">
                    <a:lumMod val="65000"/>
                    <a:lumOff val="35000"/>
                  </a:schemeClr>
                </a:solidFill>
                <a:latin typeface="Arial"/>
                <a:ea typeface="ＭＳ Ｐゴシック"/>
                <a:cs typeface="Arial"/>
              </a:rPr>
              <a:t>Sessink</a:t>
            </a:r>
            <a:r>
              <a:rPr lang="en-US" altLang="de-DE" sz="800" i="1">
                <a:solidFill>
                  <a:schemeClr val="tx1">
                    <a:lumMod val="65000"/>
                    <a:lumOff val="35000"/>
                  </a:schemeClr>
                </a:solidFill>
                <a:latin typeface="Arial"/>
                <a:ea typeface="ＭＳ Ｐゴシック"/>
                <a:cs typeface="Arial"/>
              </a:rPr>
              <a:t> PJ et al</a:t>
            </a:r>
            <a:r>
              <a:rPr lang="en-US" altLang="de-DE" sz="800">
                <a:solidFill>
                  <a:schemeClr val="tx1">
                    <a:lumMod val="65000"/>
                    <a:lumOff val="35000"/>
                  </a:schemeClr>
                </a:solidFill>
                <a:latin typeface="Arial"/>
                <a:ea typeface="ＭＳ Ｐゴシック"/>
                <a:cs typeface="Arial"/>
              </a:rPr>
              <a:t>. Occupational exposure to antineoplastic agents at several departments in a hospital. Environmental contamination and excretion of cyclophosphamide and </a:t>
            </a:r>
            <a:r>
              <a:rPr lang="en-US" altLang="de-DE" sz="800" err="1">
                <a:solidFill>
                  <a:schemeClr val="tx1">
                    <a:lumMod val="65000"/>
                    <a:lumOff val="35000"/>
                  </a:schemeClr>
                </a:solidFill>
                <a:latin typeface="Arial"/>
                <a:ea typeface="ＭＳ Ｐゴシック"/>
                <a:cs typeface="Arial"/>
              </a:rPr>
              <a:t>ifosfamide</a:t>
            </a:r>
            <a:r>
              <a:rPr lang="en-US" altLang="de-DE" sz="800">
                <a:solidFill>
                  <a:schemeClr val="tx1">
                    <a:lumMod val="65000"/>
                    <a:lumOff val="35000"/>
                  </a:schemeClr>
                </a:solidFill>
                <a:latin typeface="Arial"/>
                <a:ea typeface="ＭＳ Ｐゴシック"/>
                <a:cs typeface="Arial"/>
              </a:rPr>
              <a:t> in urine of exposed workers. Int Arch </a:t>
            </a:r>
            <a:r>
              <a:rPr lang="en-US" altLang="de-DE" sz="800" err="1">
                <a:solidFill>
                  <a:schemeClr val="tx1">
                    <a:lumMod val="65000"/>
                    <a:lumOff val="35000"/>
                  </a:schemeClr>
                </a:solidFill>
                <a:latin typeface="Arial"/>
                <a:ea typeface="ＭＳ Ｐゴシック"/>
                <a:cs typeface="Arial"/>
              </a:rPr>
              <a:t>Occup</a:t>
            </a:r>
            <a:r>
              <a:rPr lang="en-US" altLang="de-DE" sz="800">
                <a:solidFill>
                  <a:schemeClr val="tx1">
                    <a:lumMod val="65000"/>
                    <a:lumOff val="35000"/>
                  </a:schemeClr>
                </a:solidFill>
                <a:latin typeface="Arial"/>
                <a:ea typeface="ＭＳ Ｐゴシック"/>
                <a:cs typeface="Arial"/>
              </a:rPr>
              <a:t> Environ Health. </a:t>
            </a:r>
            <a:r>
              <a:rPr lang="de-DE" altLang="de-DE" sz="800">
                <a:solidFill>
                  <a:schemeClr val="tx1">
                    <a:lumMod val="65000"/>
                    <a:lumOff val="35000"/>
                  </a:schemeClr>
                </a:solidFill>
                <a:latin typeface="Arial"/>
                <a:ea typeface="ＭＳ Ｐゴシック"/>
                <a:cs typeface="Arial"/>
              </a:rPr>
              <a:t>1992;64(2):105-12.</a:t>
            </a:r>
            <a:endParaRPr lang="en-US" altLang="de-DE" sz="800">
              <a:solidFill>
                <a:schemeClr val="tx1">
                  <a:lumMod val="65000"/>
                  <a:lumOff val="35000"/>
                </a:schemeClr>
              </a:solidFill>
              <a:latin typeface="Arial"/>
              <a:ea typeface="ＭＳ Ｐゴシック"/>
              <a:cs typeface="Arial"/>
            </a:endParaRPr>
          </a:p>
          <a:p>
            <a:pPr>
              <a:lnSpc>
                <a:spcPct val="90000"/>
              </a:lnSpc>
              <a:spcBef>
                <a:spcPct val="0"/>
              </a:spcBef>
            </a:pPr>
            <a:r>
              <a:rPr lang="de-DE" altLang="de-DE" sz="800" i="1" err="1">
                <a:solidFill>
                  <a:schemeClr val="tx1">
                    <a:lumMod val="65000"/>
                    <a:lumOff val="35000"/>
                  </a:schemeClr>
                </a:solidFill>
                <a:latin typeface="Arial"/>
                <a:ea typeface="ＭＳ Ｐゴシック"/>
                <a:cs typeface="Arial"/>
              </a:rPr>
              <a:t>Villarini</a:t>
            </a:r>
            <a:r>
              <a:rPr lang="de-DE" altLang="de-DE" sz="800" i="1">
                <a:solidFill>
                  <a:schemeClr val="tx1">
                    <a:lumMod val="65000"/>
                    <a:lumOff val="35000"/>
                  </a:schemeClr>
                </a:solidFill>
                <a:latin typeface="Arial"/>
                <a:ea typeface="ＭＳ Ｐゴシック"/>
                <a:cs typeface="Arial"/>
              </a:rPr>
              <a:t> M et al. </a:t>
            </a:r>
            <a:r>
              <a:rPr lang="en-US" altLang="de-DE" sz="800">
                <a:solidFill>
                  <a:schemeClr val="tx1">
                    <a:lumMod val="65000"/>
                    <a:lumOff val="35000"/>
                  </a:schemeClr>
                </a:solidFill>
                <a:latin typeface="Arial"/>
                <a:ea typeface="ＭＳ Ｐゴシック"/>
                <a:cs typeface="Arial"/>
              </a:rPr>
              <a:t>Assessment of primary, oxidative and excision repaired DNA damage in hospital personnel handling antineoplastic drugs.</a:t>
            </a:r>
            <a:r>
              <a:rPr lang="de-DE" altLang="de-DE" sz="800" i="1">
                <a:solidFill>
                  <a:schemeClr val="tx1">
                    <a:lumMod val="65000"/>
                    <a:lumOff val="35000"/>
                  </a:schemeClr>
                </a:solidFill>
                <a:latin typeface="Arial"/>
                <a:ea typeface="ＭＳ Ｐゴシック"/>
                <a:cs typeface="Arial"/>
              </a:rPr>
              <a:t> </a:t>
            </a:r>
            <a:r>
              <a:rPr lang="en-US" altLang="de-DE" sz="800">
                <a:solidFill>
                  <a:schemeClr val="tx1">
                    <a:lumMod val="65000"/>
                    <a:lumOff val="35000"/>
                  </a:schemeClr>
                </a:solidFill>
                <a:latin typeface="Arial"/>
                <a:ea typeface="ＭＳ Ｐゴシック"/>
                <a:cs typeface="Arial"/>
                <a:hlinkClick r:id="rId12" tooltip="Mutagenesis.">
                  <a:extLst>
                    <a:ext uri="{A12FA001-AC4F-418D-AE19-62706E023703}">
                      <ahyp:hlinkClr xmlns:ahyp="http://schemas.microsoft.com/office/drawing/2018/hyperlinkcolor" val="tx"/>
                    </a:ext>
                  </a:extLst>
                </a:hlinkClick>
              </a:rPr>
              <a:t>Mutagenesis.</a:t>
            </a:r>
            <a:r>
              <a:rPr lang="en-US" altLang="de-DE" sz="800">
                <a:solidFill>
                  <a:schemeClr val="tx1">
                    <a:lumMod val="65000"/>
                    <a:lumOff val="35000"/>
                  </a:schemeClr>
                </a:solidFill>
                <a:latin typeface="Arial"/>
                <a:ea typeface="ＭＳ Ｐゴシック"/>
                <a:cs typeface="Arial"/>
              </a:rPr>
              <a:t> 2011 May;26(3):359-69. </a:t>
            </a:r>
            <a:r>
              <a:rPr lang="en-US" altLang="de-DE" sz="800" err="1">
                <a:solidFill>
                  <a:schemeClr val="tx1">
                    <a:lumMod val="65000"/>
                    <a:lumOff val="35000"/>
                  </a:schemeClr>
                </a:solidFill>
                <a:latin typeface="Arial"/>
                <a:ea typeface="ＭＳ Ｐゴシック"/>
                <a:cs typeface="Arial"/>
              </a:rPr>
              <a:t>doi</a:t>
            </a:r>
            <a:r>
              <a:rPr lang="en-US" altLang="de-DE" sz="800">
                <a:solidFill>
                  <a:schemeClr val="tx1">
                    <a:lumMod val="65000"/>
                    <a:lumOff val="35000"/>
                  </a:schemeClr>
                </a:solidFill>
                <a:latin typeface="Arial"/>
                <a:ea typeface="ＭＳ Ｐゴシック"/>
                <a:cs typeface="Arial"/>
              </a:rPr>
              <a:t>: 10.1093/</a:t>
            </a:r>
            <a:r>
              <a:rPr lang="en-US" altLang="de-DE" sz="800" err="1">
                <a:solidFill>
                  <a:schemeClr val="tx1">
                    <a:lumMod val="65000"/>
                    <a:lumOff val="35000"/>
                  </a:schemeClr>
                </a:solidFill>
                <a:latin typeface="Arial"/>
                <a:ea typeface="ＭＳ Ｐゴシック"/>
                <a:cs typeface="Arial"/>
              </a:rPr>
              <a:t>mutage</a:t>
            </a:r>
            <a:r>
              <a:rPr lang="en-US" altLang="de-DE" sz="800">
                <a:solidFill>
                  <a:schemeClr val="tx1">
                    <a:lumMod val="65000"/>
                    <a:lumOff val="35000"/>
                  </a:schemeClr>
                </a:solidFill>
                <a:latin typeface="Arial"/>
                <a:ea typeface="ＭＳ Ｐゴシック"/>
                <a:cs typeface="Arial"/>
              </a:rPr>
              <a:t>/geq102. </a:t>
            </a:r>
            <a:r>
              <a:rPr lang="en-US" altLang="de-DE" sz="800" err="1">
                <a:solidFill>
                  <a:schemeClr val="tx1">
                    <a:lumMod val="65000"/>
                    <a:lumOff val="35000"/>
                  </a:schemeClr>
                </a:solidFill>
                <a:latin typeface="Arial"/>
                <a:ea typeface="ＭＳ Ｐゴシック"/>
                <a:cs typeface="Arial"/>
              </a:rPr>
              <a:t>Epub</a:t>
            </a:r>
            <a:r>
              <a:rPr lang="en-US" altLang="de-DE" sz="800">
                <a:solidFill>
                  <a:schemeClr val="tx1">
                    <a:lumMod val="65000"/>
                    <a:lumOff val="35000"/>
                  </a:schemeClr>
                </a:solidFill>
                <a:latin typeface="Arial"/>
                <a:ea typeface="ＭＳ Ｐゴシック"/>
                <a:cs typeface="Arial"/>
              </a:rPr>
              <a:t> 2010 Nov 26. </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800" i="1" err="1">
                <a:solidFill>
                  <a:schemeClr val="tx1">
                    <a:lumMod val="65000"/>
                    <a:lumOff val="35000"/>
                  </a:schemeClr>
                </a:solidFill>
                <a:latin typeface="Arial"/>
                <a:ea typeface="ＭＳ Ｐゴシック"/>
                <a:cs typeface="Arial"/>
              </a:rPr>
              <a:t>Raveena</a:t>
            </a:r>
            <a:r>
              <a:rPr lang="de-DE" sz="1800" i="1">
                <a:solidFill>
                  <a:schemeClr val="tx1">
                    <a:lumMod val="65000"/>
                    <a:lumOff val="35000"/>
                  </a:schemeClr>
                </a:solidFill>
                <a:latin typeface="Arial"/>
                <a:ea typeface="ＭＳ Ｐゴシック"/>
                <a:cs typeface="Arial"/>
              </a:rPr>
              <a:t> et al</a:t>
            </a:r>
            <a:r>
              <a:rPr lang="de-DE" sz="1800">
                <a:solidFill>
                  <a:schemeClr val="tx1">
                    <a:lumMod val="65000"/>
                    <a:lumOff val="35000"/>
                  </a:schemeClr>
                </a:solidFill>
                <a:latin typeface="Arial"/>
                <a:ea typeface="ＭＳ Ｐゴシック"/>
                <a:cs typeface="Arial"/>
              </a:rPr>
              <a:t>. </a:t>
            </a:r>
            <a:r>
              <a:rPr lang="en-US" sz="1800">
                <a:solidFill>
                  <a:schemeClr val="tx1">
                    <a:lumMod val="65000"/>
                    <a:lumOff val="35000"/>
                  </a:schemeClr>
                </a:solidFill>
                <a:latin typeface="Arial"/>
                <a:ea typeface="ＭＳ Ｐゴシック"/>
                <a:cs typeface="Arial"/>
              </a:rPr>
              <a:t>Occupational Exposure to Chemotherapy of Pharmacy Personnel at a Single Centre </a:t>
            </a:r>
            <a:r>
              <a:rPr lang="de-DE" sz="1800" err="1">
                <a:solidFill>
                  <a:schemeClr val="tx1">
                    <a:lumMod val="65000"/>
                    <a:lumOff val="35000"/>
                  </a:schemeClr>
                </a:solidFill>
                <a:latin typeface="Arial"/>
                <a:ea typeface="ＭＳ Ｐゴシック"/>
                <a:cs typeface="Arial"/>
              </a:rPr>
              <a:t>Raveena</a:t>
            </a:r>
            <a:r>
              <a:rPr lang="de-DE" sz="1800">
                <a:solidFill>
                  <a:schemeClr val="tx1">
                    <a:lumMod val="65000"/>
                    <a:lumOff val="35000"/>
                  </a:schemeClr>
                </a:solidFill>
                <a:latin typeface="Arial"/>
                <a:ea typeface="ＭＳ Ｐゴシック"/>
                <a:cs typeface="Arial"/>
              </a:rPr>
              <a:t> </a:t>
            </a:r>
            <a:r>
              <a:rPr lang="de-DE" sz="1800" err="1">
                <a:solidFill>
                  <a:schemeClr val="tx1">
                    <a:lumMod val="65000"/>
                    <a:lumOff val="35000"/>
                  </a:schemeClr>
                </a:solidFill>
                <a:latin typeface="Arial"/>
                <a:ea typeface="ＭＳ Ｐゴシック"/>
                <a:cs typeface="Arial"/>
              </a:rPr>
              <a:t>Ramphal</a:t>
            </a:r>
            <a:r>
              <a:rPr lang="de-DE" sz="1800">
                <a:solidFill>
                  <a:schemeClr val="tx1">
                    <a:lumMod val="65000"/>
                    <a:lumOff val="35000"/>
                  </a:schemeClr>
                </a:solidFill>
                <a:latin typeface="Arial"/>
                <a:ea typeface="ＭＳ Ｐゴシック"/>
                <a:cs typeface="Arial"/>
              </a:rPr>
              <a:t>, </a:t>
            </a:r>
            <a:r>
              <a:rPr lang="de-DE" sz="1800" err="1">
                <a:solidFill>
                  <a:schemeClr val="tx1">
                    <a:lumMod val="65000"/>
                    <a:lumOff val="35000"/>
                  </a:schemeClr>
                </a:solidFill>
                <a:latin typeface="Arial"/>
                <a:ea typeface="ＭＳ Ｐゴシック"/>
                <a:cs typeface="Arial"/>
              </a:rPr>
              <a:t>Tejinder</a:t>
            </a:r>
            <a:r>
              <a:rPr lang="de-DE" sz="1800">
                <a:solidFill>
                  <a:schemeClr val="tx1">
                    <a:lumMod val="65000"/>
                    <a:lumOff val="35000"/>
                  </a:schemeClr>
                </a:solidFill>
                <a:latin typeface="Arial"/>
                <a:ea typeface="ＭＳ Ｐゴシック"/>
                <a:cs typeface="Arial"/>
              </a:rPr>
              <a:t> Bains, Geneviève </a:t>
            </a:r>
            <a:r>
              <a:rPr lang="de-DE" sz="1800" err="1">
                <a:solidFill>
                  <a:schemeClr val="tx1">
                    <a:lumMod val="65000"/>
                    <a:lumOff val="35000"/>
                  </a:schemeClr>
                </a:solidFill>
                <a:latin typeface="Arial"/>
                <a:ea typeface="ＭＳ Ｐゴシック"/>
                <a:cs typeface="Arial"/>
              </a:rPr>
              <a:t>Goulet</a:t>
            </a:r>
            <a:r>
              <a:rPr lang="de-DE" sz="1800">
                <a:solidFill>
                  <a:schemeClr val="tx1">
                    <a:lumMod val="65000"/>
                    <a:lumOff val="35000"/>
                  </a:schemeClr>
                </a:solidFill>
                <a:latin typeface="Arial"/>
                <a:ea typeface="ＭＳ Ｐゴシック"/>
                <a:cs typeface="Arial"/>
              </a:rPr>
              <a:t>, Régis </a:t>
            </a:r>
            <a:r>
              <a:rPr lang="de-DE" sz="1800" err="1">
                <a:solidFill>
                  <a:schemeClr val="tx1">
                    <a:lumMod val="65000"/>
                    <a:lumOff val="35000"/>
                  </a:schemeClr>
                </a:solidFill>
                <a:latin typeface="Arial"/>
                <a:ea typeface="ＭＳ Ｐゴシック"/>
                <a:cs typeface="Arial"/>
              </a:rPr>
              <a:t>Vaillancourt</a:t>
            </a:r>
            <a:r>
              <a:rPr lang="de-DE" sz="1800">
                <a:solidFill>
                  <a:schemeClr val="tx1">
                    <a:lumMod val="65000"/>
                    <a:lumOff val="35000"/>
                  </a:schemeClr>
                </a:solidFill>
                <a:latin typeface="Arial"/>
                <a:ea typeface="ＭＳ Ｐゴシック"/>
                <a:cs typeface="Arial"/>
              </a:rPr>
              <a:t> Can J Hosp Pharm. 2015 Mar-Apr; 68(2): 104–112. </a:t>
            </a:r>
            <a:r>
              <a:rPr lang="de-DE" sz="1800" err="1">
                <a:solidFill>
                  <a:schemeClr val="tx1">
                    <a:lumMod val="65000"/>
                    <a:lumOff val="35000"/>
                  </a:schemeClr>
                </a:solidFill>
                <a:latin typeface="Arial"/>
                <a:ea typeface="ＭＳ Ｐゴシック"/>
                <a:cs typeface="Arial"/>
              </a:rPr>
              <a:t>doi</a:t>
            </a:r>
            <a:r>
              <a:rPr lang="de-DE" sz="1800">
                <a:solidFill>
                  <a:schemeClr val="tx1">
                    <a:lumMod val="65000"/>
                    <a:lumOff val="35000"/>
                  </a:schemeClr>
                </a:solidFill>
                <a:latin typeface="Arial"/>
                <a:ea typeface="ＭＳ Ｐゴシック"/>
                <a:cs typeface="Arial"/>
              </a:rPr>
              <a:t>: 10.4212/cjhp.v68i2.1435</a:t>
            </a:r>
          </a:p>
          <a:p>
            <a:pPr>
              <a:lnSpc>
                <a:spcPct val="90000"/>
              </a:lnSpc>
              <a:spcBef>
                <a:spcPct val="0"/>
              </a:spcBef>
            </a:pPr>
            <a:endParaRPr lang="en-US"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a:lnSpc>
                <a:spcPct val="70000"/>
              </a:lnSpc>
              <a:spcBef>
                <a:spcPct val="0"/>
              </a:spcBef>
            </a:pPr>
            <a:r>
              <a:rPr lang="de-DE" altLang="de-DE" sz="800">
                <a:solidFill>
                  <a:schemeClr val="tx1">
                    <a:lumMod val="65000"/>
                    <a:lumOff val="35000"/>
                  </a:schemeClr>
                </a:solidFill>
                <a:latin typeface="Arial"/>
                <a:ea typeface="ＭＳ Ｐゴシック"/>
                <a:cs typeface="Arial"/>
              </a:rPr>
              <a:t>[3]</a:t>
            </a:r>
          </a:p>
          <a:p>
            <a:pPr>
              <a:lnSpc>
                <a:spcPct val="70000"/>
              </a:lnSpc>
              <a:spcBef>
                <a:spcPct val="0"/>
              </a:spcBef>
            </a:pPr>
            <a:r>
              <a:rPr lang="de-DE" sz="800" i="1" err="1">
                <a:solidFill>
                  <a:schemeClr val="tx1">
                    <a:lumMod val="65000"/>
                    <a:lumOff val="35000"/>
                  </a:schemeClr>
                </a:solidFill>
                <a:latin typeface="Arial"/>
                <a:ea typeface="ＭＳ Ｐゴシック"/>
                <a:cs typeface="Arial"/>
              </a:rPr>
              <a:t>Korczowska</a:t>
            </a:r>
            <a:r>
              <a:rPr lang="de-DE" sz="800" i="1">
                <a:solidFill>
                  <a:schemeClr val="tx1">
                    <a:lumMod val="65000"/>
                    <a:lumOff val="35000"/>
                  </a:schemeClr>
                </a:solidFill>
                <a:latin typeface="Arial"/>
                <a:ea typeface="ＭＳ Ｐゴシック"/>
                <a:cs typeface="Arial"/>
              </a:rPr>
              <a:t> et al.</a:t>
            </a:r>
            <a:r>
              <a:rPr lang="de-DE" sz="800">
                <a:solidFill>
                  <a:schemeClr val="tx1">
                    <a:lumMod val="65000"/>
                    <a:lumOff val="35000"/>
                  </a:schemeClr>
                </a:solidFill>
                <a:latin typeface="Arial"/>
                <a:ea typeface="ＭＳ Ｐゴシック"/>
                <a:cs typeface="Arial"/>
              </a:rPr>
              <a:t> Surface </a:t>
            </a:r>
            <a:r>
              <a:rPr lang="de-DE" sz="800" err="1">
                <a:solidFill>
                  <a:schemeClr val="tx1">
                    <a:lumMod val="65000"/>
                    <a:lumOff val="35000"/>
                  </a:schemeClr>
                </a:solidFill>
                <a:latin typeface="Arial"/>
                <a:ea typeface="ＭＳ Ｐゴシック"/>
                <a:cs typeface="Arial"/>
              </a:rPr>
              <a:t>contamination</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with</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cytotoxic</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drugs</a:t>
            </a:r>
            <a:r>
              <a:rPr lang="de-DE" sz="800">
                <a:solidFill>
                  <a:schemeClr val="tx1">
                    <a:lumMod val="65000"/>
                    <a:lumOff val="35000"/>
                  </a:schemeClr>
                </a:solidFill>
                <a:latin typeface="Arial"/>
                <a:ea typeface="ＭＳ Ｐゴシック"/>
                <a:cs typeface="Arial"/>
              </a:rPr>
              <a:t> in </a:t>
            </a:r>
            <a:r>
              <a:rPr lang="de-DE" sz="800" err="1">
                <a:solidFill>
                  <a:schemeClr val="tx1">
                    <a:lumMod val="65000"/>
                    <a:lumOff val="35000"/>
                  </a:schemeClr>
                </a:solidFill>
                <a:latin typeface="Arial"/>
                <a:ea typeface="ＭＳ Ｐゴシック"/>
                <a:cs typeface="Arial"/>
              </a:rPr>
              <a:t>european</a:t>
            </a:r>
            <a:r>
              <a:rPr lang="de-DE" sz="800">
                <a:solidFill>
                  <a:schemeClr val="tx1">
                    <a:lumMod val="65000"/>
                    <a:lumOff val="35000"/>
                  </a:schemeClr>
                </a:solidFill>
                <a:latin typeface="Arial"/>
                <a:ea typeface="ＭＳ Ｐゴシック"/>
                <a:cs typeface="Arial"/>
              </a:rPr>
              <a:t> </a:t>
            </a:r>
            <a:r>
              <a:rPr lang="de-DE" sz="800" err="1">
                <a:solidFill>
                  <a:schemeClr val="tx1">
                    <a:lumMod val="65000"/>
                    <a:lumOff val="35000"/>
                  </a:schemeClr>
                </a:solidFill>
                <a:latin typeface="Arial"/>
                <a:ea typeface="ＭＳ Ｐゴシック"/>
                <a:cs typeface="Arial"/>
              </a:rPr>
              <a:t>hospital</a:t>
            </a:r>
            <a:r>
              <a:rPr lang="de-DE" sz="800">
                <a:solidFill>
                  <a:schemeClr val="tx1">
                    <a:lumMod val="65000"/>
                    <a:lumOff val="35000"/>
                  </a:schemeClr>
                </a:solidFill>
                <a:latin typeface="Arial"/>
                <a:ea typeface="ＭＳ Ｐゴシック"/>
                <a:cs typeface="Arial"/>
              </a:rPr>
              <a:t> wards. Poster auf dem 25. EAHP-Kongress, Göteborg, Schweden 2019</a:t>
            </a: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Cavallo D et al. </a:t>
            </a:r>
            <a:r>
              <a:rPr lang="en-US" altLang="de-DE" sz="800">
                <a:solidFill>
                  <a:schemeClr val="tx1">
                    <a:lumMod val="65000"/>
                    <a:lumOff val="35000"/>
                  </a:schemeClr>
                </a:solidFill>
                <a:latin typeface="Arial"/>
                <a:ea typeface="ＭＳ Ｐゴシック"/>
                <a:cs typeface="Arial"/>
              </a:rPr>
              <a:t>Evaluation of genotoxic effects induced by exposure to antineoplastic drugs in lymphocytes and exfoliated buccal cells of oncology nurses and pharmacy employees. </a:t>
            </a:r>
            <a:r>
              <a:rPr lang="en-US" altLang="de-DE" sz="800" err="1">
                <a:solidFill>
                  <a:srgbClr val="0000FF"/>
                </a:solidFill>
                <a:latin typeface="Arial"/>
                <a:ea typeface="ＭＳ Ｐゴシック"/>
                <a:cs typeface="Arial"/>
                <a:hlinkClick r:id="rId13" tooltip="Mutation research.">
                  <a:extLst>
                    <a:ext uri="{A12FA001-AC4F-418D-AE19-62706E023703}">
                      <ahyp:hlinkClr xmlns:ahyp="http://schemas.microsoft.com/office/drawing/2018/hyperlinkcolor" val="tx"/>
                    </a:ext>
                  </a:extLst>
                </a:hlinkClick>
              </a:rPr>
              <a:t>Mutat</a:t>
            </a:r>
            <a:r>
              <a:rPr lang="en-US" altLang="de-DE" sz="800">
                <a:solidFill>
                  <a:schemeClr val="tx1">
                    <a:lumMod val="65000"/>
                    <a:lumOff val="35000"/>
                  </a:schemeClr>
                </a:solidFill>
                <a:latin typeface="Arial"/>
                <a:ea typeface="ＭＳ Ｐゴシック"/>
                <a:cs typeface="Arial"/>
                <a:hlinkClick r:id="rId13" tooltip="Mutation research.">
                  <a:extLst>
                    <a:ext uri="{A12FA001-AC4F-418D-AE19-62706E023703}">
                      <ahyp:hlinkClr xmlns:ahyp="http://schemas.microsoft.com/office/drawing/2018/hyperlinkcolor" val="tx"/>
                    </a:ext>
                  </a:extLst>
                </a:hlinkClick>
              </a:rPr>
              <a:t> Res.</a:t>
            </a:r>
            <a:r>
              <a:rPr lang="en-US" altLang="de-DE" sz="800">
                <a:solidFill>
                  <a:schemeClr val="tx1">
                    <a:lumMod val="65000"/>
                    <a:lumOff val="35000"/>
                  </a:schemeClr>
                </a:solidFill>
                <a:latin typeface="Arial"/>
                <a:ea typeface="ＭＳ Ｐゴシック"/>
                <a:cs typeface="Arial"/>
              </a:rPr>
              <a:t> 2005 Nov 10;587(1-2):45-51. </a:t>
            </a:r>
            <a:r>
              <a:rPr lang="en-US" altLang="de-DE" sz="800" err="1">
                <a:solidFill>
                  <a:schemeClr val="tx1">
                    <a:lumMod val="65000"/>
                    <a:lumOff val="35000"/>
                  </a:schemeClr>
                </a:solidFill>
                <a:latin typeface="Arial"/>
                <a:ea typeface="ＭＳ Ｐゴシック"/>
                <a:cs typeface="Arial"/>
              </a:rPr>
              <a:t>Epub</a:t>
            </a:r>
            <a:r>
              <a:rPr lang="en-US" altLang="de-DE" sz="800">
                <a:solidFill>
                  <a:schemeClr val="tx1">
                    <a:lumMod val="65000"/>
                    <a:lumOff val="35000"/>
                  </a:schemeClr>
                </a:solidFill>
                <a:latin typeface="Arial"/>
                <a:ea typeface="ＭＳ Ｐゴシック"/>
                <a:cs typeface="Arial"/>
              </a:rPr>
              <a:t> 2005 Oct 3. </a:t>
            </a:r>
            <a:endParaRPr lang="en-US" altLang="de-DE" sz="800">
              <a:solidFill>
                <a:schemeClr val="tx1">
                  <a:lumMod val="65000"/>
                  <a:lumOff val="35000"/>
                </a:schemeClr>
              </a:solidFill>
              <a:latin typeface="Arial"/>
              <a:ea typeface="ＭＳ Ｐゴシック" panose="020B0600070205080204" pitchFamily="34" charset="-128"/>
              <a:cs typeface="Arial"/>
            </a:endParaRPr>
          </a:p>
          <a:p>
            <a:pPr>
              <a:lnSpc>
                <a:spcPct val="70000"/>
              </a:lnSpc>
              <a:spcBef>
                <a:spcPct val="0"/>
              </a:spcBef>
            </a:pPr>
            <a:r>
              <a:rPr lang="en-US" altLang="de-DE" sz="800" i="1" err="1">
                <a:solidFill>
                  <a:schemeClr val="tx1">
                    <a:lumMod val="65000"/>
                    <a:lumOff val="35000"/>
                  </a:schemeClr>
                </a:solidFill>
                <a:latin typeface="Arial"/>
                <a:ea typeface="ＭＳ Ｐゴシック"/>
                <a:cs typeface="Arial"/>
              </a:rPr>
              <a:t>Mattiuzzo</a:t>
            </a:r>
            <a:r>
              <a:rPr lang="en-US" altLang="de-DE" sz="800" i="1">
                <a:solidFill>
                  <a:schemeClr val="tx1">
                    <a:lumMod val="65000"/>
                    <a:lumOff val="35000"/>
                  </a:schemeClr>
                </a:solidFill>
                <a:latin typeface="Arial"/>
                <a:ea typeface="ＭＳ Ｐゴシック"/>
                <a:cs typeface="Arial"/>
              </a:rPr>
              <a:t> M et al. </a:t>
            </a:r>
            <a:r>
              <a:rPr lang="en-US" altLang="de-DE" sz="800">
                <a:solidFill>
                  <a:schemeClr val="tx1">
                    <a:lumMod val="65000"/>
                    <a:lumOff val="35000"/>
                  </a:schemeClr>
                </a:solidFill>
                <a:latin typeface="Arial"/>
                <a:ea typeface="ＭＳ Ｐゴシック"/>
                <a:cs typeface="Arial"/>
              </a:rPr>
              <a:t>Cytotoxic surface contamination in 24 </a:t>
            </a:r>
            <a:r>
              <a:rPr lang="en-US" altLang="de-DE" sz="800" err="1">
                <a:solidFill>
                  <a:schemeClr val="tx1">
                    <a:lumMod val="65000"/>
                    <a:lumOff val="35000"/>
                  </a:schemeClr>
                </a:solidFill>
                <a:latin typeface="Arial"/>
                <a:ea typeface="ＭＳ Ｐゴシック"/>
                <a:cs typeface="Arial"/>
              </a:rPr>
              <a:t>swiss</a:t>
            </a:r>
            <a:r>
              <a:rPr lang="en-US" altLang="de-DE" sz="800">
                <a:solidFill>
                  <a:schemeClr val="tx1">
                    <a:lumMod val="65000"/>
                    <a:lumOff val="35000"/>
                  </a:schemeClr>
                </a:solidFill>
                <a:latin typeface="Arial"/>
                <a:ea typeface="ＭＳ Ｐゴシック"/>
                <a:cs typeface="Arial"/>
              </a:rPr>
              <a:t> hospital pharmacies. </a:t>
            </a:r>
            <a:r>
              <a:rPr lang="en-US" altLang="de-DE" sz="800" err="1">
                <a:solidFill>
                  <a:schemeClr val="tx1">
                    <a:lumMod val="65000"/>
                    <a:lumOff val="35000"/>
                  </a:schemeClr>
                </a:solidFill>
                <a:latin typeface="Arial"/>
                <a:ea typeface="ＭＳ Ｐゴシック"/>
                <a:cs typeface="Arial"/>
              </a:rPr>
              <a:t>Eur</a:t>
            </a:r>
            <a:r>
              <a:rPr lang="en-US" altLang="de-DE" sz="800">
                <a:solidFill>
                  <a:schemeClr val="tx1">
                    <a:lumMod val="65000"/>
                    <a:lumOff val="35000"/>
                  </a:schemeClr>
                </a:solidFill>
                <a:latin typeface="Arial"/>
                <a:ea typeface="ＭＳ Ｐゴシック"/>
                <a:cs typeface="Arial"/>
              </a:rPr>
              <a:t> J Hosp Pharm 2012;19:144.</a:t>
            </a:r>
          </a:p>
          <a:p>
            <a:pPr>
              <a:lnSpc>
                <a:spcPct val="90000"/>
              </a:lnSpc>
              <a:spcBef>
                <a:spcPct val="0"/>
              </a:spcBef>
            </a:pPr>
            <a:r>
              <a:rPr lang="de-DE" altLang="de-DE" sz="800" i="1">
                <a:solidFill>
                  <a:schemeClr val="tx1">
                    <a:lumMod val="65000"/>
                    <a:lumOff val="35000"/>
                  </a:schemeClr>
                </a:solidFill>
                <a:latin typeface="Arial"/>
                <a:ea typeface="ＭＳ Ｐゴシック"/>
                <a:cs typeface="Arial"/>
              </a:rPr>
              <a:t>Hon et al. </a:t>
            </a:r>
            <a:r>
              <a:rPr lang="en-US" altLang="de-DE" sz="800">
                <a:solidFill>
                  <a:schemeClr val="tx1">
                    <a:lumMod val="65000"/>
                    <a:lumOff val="35000"/>
                  </a:schemeClr>
                </a:solidFill>
                <a:latin typeface="Arial"/>
                <a:ea typeface="ＭＳ Ｐゴシック"/>
                <a:cs typeface="Arial"/>
              </a:rPr>
              <a:t>Antineoplastic drug contamination of surfaces throughout the hospital medication system in Canadian hospitals. </a:t>
            </a:r>
            <a:r>
              <a:rPr lang="fr-FR" altLang="de-DE" sz="800">
                <a:solidFill>
                  <a:srgbClr val="0000FF"/>
                </a:solidFill>
                <a:latin typeface="Arial"/>
                <a:ea typeface="ＭＳ Ｐゴシック"/>
                <a:cs typeface="Arial"/>
                <a:hlinkClick r:id="rId14" tooltip="Journal of occupational and environmental hygiene.">
                  <a:extLst>
                    <a:ext uri="{A12FA001-AC4F-418D-AE19-62706E023703}">
                      <ahyp:hlinkClr xmlns:ahyp="http://schemas.microsoft.com/office/drawing/2018/hyperlinkcolor" val="tx"/>
                    </a:ext>
                  </a:extLst>
                </a:hlinkClick>
              </a:rPr>
              <a:t>J </a:t>
            </a:r>
            <a:r>
              <a:rPr lang="fr-FR" altLang="de-DE" sz="800" err="1">
                <a:solidFill>
                  <a:srgbClr val="0000FF"/>
                </a:solidFill>
                <a:latin typeface="Arial"/>
                <a:ea typeface="ＭＳ Ｐゴシック"/>
                <a:cs typeface="Arial"/>
                <a:hlinkClick r:id="rId14" tooltip="Journal of occupational and environmental hygiene.">
                  <a:extLst>
                    <a:ext uri="{A12FA001-AC4F-418D-AE19-62706E023703}">
                      <ahyp:hlinkClr xmlns:ahyp="http://schemas.microsoft.com/office/drawing/2018/hyperlinkcolor" val="tx"/>
                    </a:ext>
                  </a:extLst>
                </a:hlinkClick>
              </a:rPr>
              <a:t>Occup</a:t>
            </a:r>
            <a:r>
              <a:rPr lang="fr-FR" altLang="de-DE" sz="800">
                <a:solidFill>
                  <a:srgbClr val="0000FF"/>
                </a:solidFill>
                <a:latin typeface="Arial"/>
                <a:ea typeface="ＭＳ Ｐゴシック"/>
                <a:cs typeface="Arial"/>
                <a:hlinkClick r:id="rId14" tooltip="Journal of occupational and environmental hygiene.">
                  <a:extLst>
                    <a:ext uri="{A12FA001-AC4F-418D-AE19-62706E023703}">
                      <ahyp:hlinkClr xmlns:ahyp="http://schemas.microsoft.com/office/drawing/2018/hyperlinkcolor" val="tx"/>
                    </a:ext>
                  </a:extLst>
                </a:hlinkClick>
              </a:rPr>
              <a:t> Environ </a:t>
            </a:r>
            <a:r>
              <a:rPr lang="fr-FR" altLang="de-DE" sz="800" err="1">
                <a:solidFill>
                  <a:srgbClr val="0000FF"/>
                </a:solidFill>
                <a:latin typeface="Arial"/>
                <a:ea typeface="ＭＳ Ｐゴシック"/>
                <a:cs typeface="Arial"/>
                <a:hlinkClick r:id="rId14" tooltip="Journal of occupational and environmental hygiene.">
                  <a:extLst>
                    <a:ext uri="{A12FA001-AC4F-418D-AE19-62706E023703}">
                      <ahyp:hlinkClr xmlns:ahyp="http://schemas.microsoft.com/office/drawing/2018/hyperlinkcolor" val="tx"/>
                    </a:ext>
                  </a:extLst>
                </a:hlinkClick>
              </a:rPr>
              <a:t>Hyg</a:t>
            </a:r>
            <a:r>
              <a:rPr lang="fr-FR" altLang="de-DE" sz="800">
                <a:solidFill>
                  <a:schemeClr val="tx1">
                    <a:lumMod val="65000"/>
                    <a:lumOff val="35000"/>
                  </a:schemeClr>
                </a:solidFill>
                <a:latin typeface="Arial"/>
                <a:ea typeface="ＭＳ Ｐゴシック"/>
                <a:cs typeface="Arial"/>
                <a:hlinkClick r:id="rId14" tooltip="Journal of occupational and environmental hygiene.">
                  <a:extLst>
                    <a:ext uri="{A12FA001-AC4F-418D-AE19-62706E023703}">
                      <ahyp:hlinkClr xmlns:ahyp="http://schemas.microsoft.com/office/drawing/2018/hyperlinkcolor" val="tx"/>
                    </a:ext>
                  </a:extLst>
                </a:hlinkClick>
              </a:rPr>
              <a:t>.</a:t>
            </a:r>
            <a:r>
              <a:rPr lang="fr-FR" altLang="de-DE" sz="800">
                <a:solidFill>
                  <a:schemeClr val="tx1">
                    <a:lumMod val="65000"/>
                    <a:lumOff val="35000"/>
                  </a:schemeClr>
                </a:solidFill>
                <a:latin typeface="Arial"/>
                <a:ea typeface="ＭＳ Ｐゴシック"/>
                <a:cs typeface="Arial"/>
              </a:rPr>
              <a:t> 2013;10(7):374-83. </a:t>
            </a:r>
            <a:r>
              <a:rPr lang="fr-FR" altLang="de-DE" sz="800" err="1">
                <a:solidFill>
                  <a:schemeClr val="tx1">
                    <a:lumMod val="65000"/>
                    <a:lumOff val="35000"/>
                  </a:schemeClr>
                </a:solidFill>
                <a:latin typeface="Arial"/>
                <a:ea typeface="ＭＳ Ｐゴシック"/>
                <a:cs typeface="Arial"/>
              </a:rPr>
              <a:t>doi</a:t>
            </a:r>
            <a:r>
              <a:rPr lang="fr-FR" altLang="de-DE" sz="800">
                <a:solidFill>
                  <a:schemeClr val="tx1">
                    <a:lumMod val="65000"/>
                    <a:lumOff val="35000"/>
                  </a:schemeClr>
                </a:solidFill>
                <a:latin typeface="Arial"/>
                <a:ea typeface="ＭＳ Ｐゴシック"/>
                <a:cs typeface="Arial"/>
              </a:rPr>
              <a:t>: 10.1080/15459624.2013.789743.</a:t>
            </a:r>
          </a:p>
          <a:p>
            <a:r>
              <a:rPr lang="de-DE" altLang="de-DE" sz="800" i="1" err="1">
                <a:solidFill>
                  <a:schemeClr val="tx1">
                    <a:lumMod val="65000"/>
                    <a:lumOff val="35000"/>
                  </a:schemeClr>
                </a:solidFill>
                <a:latin typeface="Arial"/>
                <a:ea typeface="ＭＳ Ｐゴシック"/>
                <a:cs typeface="Arial"/>
              </a:rPr>
              <a:t>Korczowska</a:t>
            </a:r>
            <a:r>
              <a:rPr lang="de-DE" altLang="de-DE" sz="800" i="1">
                <a:solidFill>
                  <a:schemeClr val="tx1">
                    <a:lumMod val="65000"/>
                    <a:lumOff val="35000"/>
                  </a:schemeClr>
                </a:solidFill>
                <a:latin typeface="Arial"/>
                <a:ea typeface="ＭＳ Ｐゴシック"/>
                <a:cs typeface="Arial"/>
              </a:rPr>
              <a:t>. </a:t>
            </a:r>
            <a:r>
              <a:rPr lang="en-US" sz="1800">
                <a:solidFill>
                  <a:schemeClr val="tx1">
                    <a:lumMod val="65000"/>
                    <a:lumOff val="35000"/>
                  </a:schemeClr>
                </a:solidFill>
                <a:effectLst/>
                <a:latin typeface="Segoe UI" panose="020B0502040204020203" pitchFamily="34" charset="0"/>
              </a:rPr>
              <a:t>Evaluation of surface contamination with eight antineoplastic drugs in preparation and administration areas in Polish hospitals</a:t>
            </a:r>
            <a:endParaRPr lang="en-US" sz="1800">
              <a:solidFill>
                <a:schemeClr val="tx1">
                  <a:lumMod val="65000"/>
                  <a:lumOff val="35000"/>
                </a:schemeClr>
              </a:solidFill>
              <a:effectLst/>
              <a:latin typeface="Arial" panose="020B0604020202020204" pitchFamily="34" charset="0"/>
            </a:endParaRPr>
          </a:p>
          <a:p>
            <a:r>
              <a:rPr lang="en-US" sz="1800">
                <a:solidFill>
                  <a:schemeClr val="tx1">
                    <a:lumMod val="65000"/>
                    <a:lumOff val="35000"/>
                  </a:schemeClr>
                </a:solidFill>
                <a:effectLst/>
                <a:latin typeface="Segoe UI" panose="020B0502040204020203" pitchFamily="34" charset="0"/>
              </a:rPr>
              <a:t>March 2012; European Journal of Hospital Pharmacy 19(2):145-145</a:t>
            </a:r>
            <a:r>
              <a:rPr lang="en-US" sz="1800">
                <a:solidFill>
                  <a:schemeClr val="tx1">
                    <a:lumMod val="65000"/>
                    <a:lumOff val="35000"/>
                  </a:schemeClr>
                </a:solidFill>
                <a:effectLst/>
                <a:latin typeface="Arial" panose="020B0604020202020204" pitchFamily="34" charset="0"/>
              </a:rPr>
              <a:t> </a:t>
            </a:r>
            <a:r>
              <a:rPr lang="en-US" sz="1800">
                <a:solidFill>
                  <a:schemeClr val="tx1">
                    <a:lumMod val="65000"/>
                    <a:lumOff val="35000"/>
                  </a:schemeClr>
                </a:solidFill>
                <a:effectLst/>
                <a:latin typeface="Segoe UI" panose="020B0502040204020203" pitchFamily="34" charset="0"/>
              </a:rPr>
              <a:t>DOI:10.1136/ejhpharm-2012-000074.159</a:t>
            </a:r>
            <a:endParaRPr lang="de-DE" altLang="de-DE" sz="800">
              <a:solidFill>
                <a:schemeClr val="tx1">
                  <a:lumMod val="65000"/>
                  <a:lumOff val="35000"/>
                </a:schemeClr>
              </a:solidFill>
              <a:latin typeface="Arial"/>
              <a:ea typeface="ＭＳ Ｐゴシック"/>
              <a:cs typeface="Arial"/>
            </a:endParaRPr>
          </a:p>
          <a:p>
            <a:pPr>
              <a:lnSpc>
                <a:spcPct val="90000"/>
              </a:lnSpc>
              <a:spcBef>
                <a:spcPct val="0"/>
              </a:spcBef>
            </a:pPr>
            <a:r>
              <a:rPr lang="en-US" altLang="de-DE" sz="800" i="1">
                <a:solidFill>
                  <a:schemeClr val="tx1">
                    <a:lumMod val="65000"/>
                    <a:lumOff val="35000"/>
                  </a:schemeClr>
                </a:solidFill>
                <a:latin typeface="Arial"/>
                <a:ea typeface="ＭＳ Ｐゴシック"/>
                <a:cs typeface="Arial"/>
              </a:rPr>
              <a:t>Castiglia L et al. </a:t>
            </a:r>
            <a:r>
              <a:rPr lang="en-US" altLang="de-DE" sz="800">
                <a:solidFill>
                  <a:schemeClr val="tx1">
                    <a:lumMod val="65000"/>
                    <a:lumOff val="35000"/>
                  </a:schemeClr>
                </a:solidFill>
                <a:latin typeface="Arial"/>
                <a:ea typeface="ＭＳ Ｐゴシック"/>
                <a:cs typeface="Arial"/>
              </a:rPr>
              <a:t>Evaluation of occupational exposure to antiblastic drugs in an Italian hospital oncological department.</a:t>
            </a:r>
            <a:r>
              <a:rPr lang="de-DE" altLang="de-DE" sz="800">
                <a:solidFill>
                  <a:schemeClr val="tx1">
                    <a:lumMod val="65000"/>
                    <a:lumOff val="35000"/>
                  </a:schemeClr>
                </a:solidFill>
                <a:latin typeface="Arial"/>
                <a:ea typeface="ＭＳ Ｐゴシック"/>
                <a:cs typeface="Arial"/>
              </a:rPr>
              <a:t> </a:t>
            </a:r>
            <a:r>
              <a:rPr lang="de-DE" altLang="de-DE" sz="800" err="1">
                <a:solidFill>
                  <a:schemeClr val="tx1">
                    <a:lumMod val="65000"/>
                    <a:lumOff val="35000"/>
                  </a:schemeClr>
                </a:solidFill>
                <a:latin typeface="Arial"/>
                <a:ea typeface="ＭＳ Ｐゴシック"/>
                <a:cs typeface="Arial"/>
              </a:rPr>
              <a:t>Occup</a:t>
            </a:r>
            <a:r>
              <a:rPr lang="de-DE" altLang="de-DE" sz="800">
                <a:solidFill>
                  <a:schemeClr val="tx1">
                    <a:lumMod val="65000"/>
                    <a:lumOff val="35000"/>
                  </a:schemeClr>
                </a:solidFill>
                <a:latin typeface="Arial"/>
                <a:ea typeface="ＭＳ Ｐゴシック"/>
                <a:cs typeface="Arial"/>
              </a:rPr>
              <a:t> Health. 2008;50(1):48-56.</a:t>
            </a:r>
            <a:endParaRPr lang="en-US" altLang="de-DE" sz="800">
              <a:solidFill>
                <a:schemeClr val="tx1">
                  <a:lumMod val="65000"/>
                  <a:lumOff val="35000"/>
                </a:schemeClr>
              </a:solidFill>
              <a:latin typeface="Arial"/>
              <a:ea typeface="ＭＳ Ｐゴシック"/>
              <a:cs typeface="Arial"/>
            </a:endParaRP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Hon CY et al. </a:t>
            </a:r>
            <a:r>
              <a:rPr lang="en-US" altLang="de-DE" sz="800">
                <a:solidFill>
                  <a:schemeClr val="tx1">
                    <a:lumMod val="65000"/>
                    <a:lumOff val="35000"/>
                  </a:schemeClr>
                </a:solidFill>
                <a:latin typeface="Arial"/>
                <a:ea typeface="ＭＳ Ｐゴシック"/>
                <a:cs typeface="Arial"/>
              </a:rPr>
              <a:t>Occupational Exposure to Antineoplastic Drugs: Identification of Job Categories Potentially Exposed throughout the Hospital Medication System.</a:t>
            </a:r>
            <a:r>
              <a:rPr lang="de-DE" altLang="de-DE" sz="800" i="1">
                <a:solidFill>
                  <a:schemeClr val="tx1">
                    <a:lumMod val="65000"/>
                    <a:lumOff val="35000"/>
                  </a:schemeClr>
                </a:solidFill>
                <a:latin typeface="Arial"/>
                <a:ea typeface="ＭＳ Ｐゴシック"/>
                <a:cs typeface="Arial"/>
              </a:rPr>
              <a:t> </a:t>
            </a:r>
            <a:r>
              <a:rPr lang="en-US" altLang="de-DE" sz="800" err="1">
                <a:solidFill>
                  <a:srgbClr val="0000FF"/>
                </a:solidFill>
                <a:latin typeface="Arial"/>
                <a:ea typeface="ＭＳ Ｐゴシック"/>
                <a:cs typeface="Arial"/>
                <a:hlinkClick r:id="rId15" tooltip="Safety and health at work.">
                  <a:extLst>
                    <a:ext uri="{A12FA001-AC4F-418D-AE19-62706E023703}">
                      <ahyp:hlinkClr xmlns:ahyp="http://schemas.microsoft.com/office/drawing/2018/hyperlinkcolor" val="tx"/>
                    </a:ext>
                  </a:extLst>
                </a:hlinkClick>
              </a:rPr>
              <a:t>Saf</a:t>
            </a:r>
            <a:r>
              <a:rPr lang="en-US" altLang="de-DE" sz="800">
                <a:solidFill>
                  <a:schemeClr val="tx1">
                    <a:lumMod val="65000"/>
                    <a:lumOff val="35000"/>
                  </a:schemeClr>
                </a:solidFill>
                <a:latin typeface="Arial"/>
                <a:ea typeface="ＭＳ Ｐゴシック"/>
                <a:cs typeface="Arial"/>
                <a:hlinkClick r:id="rId15" tooltip="Safety and health at work.">
                  <a:extLst>
                    <a:ext uri="{A12FA001-AC4F-418D-AE19-62706E023703}">
                      <ahyp:hlinkClr xmlns:ahyp="http://schemas.microsoft.com/office/drawing/2018/hyperlinkcolor" val="tx"/>
                    </a:ext>
                  </a:extLst>
                </a:hlinkClick>
              </a:rPr>
              <a:t> Health Work.</a:t>
            </a:r>
            <a:r>
              <a:rPr lang="en-US" altLang="de-DE" sz="800">
                <a:solidFill>
                  <a:schemeClr val="tx1">
                    <a:lumMod val="65000"/>
                    <a:lumOff val="35000"/>
                  </a:schemeClr>
                </a:solidFill>
                <a:latin typeface="Arial"/>
                <a:ea typeface="ＭＳ Ｐゴシック"/>
                <a:cs typeface="Arial"/>
              </a:rPr>
              <a:t> 2011 Sep;2(3):273-81. </a:t>
            </a:r>
            <a:r>
              <a:rPr lang="en-US" altLang="de-DE" sz="800" err="1">
                <a:solidFill>
                  <a:schemeClr val="tx1">
                    <a:lumMod val="65000"/>
                    <a:lumOff val="35000"/>
                  </a:schemeClr>
                </a:solidFill>
                <a:latin typeface="Arial"/>
                <a:ea typeface="ＭＳ Ｐゴシック"/>
                <a:cs typeface="Arial"/>
              </a:rPr>
              <a:t>doi</a:t>
            </a:r>
            <a:r>
              <a:rPr lang="en-US" altLang="de-DE" sz="800">
                <a:solidFill>
                  <a:schemeClr val="tx1">
                    <a:lumMod val="65000"/>
                    <a:lumOff val="35000"/>
                  </a:schemeClr>
                </a:solidFill>
                <a:latin typeface="Arial"/>
                <a:ea typeface="ＭＳ Ｐゴシック"/>
                <a:cs typeface="Arial"/>
              </a:rPr>
              <a:t>: 10.5491/SHAW.2011.2.3.273. </a:t>
            </a:r>
            <a:r>
              <a:rPr lang="en-US" altLang="de-DE" sz="800" err="1">
                <a:solidFill>
                  <a:schemeClr val="tx1">
                    <a:lumMod val="65000"/>
                    <a:lumOff val="35000"/>
                  </a:schemeClr>
                </a:solidFill>
                <a:latin typeface="Arial"/>
                <a:ea typeface="ＭＳ Ｐゴシック"/>
                <a:cs typeface="Arial"/>
              </a:rPr>
              <a:t>Epub</a:t>
            </a:r>
            <a:r>
              <a:rPr lang="en-US" altLang="de-DE" sz="800">
                <a:solidFill>
                  <a:schemeClr val="tx1">
                    <a:lumMod val="65000"/>
                    <a:lumOff val="35000"/>
                  </a:schemeClr>
                </a:solidFill>
                <a:latin typeface="Arial"/>
                <a:ea typeface="ＭＳ Ｐゴシック"/>
                <a:cs typeface="Arial"/>
              </a:rPr>
              <a:t> 2011 Sep 30. </a:t>
            </a:r>
            <a:endParaRPr lang="en-US" altLang="de-DE" sz="800">
              <a:solidFill>
                <a:schemeClr val="tx1">
                  <a:lumMod val="65000"/>
                  <a:lumOff val="35000"/>
                </a:schemeClr>
              </a:solidFill>
              <a:latin typeface="Arial"/>
              <a:ea typeface="ＭＳ Ｐゴシック" panose="020B0600070205080204" pitchFamily="34" charset="-128"/>
              <a:cs typeface="Arial"/>
            </a:endParaRPr>
          </a:p>
          <a:p>
            <a:pPr>
              <a:lnSpc>
                <a:spcPct val="70000"/>
              </a:lnSpc>
              <a:spcBef>
                <a:spcPct val="0"/>
              </a:spcBef>
            </a:pPr>
            <a:r>
              <a:rPr lang="en-US" altLang="de-DE" sz="800" i="1">
                <a:solidFill>
                  <a:schemeClr val="tx1">
                    <a:lumMod val="65000"/>
                    <a:lumOff val="35000"/>
                  </a:schemeClr>
                </a:solidFill>
                <a:latin typeface="Arial"/>
                <a:ea typeface="ＭＳ Ｐゴシック"/>
                <a:cs typeface="Arial"/>
              </a:rPr>
              <a:t>Maeda S et al. </a:t>
            </a:r>
            <a:r>
              <a:rPr lang="en-US" altLang="de-DE" sz="800">
                <a:solidFill>
                  <a:schemeClr val="tx1">
                    <a:lumMod val="65000"/>
                    <a:lumOff val="35000"/>
                  </a:schemeClr>
                </a:solidFill>
                <a:latin typeface="Arial"/>
                <a:ea typeface="ＭＳ Ｐゴシック"/>
                <a:cs typeface="Arial"/>
              </a:rPr>
              <a:t>Evaluation of environmental contaminations </a:t>
            </a:r>
            <a:r>
              <a:rPr lang="en-US" altLang="de-DE" sz="800" err="1">
                <a:solidFill>
                  <a:schemeClr val="tx1">
                    <a:lumMod val="65000"/>
                    <a:lumOff val="35000"/>
                  </a:schemeClr>
                </a:solidFill>
                <a:latin typeface="Arial"/>
                <a:ea typeface="ＭＳ Ｐゴシック"/>
                <a:cs typeface="Arial"/>
              </a:rPr>
              <a:t>andoccupational</a:t>
            </a:r>
            <a:r>
              <a:rPr lang="en-US" altLang="de-DE" sz="800">
                <a:solidFill>
                  <a:schemeClr val="tx1">
                    <a:lumMod val="65000"/>
                    <a:lumOff val="35000"/>
                  </a:schemeClr>
                </a:solidFill>
                <a:latin typeface="Arial"/>
                <a:ea typeface="ＭＳ Ｐゴシック"/>
                <a:cs typeface="Arial"/>
              </a:rPr>
              <a:t> </a:t>
            </a:r>
            <a:r>
              <a:rPr lang="en-US" altLang="de-DE" sz="800" err="1">
                <a:solidFill>
                  <a:schemeClr val="tx1">
                    <a:lumMod val="65000"/>
                    <a:lumOff val="35000"/>
                  </a:schemeClr>
                </a:solidFill>
                <a:latin typeface="Arial"/>
                <a:ea typeface="ＭＳ Ｐゴシック"/>
                <a:cs typeface="Arial"/>
              </a:rPr>
              <a:t>expsures</a:t>
            </a:r>
            <a:r>
              <a:rPr lang="en-US" altLang="de-DE" sz="800">
                <a:solidFill>
                  <a:schemeClr val="tx1">
                    <a:lumMod val="65000"/>
                    <a:lumOff val="35000"/>
                  </a:schemeClr>
                </a:solidFill>
                <a:latin typeface="Arial"/>
                <a:ea typeface="ＭＳ Ｐゴシック"/>
                <a:cs typeface="Arial"/>
              </a:rPr>
              <a:t> involved in preparation of chemotherapeutic drugs. </a:t>
            </a:r>
            <a:r>
              <a:rPr lang="en-US" altLang="de-DE" sz="800" err="1">
                <a:solidFill>
                  <a:schemeClr val="tx1">
                    <a:lumMod val="65000"/>
                    <a:lumOff val="35000"/>
                  </a:schemeClr>
                </a:solidFill>
                <a:latin typeface="Arial"/>
                <a:ea typeface="ＭＳ Ｐゴシック"/>
                <a:cs typeface="Arial"/>
              </a:rPr>
              <a:t>Yakugaku</a:t>
            </a:r>
            <a:r>
              <a:rPr lang="en-US" altLang="de-DE" sz="800">
                <a:solidFill>
                  <a:schemeClr val="tx1">
                    <a:lumMod val="65000"/>
                    <a:lumOff val="35000"/>
                  </a:schemeClr>
                </a:solidFill>
                <a:latin typeface="Arial"/>
                <a:ea typeface="ＭＳ Ｐゴシック"/>
                <a:cs typeface="Arial"/>
              </a:rPr>
              <a:t> </a:t>
            </a:r>
            <a:r>
              <a:rPr lang="en-US" altLang="de-DE" sz="800" err="1">
                <a:solidFill>
                  <a:schemeClr val="tx1">
                    <a:lumMod val="65000"/>
                    <a:lumOff val="35000"/>
                  </a:schemeClr>
                </a:solidFill>
                <a:latin typeface="Arial"/>
                <a:ea typeface="ＭＳ Ｐゴシック"/>
                <a:cs typeface="Arial"/>
              </a:rPr>
              <a:t>Zasshi</a:t>
            </a:r>
            <a:r>
              <a:rPr lang="en-US" altLang="de-DE" sz="800">
                <a:solidFill>
                  <a:schemeClr val="tx1">
                    <a:lumMod val="65000"/>
                    <a:lumOff val="35000"/>
                  </a:schemeClr>
                </a:solidFill>
                <a:latin typeface="Arial"/>
                <a:ea typeface="ＭＳ Ｐゴシック"/>
                <a:cs typeface="Arial"/>
              </a:rPr>
              <a:t>. 2010 Jun;130(6):903-10.</a:t>
            </a:r>
          </a:p>
          <a:p>
            <a:pPr>
              <a:lnSpc>
                <a:spcPct val="70000"/>
              </a:lnSpc>
              <a:spcBef>
                <a:spcPct val="0"/>
              </a:spcBef>
            </a:pPr>
            <a:r>
              <a:rPr lang="de-DE" altLang="de-DE" sz="800" i="1" err="1">
                <a:solidFill>
                  <a:schemeClr val="tx1">
                    <a:lumMod val="65000"/>
                    <a:lumOff val="35000"/>
                  </a:schemeClr>
                </a:solidFill>
                <a:latin typeface="Arial"/>
                <a:ea typeface="ＭＳ Ｐゴシック"/>
                <a:cs typeface="Arial"/>
              </a:rPr>
              <a:t>Acampora</a:t>
            </a:r>
            <a:r>
              <a:rPr lang="de-DE" altLang="de-DE" sz="800" i="1">
                <a:solidFill>
                  <a:schemeClr val="tx1">
                    <a:lumMod val="65000"/>
                    <a:lumOff val="35000"/>
                  </a:schemeClr>
                </a:solidFill>
                <a:latin typeface="Arial"/>
                <a:ea typeface="ＭＳ Ｐゴシック"/>
                <a:cs typeface="Arial"/>
              </a:rPr>
              <a:t> A </a:t>
            </a:r>
            <a:r>
              <a:rPr lang="en-US" altLang="de-DE" sz="800" i="1">
                <a:solidFill>
                  <a:schemeClr val="tx1">
                    <a:lumMod val="65000"/>
                    <a:lumOff val="35000"/>
                  </a:schemeClr>
                </a:solidFill>
                <a:latin typeface="Arial"/>
                <a:ea typeface="ＭＳ Ｐゴシック"/>
                <a:cs typeface="Arial"/>
              </a:rPr>
              <a:t>et al. </a:t>
            </a:r>
            <a:r>
              <a:rPr lang="en-US" altLang="de-DE" sz="800">
                <a:solidFill>
                  <a:schemeClr val="tx1">
                    <a:lumMod val="65000"/>
                    <a:lumOff val="35000"/>
                  </a:schemeClr>
                </a:solidFill>
                <a:latin typeface="Arial"/>
                <a:ea typeface="ＭＳ Ｐゴシック"/>
                <a:cs typeface="Arial"/>
              </a:rPr>
              <a:t>A case study: surface contamination of cyclophosphamide due to working practices and cleaning procedures in two Italian hospitals. </a:t>
            </a:r>
            <a:r>
              <a:rPr lang="en-US" altLang="de-DE" sz="800">
                <a:solidFill>
                  <a:srgbClr val="0000FF"/>
                </a:solidFill>
                <a:latin typeface="Arial"/>
                <a:ea typeface="ＭＳ Ｐゴシック"/>
                <a:cs typeface="Arial"/>
                <a:hlinkClick r:id="rId16" tooltip="The Annals of occupational hygiene.">
                  <a:extLst>
                    <a:ext uri="{A12FA001-AC4F-418D-AE19-62706E023703}">
                      <ahyp:hlinkClr xmlns:ahyp="http://schemas.microsoft.com/office/drawing/2018/hyperlinkcolor" val="tx"/>
                    </a:ext>
                  </a:extLst>
                </a:hlinkClick>
              </a:rPr>
              <a:t>Ann </a:t>
            </a:r>
            <a:r>
              <a:rPr lang="en-US" altLang="de-DE" sz="800" err="1">
                <a:solidFill>
                  <a:srgbClr val="0000FF"/>
                </a:solidFill>
                <a:latin typeface="Arial"/>
                <a:ea typeface="ＭＳ Ｐゴシック"/>
                <a:cs typeface="Arial"/>
                <a:hlinkClick r:id="rId16" tooltip="The Annals of occupational hygiene.">
                  <a:extLst>
                    <a:ext uri="{A12FA001-AC4F-418D-AE19-62706E023703}">
                      <ahyp:hlinkClr xmlns:ahyp="http://schemas.microsoft.com/office/drawing/2018/hyperlinkcolor" val="tx"/>
                    </a:ext>
                  </a:extLst>
                </a:hlinkClick>
              </a:rPr>
              <a:t>Occup</a:t>
            </a:r>
            <a:r>
              <a:rPr lang="en-US" altLang="de-DE" sz="800">
                <a:solidFill>
                  <a:srgbClr val="0000FF"/>
                </a:solidFill>
                <a:latin typeface="Arial"/>
                <a:ea typeface="ＭＳ Ｐゴシック"/>
                <a:cs typeface="Arial"/>
                <a:hlinkClick r:id="rId16" tooltip="The Annals of occupational hygiene.">
                  <a:extLst>
                    <a:ext uri="{A12FA001-AC4F-418D-AE19-62706E023703}">
                      <ahyp:hlinkClr xmlns:ahyp="http://schemas.microsoft.com/office/drawing/2018/hyperlinkcolor" val="tx"/>
                    </a:ext>
                  </a:extLst>
                </a:hlinkClick>
              </a:rPr>
              <a:t> </a:t>
            </a:r>
            <a:r>
              <a:rPr lang="en-US" altLang="de-DE" sz="800" err="1">
                <a:solidFill>
                  <a:srgbClr val="0000FF"/>
                </a:solidFill>
                <a:latin typeface="Arial"/>
                <a:ea typeface="ＭＳ Ｐゴシック"/>
                <a:cs typeface="Arial"/>
                <a:hlinkClick r:id="rId16" tooltip="The Annals of occupational hygiene.">
                  <a:extLst>
                    <a:ext uri="{A12FA001-AC4F-418D-AE19-62706E023703}">
                      <ahyp:hlinkClr xmlns:ahyp="http://schemas.microsoft.com/office/drawing/2018/hyperlinkcolor" val="tx"/>
                    </a:ext>
                  </a:extLst>
                </a:hlinkClick>
              </a:rPr>
              <a:t>Hyg</a:t>
            </a:r>
            <a:r>
              <a:rPr lang="en-US" altLang="de-DE" sz="800">
                <a:solidFill>
                  <a:schemeClr val="tx1">
                    <a:lumMod val="65000"/>
                    <a:lumOff val="35000"/>
                  </a:schemeClr>
                </a:solidFill>
                <a:latin typeface="Arial"/>
                <a:ea typeface="ＭＳ Ｐゴシック"/>
                <a:cs typeface="Arial"/>
                <a:hlinkClick r:id="rId16" tooltip="The Annals of occupational hygiene.">
                  <a:extLst>
                    <a:ext uri="{A12FA001-AC4F-418D-AE19-62706E023703}">
                      <ahyp:hlinkClr xmlns:ahyp="http://schemas.microsoft.com/office/drawing/2018/hyperlinkcolor" val="tx"/>
                    </a:ext>
                  </a:extLst>
                </a:hlinkClick>
              </a:rPr>
              <a:t>.</a:t>
            </a:r>
            <a:r>
              <a:rPr lang="en-US" altLang="de-DE" sz="800">
                <a:solidFill>
                  <a:schemeClr val="tx1">
                    <a:lumMod val="65000"/>
                    <a:lumOff val="35000"/>
                  </a:schemeClr>
                </a:solidFill>
                <a:latin typeface="Arial"/>
                <a:ea typeface="ＭＳ Ｐゴシック"/>
                <a:cs typeface="Arial"/>
              </a:rPr>
              <a:t> 2005 Oct;49(7):611-8. </a:t>
            </a:r>
            <a:r>
              <a:rPr lang="en-US" altLang="de-DE" sz="800" err="1">
                <a:solidFill>
                  <a:schemeClr val="tx1">
                    <a:lumMod val="65000"/>
                    <a:lumOff val="35000"/>
                  </a:schemeClr>
                </a:solidFill>
                <a:latin typeface="Arial"/>
                <a:ea typeface="ＭＳ Ｐゴシック"/>
                <a:cs typeface="Arial"/>
              </a:rPr>
              <a:t>Epub</a:t>
            </a:r>
            <a:r>
              <a:rPr lang="en-US" altLang="de-DE" sz="800">
                <a:solidFill>
                  <a:schemeClr val="tx1">
                    <a:lumMod val="65000"/>
                    <a:lumOff val="35000"/>
                  </a:schemeClr>
                </a:solidFill>
                <a:latin typeface="Arial"/>
                <a:ea typeface="ＭＳ Ｐゴシック"/>
                <a:cs typeface="Arial"/>
              </a:rPr>
              <a:t> 2005 Jun 17</a:t>
            </a:r>
          </a:p>
          <a:p>
            <a:pPr>
              <a:lnSpc>
                <a:spcPct val="70000"/>
              </a:lnSpc>
              <a:spcBef>
                <a:spcPct val="0"/>
              </a:spcBef>
            </a:pPr>
            <a:r>
              <a:rPr lang="de-DE" altLang="de-DE" sz="800" i="1">
                <a:solidFill>
                  <a:schemeClr val="tx1">
                    <a:lumMod val="65000"/>
                    <a:lumOff val="35000"/>
                  </a:schemeClr>
                </a:solidFill>
                <a:latin typeface="Arial"/>
                <a:ea typeface="ＭＳ Ｐゴシック"/>
                <a:cs typeface="Arial"/>
              </a:rPr>
              <a:t>Chu WC et al. </a:t>
            </a:r>
            <a:r>
              <a:rPr lang="en-US" altLang="de-DE" sz="800">
                <a:solidFill>
                  <a:schemeClr val="tx1">
                    <a:lumMod val="65000"/>
                    <a:lumOff val="35000"/>
                  </a:schemeClr>
                </a:solidFill>
                <a:latin typeface="Arial"/>
                <a:ea typeface="ＭＳ Ｐゴシック"/>
                <a:cs typeface="Arial"/>
              </a:rPr>
              <a:t>Pilot assessment of the antineoplastic drug contamination levels in British Columbian hospitals pre- and post-cleaning.</a:t>
            </a:r>
            <a:r>
              <a:rPr lang="de-DE" altLang="de-DE" sz="800" i="1">
                <a:solidFill>
                  <a:schemeClr val="tx1">
                    <a:lumMod val="65000"/>
                    <a:lumOff val="35000"/>
                  </a:schemeClr>
                </a:solidFill>
                <a:latin typeface="Arial"/>
                <a:ea typeface="ＭＳ Ｐゴシック"/>
                <a:cs typeface="Arial"/>
              </a:rPr>
              <a:t> </a:t>
            </a:r>
            <a:r>
              <a:rPr lang="de-DE" altLang="de-DE" sz="800">
                <a:solidFill>
                  <a:srgbClr val="0000FF"/>
                </a:solidFill>
                <a:latin typeface="Arial"/>
                <a:ea typeface="ＭＳ Ｐゴシック"/>
                <a:cs typeface="Arial"/>
                <a:hlinkClick r:id="rId17"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a:t>
            </a:r>
            <a:r>
              <a:rPr lang="de-DE" altLang="de-DE" sz="800" err="1">
                <a:solidFill>
                  <a:srgbClr val="0000FF"/>
                </a:solidFill>
                <a:latin typeface="Arial"/>
                <a:ea typeface="ＭＳ Ｐゴシック"/>
                <a:cs typeface="Arial"/>
                <a:hlinkClick r:id="rId17"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Oncol</a:t>
            </a:r>
            <a:r>
              <a:rPr lang="de-DE" altLang="de-DE" sz="800">
                <a:solidFill>
                  <a:srgbClr val="0000FF"/>
                </a:solidFill>
                <a:latin typeface="Arial"/>
                <a:ea typeface="ＭＳ Ｐゴシック"/>
                <a:cs typeface="Arial"/>
                <a:hlinkClick r:id="rId17"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17"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Pharm</a:t>
            </a:r>
            <a:r>
              <a:rPr lang="de-DE" altLang="de-DE" sz="800">
                <a:solidFill>
                  <a:srgbClr val="0000FF"/>
                </a:solidFill>
                <a:latin typeface="Arial"/>
                <a:ea typeface="ＭＳ Ｐゴシック"/>
                <a:cs typeface="Arial"/>
                <a:hlinkClick r:id="rId17"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17"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de-DE" altLang="de-DE" sz="800">
                <a:solidFill>
                  <a:schemeClr val="tx1">
                    <a:lumMod val="65000"/>
                    <a:lumOff val="35000"/>
                  </a:schemeClr>
                </a:solidFill>
                <a:latin typeface="Arial"/>
                <a:ea typeface="ＭＳ Ｐゴシック"/>
                <a:cs typeface="Arial"/>
                <a:hlinkClick r:id="rId17"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2012 Mar;18(1):46-51.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10.1177/1078155211402106. </a:t>
            </a:r>
            <a:r>
              <a:rPr lang="de-DE" altLang="de-DE" sz="800" err="1">
                <a:solidFill>
                  <a:schemeClr val="tx1">
                    <a:lumMod val="65000"/>
                    <a:lumOff val="35000"/>
                  </a:schemeClr>
                </a:solidFill>
                <a:latin typeface="Arial"/>
                <a:ea typeface="ＭＳ Ｐゴシック"/>
                <a:cs typeface="Arial"/>
              </a:rPr>
              <a:t>Epub</a:t>
            </a:r>
            <a:r>
              <a:rPr lang="de-DE" altLang="de-DE" sz="800">
                <a:solidFill>
                  <a:schemeClr val="tx1">
                    <a:lumMod val="65000"/>
                    <a:lumOff val="35000"/>
                  </a:schemeClr>
                </a:solidFill>
                <a:latin typeface="Arial"/>
                <a:ea typeface="ＭＳ Ｐゴシック"/>
                <a:cs typeface="Arial"/>
              </a:rPr>
              <a:t> 2011 Jul 7. </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800" i="1">
                <a:solidFill>
                  <a:schemeClr val="tx1">
                    <a:lumMod val="65000"/>
                    <a:lumOff val="35000"/>
                  </a:schemeClr>
                </a:solidFill>
                <a:latin typeface="Arial"/>
                <a:ea typeface="ＭＳ Ｐゴシック"/>
                <a:cs typeface="Arial"/>
              </a:rPr>
              <a:t>Verscheure et al. </a:t>
            </a:r>
            <a:r>
              <a:rPr lang="en-US" sz="1800">
                <a:solidFill>
                  <a:schemeClr val="tx1">
                    <a:lumMod val="65000"/>
                    <a:lumOff val="35000"/>
                  </a:schemeClr>
                </a:solidFill>
                <a:latin typeface="Arial"/>
                <a:ea typeface="ＭＳ Ｐゴシック"/>
                <a:cs typeface="Arial"/>
              </a:rPr>
              <a:t>Environmental Contamination and Occupational Exposure of Algerian Hospital Workers. Front Public Health. 2020; 8: 374. Published online 2020 Aug 5. </a:t>
            </a:r>
            <a:r>
              <a:rPr lang="en-US" sz="1800" err="1">
                <a:solidFill>
                  <a:schemeClr val="tx1">
                    <a:lumMod val="65000"/>
                    <a:lumOff val="35000"/>
                  </a:schemeClr>
                </a:solidFill>
                <a:latin typeface="Arial"/>
                <a:ea typeface="ＭＳ Ｐゴシック"/>
                <a:cs typeface="Arial"/>
              </a:rPr>
              <a:t>doi</a:t>
            </a:r>
            <a:r>
              <a:rPr lang="en-US" sz="1800">
                <a:solidFill>
                  <a:schemeClr val="tx1">
                    <a:lumMod val="65000"/>
                    <a:lumOff val="35000"/>
                  </a:schemeClr>
                </a:solidFill>
                <a:latin typeface="Arial"/>
                <a:ea typeface="ＭＳ Ｐゴシック"/>
                <a:cs typeface="Arial"/>
              </a:rPr>
              <a:t>: 10.3389/fpubh.2020.00374 </a:t>
            </a:r>
            <a:r>
              <a:rPr lang="de-DE" sz="1800">
                <a:solidFill>
                  <a:schemeClr val="tx1">
                    <a:lumMod val="65000"/>
                    <a:lumOff val="35000"/>
                  </a:schemeClr>
                </a:solidFill>
                <a:latin typeface="Arial"/>
                <a:ea typeface="ＭＳ Ｐゴシック"/>
                <a:cs typeface="Arial"/>
              </a:rPr>
              <a:t>PMCID: PMC7419462 PMID: 32850596</a:t>
            </a:r>
          </a:p>
          <a:p>
            <a:r>
              <a:rPr lang="de-DE" sz="1800" err="1">
                <a:solidFill>
                  <a:schemeClr val="tx1">
                    <a:lumMod val="65000"/>
                    <a:lumOff val="35000"/>
                  </a:schemeClr>
                </a:solidFill>
                <a:effectLst/>
                <a:latin typeface="Segoe UI" panose="020B0502040204020203" pitchFamily="34" charset="0"/>
              </a:rPr>
              <a:t>Korczowska</a:t>
            </a:r>
            <a:r>
              <a:rPr lang="de-DE" sz="1800">
                <a:solidFill>
                  <a:schemeClr val="tx1">
                    <a:lumMod val="65000"/>
                    <a:lumOff val="35000"/>
                  </a:schemeClr>
                </a:solidFill>
                <a:effectLst/>
                <a:latin typeface="Segoe UI" panose="020B0502040204020203" pitchFamily="34" charset="0"/>
              </a:rPr>
              <a:t> E, </a:t>
            </a:r>
            <a:r>
              <a:rPr lang="de-DE" sz="1800" err="1">
                <a:solidFill>
                  <a:schemeClr val="tx1">
                    <a:lumMod val="65000"/>
                    <a:lumOff val="35000"/>
                  </a:schemeClr>
                </a:solidFill>
                <a:effectLst/>
                <a:latin typeface="Segoe UI" panose="020B0502040204020203" pitchFamily="34" charset="0"/>
              </a:rPr>
              <a:t>Crul</a:t>
            </a:r>
            <a:r>
              <a:rPr lang="de-DE" sz="1800">
                <a:solidFill>
                  <a:schemeClr val="tx1">
                    <a:lumMod val="65000"/>
                    <a:lumOff val="35000"/>
                  </a:schemeClr>
                </a:solidFill>
                <a:effectLst/>
                <a:latin typeface="Segoe UI" panose="020B0502040204020203" pitchFamily="34" charset="0"/>
              </a:rPr>
              <a:t> M, </a:t>
            </a:r>
            <a:r>
              <a:rPr lang="de-DE" sz="1800" err="1">
                <a:solidFill>
                  <a:schemeClr val="tx1">
                    <a:lumMod val="65000"/>
                    <a:lumOff val="35000"/>
                  </a:schemeClr>
                </a:solidFill>
                <a:effectLst/>
                <a:latin typeface="Segoe UI" panose="020B0502040204020203" pitchFamily="34" charset="0"/>
              </a:rPr>
              <a:t>Tuerk</a:t>
            </a:r>
            <a:r>
              <a:rPr lang="de-DE" sz="1800">
                <a:solidFill>
                  <a:schemeClr val="tx1">
                    <a:lumMod val="65000"/>
                    <a:lumOff val="35000"/>
                  </a:schemeClr>
                </a:solidFill>
                <a:effectLst/>
                <a:latin typeface="Segoe UI" panose="020B0502040204020203" pitchFamily="34" charset="0"/>
              </a:rPr>
              <a:t> J, Meier K (2020) Environmental </a:t>
            </a:r>
            <a:r>
              <a:rPr lang="de-DE" sz="1800" err="1">
                <a:solidFill>
                  <a:schemeClr val="tx1">
                    <a:lumMod val="65000"/>
                    <a:lumOff val="35000"/>
                  </a:schemeClr>
                </a:solidFill>
                <a:effectLst/>
                <a:latin typeface="Segoe UI" panose="020B0502040204020203" pitchFamily="34" charset="0"/>
              </a:rPr>
              <a:t>contamination</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with</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cytotoxic</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drugs</a:t>
            </a:r>
            <a:r>
              <a:rPr lang="de-DE" sz="1800">
                <a:solidFill>
                  <a:schemeClr val="tx1">
                    <a:lumMod val="65000"/>
                    <a:lumOff val="35000"/>
                  </a:schemeClr>
                </a:solidFill>
                <a:effectLst/>
                <a:latin typeface="Segoe UI" panose="020B0502040204020203" pitchFamily="34" charset="0"/>
              </a:rPr>
              <a:t> in 15 </a:t>
            </a:r>
            <a:r>
              <a:rPr lang="de-DE" sz="1800" err="1">
                <a:solidFill>
                  <a:schemeClr val="tx1">
                    <a:lumMod val="65000"/>
                    <a:lumOff val="35000"/>
                  </a:schemeClr>
                </a:solidFill>
                <a:effectLst/>
                <a:latin typeface="Segoe UI" panose="020B0502040204020203" pitchFamily="34" charset="0"/>
              </a:rPr>
              <a:t>hospitals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from</a:t>
            </a:r>
            <a:r>
              <a:rPr lang="de-DE" sz="1800">
                <a:solidFill>
                  <a:schemeClr val="tx1">
                    <a:lumMod val="65000"/>
                    <a:lumOff val="35000"/>
                  </a:schemeClr>
                </a:solidFill>
                <a:effectLst/>
                <a:latin typeface="Segoe UI" panose="020B0502040204020203" pitchFamily="34" charset="0"/>
              </a:rPr>
              <a:t> 11 European</a:t>
            </a:r>
            <a:r>
              <a:rPr lang="de-DE" sz="1800">
                <a:solidFill>
                  <a:schemeClr val="tx1">
                    <a:lumMod val="65000"/>
                    <a:lumOff val="35000"/>
                  </a:schemeClr>
                </a:solidFill>
                <a:effectLst/>
                <a:latin typeface="Arial" panose="020B0604020202020204" pitchFamily="34" charset="0"/>
              </a:rPr>
              <a:t> </a:t>
            </a:r>
            <a:r>
              <a:rPr lang="de-DE" sz="1800">
                <a:solidFill>
                  <a:schemeClr val="tx1">
                    <a:lumMod val="65000"/>
                    <a:lumOff val="35000"/>
                  </a:schemeClr>
                </a:solidFill>
                <a:effectLst/>
                <a:latin typeface="Segoe UI" panose="020B0502040204020203" pitchFamily="34" charset="0"/>
              </a:rPr>
              <a:t>countries—</a:t>
            </a:r>
            <a:r>
              <a:rPr lang="de-DE" sz="1800" err="1">
                <a:solidFill>
                  <a:schemeClr val="tx1">
                    <a:lumMod val="65000"/>
                    <a:lumOff val="35000"/>
                  </a:schemeClr>
                </a:solidFill>
                <a:effectLst/>
                <a:latin typeface="Segoe UI" panose="020B0502040204020203" pitchFamily="34" charset="0"/>
              </a:rPr>
              <a:t>results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of</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the</a:t>
            </a:r>
            <a:r>
              <a:rPr lang="de-DE" sz="1800">
                <a:solidFill>
                  <a:schemeClr val="tx1">
                    <a:lumMod val="65000"/>
                    <a:lumOff val="35000"/>
                  </a:schemeClr>
                </a:solidFill>
                <a:effectLst/>
                <a:latin typeface="Segoe UI" panose="020B0502040204020203" pitchFamily="34" charset="0"/>
              </a:rPr>
              <a:t> MASHA </a:t>
            </a:r>
            <a:r>
              <a:rPr lang="de-DE" sz="1800" err="1">
                <a:solidFill>
                  <a:schemeClr val="tx1">
                    <a:lumMod val="65000"/>
                    <a:lumOff val="35000"/>
                  </a:schemeClr>
                </a:solidFill>
                <a:effectLst/>
                <a:latin typeface="Segoe UI" panose="020B0502040204020203" pitchFamily="34" charset="0"/>
              </a:rPr>
              <a:t>project</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Eur</a:t>
            </a:r>
            <a:r>
              <a:rPr lang="de-DE" sz="1800">
                <a:solidFill>
                  <a:schemeClr val="tx1">
                    <a:lumMod val="65000"/>
                    <a:lumOff val="35000"/>
                  </a:schemeClr>
                </a:solidFill>
                <a:effectLst/>
                <a:latin typeface="Segoe UI" panose="020B0502040204020203" pitchFamily="34" charset="0"/>
              </a:rPr>
              <a:t> J </a:t>
            </a:r>
            <a:r>
              <a:rPr lang="de-DE" sz="1800" err="1">
                <a:solidFill>
                  <a:schemeClr val="tx1">
                    <a:lumMod val="65000"/>
                    <a:lumOff val="35000"/>
                  </a:schemeClr>
                </a:solidFill>
                <a:effectLst/>
                <a:latin typeface="Segoe UI" panose="020B0502040204020203" pitchFamily="34" charset="0"/>
              </a:rPr>
              <a:t>Oncol</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Pharm</a:t>
            </a:r>
            <a:r>
              <a:rPr lang="de-DE" sz="1800">
                <a:solidFill>
                  <a:schemeClr val="tx1">
                    <a:lumMod val="65000"/>
                    <a:lumOff val="35000"/>
                  </a:schemeClr>
                </a:solidFill>
                <a:effectLst/>
                <a:latin typeface="Segoe UI" panose="020B0502040204020203" pitchFamily="34" charset="0"/>
              </a:rPr>
              <a:t> 3(2):e24</a:t>
            </a:r>
            <a:endParaRPr lang="de-DE" sz="1800">
              <a:solidFill>
                <a:schemeClr val="tx1">
                  <a:lumMod val="65000"/>
                  <a:lumOff val="35000"/>
                </a:schemeClr>
              </a:solidFill>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a:solidFill>
                <a:schemeClr val="tx1">
                  <a:lumMod val="65000"/>
                  <a:lumOff val="35000"/>
                </a:schemeClr>
              </a:solidFill>
              <a:latin typeface="Arial" panose="020B0604020202020204" pitchFamily="34" charset="0"/>
              <a:cs typeface="Arial" panose="020B0604020202020204" pitchFamily="34" charset="0"/>
            </a:endParaRPr>
          </a:p>
          <a:p>
            <a:endParaRPr lang="de-DE" sz="1800">
              <a:solidFill>
                <a:schemeClr val="tx1">
                  <a:lumMod val="65000"/>
                  <a:lumOff val="35000"/>
                </a:schemeClr>
              </a:solidFill>
              <a:latin typeface="Arial" panose="020B0604020202020204" pitchFamily="34" charset="0"/>
              <a:cs typeface="Arial" panose="020B0604020202020204" pitchFamily="34" charset="0"/>
            </a:endParaRPr>
          </a:p>
          <a:p>
            <a:pPr defTabSz="436626">
              <a:lnSpc>
                <a:spcPct val="70000"/>
              </a:lnSpc>
              <a:spcBef>
                <a:spcPct val="0"/>
              </a:spcBef>
              <a:defRPr/>
            </a:pPr>
            <a:r>
              <a:rPr lang="de-DE" altLang="de-DE" sz="1200" b="1">
                <a:solidFill>
                  <a:schemeClr val="tx1">
                    <a:lumMod val="65000"/>
                    <a:lumOff val="35000"/>
                  </a:schemeClr>
                </a:solidFill>
                <a:latin typeface="Arial"/>
                <a:ea typeface="ＭＳ Ｐゴシック"/>
                <a:cs typeface="Arial"/>
              </a:rPr>
              <a:t>Eigene Ergänzungen:</a:t>
            </a:r>
          </a:p>
          <a:p>
            <a:pPr>
              <a:lnSpc>
                <a:spcPct val="70000"/>
              </a:lnSpc>
              <a:spcBef>
                <a:spcPct val="0"/>
              </a:spcBef>
            </a:pP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22</a:t>
            </a:fld>
            <a:endParaRPr lang="de-DE" altLang="de-DE"/>
          </a:p>
        </p:txBody>
      </p:sp>
    </p:spTree>
    <p:extLst>
      <p:ext uri="{BB962C8B-B14F-4D97-AF65-F5344CB8AC3E}">
        <p14:creationId xmlns:p14="http://schemas.microsoft.com/office/powerpoint/2010/main" val="2578962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eaLnBrk="1" hangingPunct="1">
              <a:lnSpc>
                <a:spcPct val="80000"/>
              </a:lnSpc>
              <a:spcBef>
                <a:spcPct val="0"/>
              </a:spcBef>
            </a:pPr>
            <a:r>
              <a:rPr lang="de-DE" altLang="de-DE" sz="1200" u="sng">
                <a:ea typeface="ＭＳ Ｐゴシック"/>
                <a:cs typeface="Calibri"/>
              </a:rPr>
              <a:t>Literatur</a:t>
            </a:r>
            <a:r>
              <a:rPr lang="de-DE" altLang="de-DE" sz="1200">
                <a:ea typeface="ＭＳ Ｐゴシック"/>
                <a:cs typeface="Calibri"/>
              </a:rPr>
              <a:t>:</a:t>
            </a:r>
          </a:p>
          <a:p>
            <a:pPr eaLnBrk="1" hangingPunct="1">
              <a:lnSpc>
                <a:spcPct val="80000"/>
              </a:lnSpc>
              <a:spcBef>
                <a:spcPct val="0"/>
              </a:spcBef>
            </a:pPr>
            <a:r>
              <a:rPr lang="de-DE" altLang="de-DE" sz="1200">
                <a:ea typeface="ＭＳ Ｐゴシック"/>
                <a:cs typeface="Calibri"/>
              </a:rPr>
              <a:t>[4]</a:t>
            </a:r>
          </a:p>
          <a:p>
            <a:pPr eaLnBrk="1" hangingPunct="1">
              <a:lnSpc>
                <a:spcPct val="80000"/>
              </a:lnSpc>
              <a:spcBef>
                <a:spcPct val="0"/>
              </a:spcBef>
            </a:pPr>
            <a:r>
              <a:rPr lang="de-DE" altLang="de-DE" sz="1200" i="1" err="1">
                <a:ea typeface="ＭＳ Ｐゴシック"/>
                <a:cs typeface="Calibri"/>
              </a:rPr>
              <a:t>Sessink</a:t>
            </a:r>
            <a:r>
              <a:rPr lang="de-DE" altLang="de-DE" sz="1200" i="1">
                <a:ea typeface="ＭＳ Ｐゴシック"/>
                <a:cs typeface="Calibri"/>
              </a:rPr>
              <a:t> PJ et al. </a:t>
            </a:r>
            <a:r>
              <a:rPr lang="de-DE" altLang="de-DE" sz="1200">
                <a:ea typeface="ＭＳ Ｐゴシック"/>
                <a:cs typeface="Calibri"/>
              </a:rPr>
              <a:t>Cancer </a:t>
            </a:r>
            <a:r>
              <a:rPr lang="de-DE" altLang="de-DE" sz="1200" err="1">
                <a:ea typeface="ＭＳ Ｐゴシック"/>
                <a:cs typeface="Calibri"/>
              </a:rPr>
              <a:t>risk</a:t>
            </a:r>
            <a:r>
              <a:rPr lang="de-DE" altLang="de-DE" sz="1200">
                <a:ea typeface="ＭＳ Ｐゴシック"/>
                <a:cs typeface="Calibri"/>
              </a:rPr>
              <a:t> </a:t>
            </a:r>
            <a:r>
              <a:rPr lang="de-DE" altLang="de-DE" sz="1200" err="1">
                <a:ea typeface="ＭＳ Ｐゴシック"/>
                <a:cs typeface="Calibri"/>
              </a:rPr>
              <a:t>assessment</a:t>
            </a:r>
            <a:r>
              <a:rPr lang="de-DE" altLang="de-DE" sz="1200">
                <a:ea typeface="ＭＳ Ｐゴシック"/>
                <a:cs typeface="Calibri"/>
              </a:rPr>
              <a:t> </a:t>
            </a:r>
            <a:r>
              <a:rPr lang="de-DE" altLang="de-DE" sz="1200" err="1">
                <a:ea typeface="ＭＳ Ｐゴシック"/>
                <a:cs typeface="Calibri"/>
              </a:rPr>
              <a:t>health</a:t>
            </a:r>
            <a:r>
              <a:rPr lang="de-DE" altLang="de-DE" sz="1200">
                <a:ea typeface="ＭＳ Ｐゴシック"/>
                <a:cs typeface="Calibri"/>
              </a:rPr>
              <a:t> care </a:t>
            </a:r>
            <a:r>
              <a:rPr lang="de-DE" altLang="de-DE" sz="1200" err="1">
                <a:ea typeface="ＭＳ Ｐゴシック"/>
                <a:cs typeface="Calibri"/>
              </a:rPr>
              <a:t>workers</a:t>
            </a:r>
            <a:r>
              <a:rPr lang="de-DE" altLang="de-DE" sz="1200">
                <a:ea typeface="ＭＳ Ｐゴシック"/>
                <a:cs typeface="Calibri"/>
              </a:rPr>
              <a:t> </a:t>
            </a:r>
            <a:r>
              <a:rPr lang="de-DE" altLang="de-DE" sz="1200" err="1">
                <a:ea typeface="ＭＳ Ｐゴシック"/>
                <a:cs typeface="Calibri"/>
              </a:rPr>
              <a:t>occupationally</a:t>
            </a:r>
            <a:r>
              <a:rPr lang="de-DE" altLang="de-DE" sz="1200">
                <a:ea typeface="ＭＳ Ｐゴシック"/>
                <a:cs typeface="Calibri"/>
              </a:rPr>
              <a:t> </a:t>
            </a:r>
            <a:r>
              <a:rPr lang="de-DE" altLang="de-DE" sz="1200" err="1">
                <a:ea typeface="ＭＳ Ｐゴシック"/>
                <a:cs typeface="Calibri"/>
              </a:rPr>
              <a:t>exposed</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cyclophosphamide</a:t>
            </a:r>
            <a:r>
              <a:rPr lang="de-DE" altLang="de-DE" sz="1200">
                <a:ea typeface="ＭＳ Ｐゴシック"/>
                <a:cs typeface="Calibri"/>
              </a:rPr>
              <a:t>. </a:t>
            </a:r>
            <a:r>
              <a:rPr lang="de-DE" altLang="de-DE" sz="1200" err="1">
                <a:ea typeface="ＭＳ Ｐゴシック"/>
                <a:cs typeface="Calibri"/>
              </a:rPr>
              <a:t>Int</a:t>
            </a:r>
            <a:r>
              <a:rPr lang="de-DE" altLang="de-DE" sz="1200">
                <a:ea typeface="ＭＳ Ｐゴシック"/>
                <a:cs typeface="Calibri"/>
              </a:rPr>
              <a:t> Arch </a:t>
            </a:r>
            <a:r>
              <a:rPr lang="de-DE" altLang="de-DE" sz="1200" err="1">
                <a:ea typeface="ＭＳ Ｐゴシック"/>
                <a:cs typeface="Calibri"/>
              </a:rPr>
              <a:t>Occup</a:t>
            </a:r>
            <a:r>
              <a:rPr lang="de-DE" altLang="de-DE" sz="1200">
                <a:ea typeface="ＭＳ Ｐゴシック"/>
                <a:cs typeface="Calibri"/>
              </a:rPr>
              <a:t> Environ Health. 1995;67:317-323.</a:t>
            </a:r>
          </a:p>
          <a:p>
            <a:pPr eaLnBrk="1" hangingPunct="1">
              <a:lnSpc>
                <a:spcPct val="80000"/>
              </a:lnSpc>
              <a:spcBef>
                <a:spcPct val="0"/>
              </a:spcBef>
            </a:pPr>
            <a:r>
              <a:rPr lang="de-DE" altLang="de-DE" sz="1200">
                <a:ea typeface="ＭＳ Ｐゴシック"/>
                <a:cs typeface="Calibri"/>
              </a:rPr>
              <a:t>[5]</a:t>
            </a:r>
          </a:p>
          <a:p>
            <a:pPr eaLnBrk="1" hangingPunct="1">
              <a:lnSpc>
                <a:spcPct val="80000"/>
              </a:lnSpc>
              <a:spcBef>
                <a:spcPct val="0"/>
              </a:spcBef>
            </a:pPr>
            <a:r>
              <a:rPr lang="de-DE" altLang="de-DE" sz="1200" i="1" err="1">
                <a:ea typeface="ＭＳ Ｐゴシック"/>
                <a:cs typeface="Calibri"/>
              </a:rPr>
              <a:t>Bouyer</a:t>
            </a:r>
            <a:r>
              <a:rPr lang="de-DE" altLang="de-DE" sz="1200" i="1">
                <a:ea typeface="ＭＳ Ｐゴシック"/>
                <a:cs typeface="Calibri"/>
              </a:rPr>
              <a:t> J et al. </a:t>
            </a:r>
            <a:r>
              <a:rPr lang="de-DE" altLang="de-DE" sz="1200" err="1">
                <a:ea typeface="ＭＳ Ｐゴシック"/>
                <a:cs typeface="Calibri"/>
              </a:rPr>
              <a:t>Ectopic</a:t>
            </a:r>
            <a:r>
              <a:rPr lang="de-DE" altLang="de-DE" sz="1200">
                <a:ea typeface="ＭＳ Ｐゴシック"/>
                <a:cs typeface="Calibri"/>
              </a:rPr>
              <a:t> </a:t>
            </a:r>
            <a:r>
              <a:rPr lang="de-DE" altLang="de-DE" sz="1200" err="1">
                <a:ea typeface="ＭＳ Ｐゴシック"/>
                <a:cs typeface="Calibri"/>
              </a:rPr>
              <a:t>pregnancy</a:t>
            </a:r>
            <a:r>
              <a:rPr lang="de-DE" altLang="de-DE" sz="1200">
                <a:ea typeface="ＭＳ Ｐゴシック"/>
                <a:cs typeface="Calibri"/>
              </a:rPr>
              <a:t> and </a:t>
            </a:r>
            <a:r>
              <a:rPr lang="de-DE" altLang="de-DE" sz="1200" err="1">
                <a:ea typeface="ＭＳ Ｐゴシック"/>
                <a:cs typeface="Calibri"/>
              </a:rPr>
              <a:t>occupational</a:t>
            </a:r>
            <a:r>
              <a:rPr lang="de-DE" altLang="de-DE" sz="1200">
                <a:ea typeface="ＭＳ Ｐゴシック"/>
                <a:cs typeface="Calibri"/>
              </a:rPr>
              <a:t> </a:t>
            </a:r>
            <a:r>
              <a:rPr lang="de-DE" altLang="de-DE" sz="1200" err="1">
                <a:ea typeface="ＭＳ Ｐゴシック"/>
                <a:cs typeface="Calibri"/>
              </a:rPr>
              <a:t>exposure</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hospital</a:t>
            </a:r>
            <a:r>
              <a:rPr lang="de-DE" altLang="de-DE" sz="1200">
                <a:ea typeface="ＭＳ Ｐゴシック"/>
                <a:cs typeface="Calibri"/>
              </a:rPr>
              <a:t> </a:t>
            </a:r>
            <a:r>
              <a:rPr lang="de-DE" altLang="de-DE" sz="1200" err="1">
                <a:ea typeface="ＭＳ Ｐゴシック"/>
                <a:cs typeface="Calibri"/>
              </a:rPr>
              <a:t>personnel</a:t>
            </a:r>
            <a:r>
              <a:rPr lang="de-DE" altLang="de-DE" sz="1200">
                <a:ea typeface="ＭＳ Ｐゴシック"/>
                <a:cs typeface="Calibri"/>
              </a:rPr>
              <a:t>. </a:t>
            </a:r>
            <a:r>
              <a:rPr lang="de-DE" altLang="de-DE" sz="1200" err="1">
                <a:ea typeface="ＭＳ Ｐゴシック"/>
                <a:cs typeface="Calibri"/>
              </a:rPr>
              <a:t>Scand</a:t>
            </a:r>
            <a:r>
              <a:rPr lang="de-DE" altLang="de-DE" sz="1200">
                <a:ea typeface="ＭＳ Ｐゴシック"/>
                <a:cs typeface="Calibri"/>
              </a:rPr>
              <a:t> J Work Environ Health. 1998;24:98-103.</a:t>
            </a:r>
          </a:p>
          <a:p>
            <a:pPr eaLnBrk="1" hangingPunct="1">
              <a:lnSpc>
                <a:spcPct val="80000"/>
              </a:lnSpc>
              <a:spcBef>
                <a:spcPct val="0"/>
              </a:spcBef>
            </a:pPr>
            <a:endParaRPr lang="de-DE" altLang="de-DE">
              <a:ea typeface="ＭＳ Ｐゴシック"/>
              <a:cs typeface="Calibri"/>
            </a:endParaRPr>
          </a:p>
          <a:p>
            <a:pPr>
              <a:lnSpc>
                <a:spcPct val="80000"/>
              </a:lnSpc>
              <a:spcBef>
                <a:spcPct val="0"/>
              </a:spcBef>
            </a:pPr>
            <a:r>
              <a:rPr lang="de-DE" altLang="de-DE" sz="1200">
                <a:ea typeface="ＭＳ Ｐゴシック"/>
                <a:cs typeface="Calibri"/>
              </a:rPr>
              <a:t>[6]</a:t>
            </a:r>
            <a:endParaRPr lang="de-DE"/>
          </a:p>
          <a:p>
            <a:pPr eaLnBrk="1" hangingPunct="1">
              <a:lnSpc>
                <a:spcPct val="80000"/>
              </a:lnSpc>
              <a:spcBef>
                <a:spcPct val="0"/>
              </a:spcBef>
            </a:pPr>
            <a:r>
              <a:rPr lang="de-DE" altLang="de-DE" sz="1200" i="1" err="1">
                <a:ea typeface="ＭＳ Ｐゴシック"/>
                <a:cs typeface="Calibri"/>
              </a:rPr>
              <a:t>Krstev</a:t>
            </a:r>
            <a:r>
              <a:rPr lang="de-DE" altLang="de-DE" sz="1200" i="1">
                <a:ea typeface="ＭＳ Ｐゴシック"/>
                <a:cs typeface="Calibri"/>
              </a:rPr>
              <a:t> S et al. </a:t>
            </a:r>
            <a:r>
              <a:rPr lang="de-DE" altLang="de-DE" sz="1200">
                <a:ea typeface="ＭＳ Ｐゴシック"/>
                <a:cs typeface="Calibri"/>
              </a:rPr>
              <a:t>Work </a:t>
            </a:r>
            <a:r>
              <a:rPr lang="de-DE" altLang="de-DE" sz="1200" err="1">
                <a:ea typeface="ＭＳ Ｐゴシック"/>
                <a:cs typeface="Calibri"/>
              </a:rPr>
              <a:t>practice</a:t>
            </a:r>
            <a:r>
              <a:rPr lang="de-DE" altLang="de-DE" sz="1200">
                <a:ea typeface="ＭＳ Ｐゴシック"/>
                <a:cs typeface="Calibri"/>
              </a:rPr>
              <a:t> and </a:t>
            </a:r>
            <a:r>
              <a:rPr lang="de-DE" altLang="de-DE" sz="1200" err="1">
                <a:ea typeface="ＭＳ Ｐゴシック"/>
                <a:cs typeface="Calibri"/>
              </a:rPr>
              <a:t>some</a:t>
            </a:r>
            <a:r>
              <a:rPr lang="de-DE" altLang="de-DE" sz="1200">
                <a:ea typeface="ＭＳ Ｐゴシック"/>
                <a:cs typeface="Calibri"/>
              </a:rPr>
              <a:t> adverse </a:t>
            </a:r>
            <a:r>
              <a:rPr lang="de-DE" altLang="de-DE" sz="1200" err="1">
                <a:ea typeface="ＭＳ Ｐゴシック"/>
                <a:cs typeface="Calibri"/>
              </a:rPr>
              <a:t>health</a:t>
            </a:r>
            <a:r>
              <a:rPr lang="de-DE" altLang="de-DE" sz="1200">
                <a:ea typeface="ＭＳ Ｐゴシック"/>
                <a:cs typeface="Calibri"/>
              </a:rPr>
              <a:t> </a:t>
            </a:r>
            <a:r>
              <a:rPr lang="de-DE" altLang="de-DE" sz="1200" err="1">
                <a:ea typeface="ＭＳ Ｐゴシック"/>
                <a:cs typeface="Calibri"/>
              </a:rPr>
              <a:t>effects</a:t>
            </a:r>
            <a:r>
              <a:rPr lang="de-DE" altLang="de-DE" sz="1200">
                <a:ea typeface="ＭＳ Ｐゴシック"/>
                <a:cs typeface="Calibri"/>
              </a:rPr>
              <a:t> in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t>
            </a:r>
            <a:r>
              <a:rPr lang="de-DE" altLang="de-DE" sz="1200" err="1">
                <a:ea typeface="ＭＳ Ｐゴシック"/>
                <a:cs typeface="Calibri"/>
              </a:rPr>
              <a:t>Med</a:t>
            </a:r>
            <a:r>
              <a:rPr lang="de-DE" altLang="de-DE" sz="1200">
                <a:ea typeface="ＭＳ Ｐゴシック"/>
                <a:cs typeface="Calibri"/>
              </a:rPr>
              <a:t> </a:t>
            </a:r>
            <a:r>
              <a:rPr lang="de-DE" altLang="de-DE" sz="1200" err="1">
                <a:ea typeface="ＭＳ Ｐゴシック"/>
                <a:cs typeface="Calibri"/>
              </a:rPr>
              <a:t>Lav</a:t>
            </a:r>
            <a:r>
              <a:rPr lang="de-DE" altLang="de-DE" sz="1200">
                <a:ea typeface="ＭＳ Ｐゴシック"/>
                <a:cs typeface="Calibri"/>
              </a:rPr>
              <a:t>. 2003;94:432-439.</a:t>
            </a:r>
          </a:p>
          <a:p>
            <a:pPr eaLnBrk="1" hangingPunct="1">
              <a:lnSpc>
                <a:spcPct val="80000"/>
              </a:lnSpc>
              <a:spcBef>
                <a:spcPct val="0"/>
              </a:spcBef>
            </a:pPr>
            <a:endParaRPr lang="de-DE" altLang="de-DE" sz="1200">
              <a:ea typeface="ＭＳ Ｐゴシック" panose="020B0600070205080204" pitchFamily="34" charset="-128"/>
              <a:cs typeface="Geneva" charset="0"/>
            </a:endParaRPr>
          </a:p>
          <a:p>
            <a:pPr eaLnBrk="1" hangingPunct="1">
              <a:lnSpc>
                <a:spcPct val="80000"/>
              </a:lnSpc>
              <a:spcBef>
                <a:spcPct val="0"/>
              </a:spcBef>
            </a:pPr>
            <a:endParaRPr lang="de-DE" altLang="de-DE" sz="1200">
              <a:ea typeface="ＭＳ Ｐゴシック" panose="020B0600070205080204" pitchFamily="34" charset="-128"/>
              <a:cs typeface="Geneva" charset="0"/>
            </a:endParaRPr>
          </a:p>
          <a:p>
            <a:pPr eaLnBrk="1" hangingPunct="1">
              <a:lnSpc>
                <a:spcPct val="80000"/>
              </a:lnSpc>
              <a:spcBef>
                <a:spcPct val="0"/>
              </a:spcBef>
            </a:pPr>
            <a:r>
              <a:rPr lang="de-DE" altLang="de-DE" sz="1200" u="sng">
                <a:ea typeface="ＭＳ Ｐゴシック"/>
                <a:cs typeface="Calibri"/>
              </a:rPr>
              <a:t>Zusätzliche Literatur</a:t>
            </a:r>
            <a:r>
              <a:rPr lang="de-DE" altLang="de-DE" sz="1200">
                <a:ea typeface="ＭＳ Ｐゴシック"/>
                <a:cs typeface="Calibri"/>
              </a:rPr>
              <a:t>:</a:t>
            </a:r>
          </a:p>
          <a:p>
            <a:pPr eaLnBrk="1" hangingPunct="1">
              <a:lnSpc>
                <a:spcPct val="80000"/>
              </a:lnSpc>
              <a:spcBef>
                <a:spcPct val="0"/>
              </a:spcBef>
            </a:pPr>
            <a:endParaRPr lang="de-DE" altLang="de-DE" sz="1200">
              <a:ea typeface="ＭＳ Ｐゴシック" panose="020B0600070205080204" pitchFamily="34" charset="-128"/>
              <a:cs typeface="Geneva" charset="0"/>
            </a:endParaRPr>
          </a:p>
          <a:p>
            <a:pPr eaLnBrk="1" hangingPunct="1">
              <a:lnSpc>
                <a:spcPct val="80000"/>
              </a:lnSpc>
              <a:spcBef>
                <a:spcPct val="0"/>
              </a:spcBef>
            </a:pPr>
            <a:r>
              <a:rPr lang="de-DE" altLang="de-DE" sz="1200">
                <a:ea typeface="ＭＳ Ｐゴシック"/>
                <a:cs typeface="Calibri"/>
              </a:rPr>
              <a:t>[4]</a:t>
            </a:r>
            <a:r>
              <a:rPr lang="de-DE" altLang="de-DE">
                <a:ea typeface="ＭＳ Ｐゴシック"/>
                <a:cs typeface="Calibri"/>
              </a:rPr>
              <a:t> </a:t>
            </a:r>
          </a:p>
          <a:p>
            <a:pPr eaLnBrk="1" hangingPunct="1">
              <a:lnSpc>
                <a:spcPct val="80000"/>
              </a:lnSpc>
              <a:spcBef>
                <a:spcPct val="0"/>
              </a:spcBef>
            </a:pPr>
            <a:r>
              <a:rPr lang="de-DE" altLang="de-DE" sz="1200" i="1">
                <a:ea typeface="ＭＳ Ｐゴシック"/>
                <a:cs typeface="Calibri"/>
              </a:rPr>
              <a:t>Falck K et al. </a:t>
            </a:r>
            <a:r>
              <a:rPr lang="de-DE" altLang="de-DE" sz="1200" err="1">
                <a:ea typeface="ＭＳ Ｐゴシック"/>
                <a:cs typeface="Calibri"/>
              </a:rPr>
              <a:t>Mutagenicity</a:t>
            </a:r>
            <a:r>
              <a:rPr lang="de-DE" altLang="de-DE" sz="1200">
                <a:ea typeface="ＭＳ Ｐゴシック"/>
                <a:cs typeface="Calibri"/>
              </a:rPr>
              <a:t> in </a:t>
            </a:r>
            <a:r>
              <a:rPr lang="de-DE" altLang="de-DE" sz="1200" err="1">
                <a:ea typeface="ＭＳ Ｐゴシック"/>
                <a:cs typeface="Calibri"/>
              </a:rPr>
              <a:t>urine</a:t>
            </a:r>
            <a:r>
              <a:rPr lang="de-DE" altLang="de-DE" sz="1200">
                <a:ea typeface="ＭＳ Ｐゴシック"/>
                <a:cs typeface="Calibri"/>
              </a:rPr>
              <a:t> </a:t>
            </a:r>
            <a:r>
              <a:rPr lang="de-DE" altLang="de-DE" sz="1200" err="1">
                <a:ea typeface="ＭＳ Ｐゴシック"/>
                <a:cs typeface="Calibri"/>
              </a:rPr>
              <a:t>of</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cytostatic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Lancet. 1979 Jun 9;1(8128):1250-51.</a:t>
            </a:r>
            <a:r>
              <a:rPr lang="de-DE" altLang="de-DE">
                <a:ea typeface="ＭＳ Ｐゴシック"/>
                <a:cs typeface="Calibri"/>
              </a:rPr>
              <a:t> </a:t>
            </a:r>
            <a:endParaRPr lang="de-DE" altLang="de-DE" sz="1200">
              <a:ea typeface="ＭＳ Ｐゴシック" panose="020B0600070205080204" pitchFamily="34" charset="-128"/>
              <a:cs typeface="Calibri"/>
            </a:endParaRPr>
          </a:p>
          <a:p>
            <a:pPr>
              <a:lnSpc>
                <a:spcPct val="80000"/>
              </a:lnSpc>
              <a:spcBef>
                <a:spcPct val="0"/>
              </a:spcBef>
            </a:pPr>
            <a:r>
              <a:rPr lang="de-DE" altLang="de-DE" sz="1200" i="1">
                <a:ea typeface="ＭＳ Ｐゴシック"/>
                <a:cs typeface="Calibri"/>
              </a:rPr>
              <a:t>Skov T et al. </a:t>
            </a:r>
            <a:r>
              <a:rPr lang="de-DE" altLang="de-DE" sz="1200" err="1">
                <a:ea typeface="ＭＳ Ｐゴシック"/>
                <a:cs typeface="Calibri"/>
              </a:rPr>
              <a:t>Leukaemia</a:t>
            </a:r>
            <a:r>
              <a:rPr lang="de-DE" altLang="de-DE" sz="1200">
                <a:ea typeface="ＭＳ Ｐゴシック"/>
                <a:cs typeface="Calibri"/>
              </a:rPr>
              <a:t> and </a:t>
            </a:r>
            <a:r>
              <a:rPr lang="de-DE" altLang="de-DE" sz="1200" err="1">
                <a:ea typeface="ＭＳ Ｐゴシック"/>
                <a:cs typeface="Calibri"/>
              </a:rPr>
              <a:t>reproductive</a:t>
            </a:r>
            <a:r>
              <a:rPr lang="de-DE" altLang="de-DE" sz="1200">
                <a:ea typeface="ＭＳ Ｐゴシック"/>
                <a:cs typeface="Calibri"/>
              </a:rPr>
              <a:t> </a:t>
            </a:r>
            <a:r>
              <a:rPr lang="de-DE" altLang="de-DE" sz="1200" err="1">
                <a:ea typeface="ＭＳ Ｐゴシック"/>
                <a:cs typeface="Calibri"/>
              </a:rPr>
              <a:t>outcome</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Br J </a:t>
            </a:r>
            <a:r>
              <a:rPr lang="de-DE" altLang="de-DE" sz="1200" err="1">
                <a:ea typeface="ＭＳ Ｐゴシック"/>
                <a:cs typeface="Calibri"/>
              </a:rPr>
              <a:t>Ind</a:t>
            </a:r>
            <a:r>
              <a:rPr lang="de-DE" altLang="de-DE" sz="1200">
                <a:ea typeface="ＭＳ Ｐゴシック"/>
                <a:cs typeface="Calibri"/>
              </a:rPr>
              <a:t> Med. 1992;49:855-861.</a:t>
            </a:r>
            <a:r>
              <a:rPr lang="de-DE" altLang="de-DE">
                <a:ea typeface="ＭＳ Ｐゴシック"/>
                <a:cs typeface="Calibri"/>
              </a:rPr>
              <a:t> </a:t>
            </a:r>
            <a:endParaRPr lang="de-DE" altLang="de-DE" sz="1200">
              <a:ea typeface="ＭＳ Ｐゴシック" panose="020B0600070205080204" pitchFamily="34" charset="-128"/>
              <a:cs typeface="Calibri"/>
            </a:endParaRPr>
          </a:p>
          <a:p>
            <a:pPr>
              <a:lnSpc>
                <a:spcPct val="80000"/>
              </a:lnSpc>
            </a:pPr>
            <a:r>
              <a:rPr lang="de-DE" altLang="de-DE" sz="1200">
                <a:ea typeface="ＭＳ Ｐゴシック"/>
                <a:cs typeface="Calibri"/>
              </a:rPr>
              <a:t>IARC-Classification: http://monographs.iarc.fr/ENG/Classification/</a:t>
            </a:r>
          </a:p>
          <a:p>
            <a:pPr>
              <a:lnSpc>
                <a:spcPct val="80000"/>
              </a:lnSpc>
            </a:pPr>
            <a:endParaRPr lang="de-DE" altLang="de-DE" sz="1200">
              <a:ea typeface="ＭＳ Ｐゴシック" panose="020B0600070205080204" pitchFamily="34" charset="-128"/>
              <a:cs typeface="Geneva" charset="0"/>
            </a:endParaRPr>
          </a:p>
          <a:p>
            <a:pPr>
              <a:lnSpc>
                <a:spcPct val="80000"/>
              </a:lnSpc>
            </a:pPr>
            <a:r>
              <a:rPr lang="de-DE" altLang="de-DE" sz="1200">
                <a:ea typeface="ＭＳ Ｐゴシック"/>
                <a:cs typeface="Calibri"/>
              </a:rPr>
              <a:t>[5]</a:t>
            </a:r>
          </a:p>
          <a:p>
            <a:pPr>
              <a:lnSpc>
                <a:spcPct val="80000"/>
              </a:lnSpc>
            </a:pPr>
            <a:r>
              <a:rPr lang="de-DE" err="1">
                <a:ea typeface="ＭＳ Ｐゴシック"/>
                <a:cs typeface="Calibri"/>
              </a:rPr>
              <a:t>Nassan</a:t>
            </a:r>
            <a:r>
              <a:rPr lang="de-DE">
                <a:ea typeface="ＭＳ Ｐゴシック"/>
                <a:cs typeface="Calibri"/>
              </a:rPr>
              <a:t> F. et al. </a:t>
            </a:r>
            <a:r>
              <a:rPr lang="de-DE" err="1">
                <a:ea typeface="ＭＳ Ｐゴシック"/>
                <a:cs typeface="Calibri"/>
              </a:rPr>
              <a:t>Pre-pregnancy</a:t>
            </a:r>
            <a:r>
              <a:rPr lang="de-DE">
                <a:ea typeface="ＭＳ Ｐゴシック"/>
                <a:cs typeface="Calibri"/>
              </a:rPr>
              <a:t> </a:t>
            </a:r>
            <a:r>
              <a:rPr lang="de-DE" err="1">
                <a:ea typeface="ＭＳ Ｐゴシック"/>
                <a:cs typeface="Calibri"/>
              </a:rPr>
              <a:t>handling</a:t>
            </a:r>
            <a:r>
              <a:rPr lang="de-DE">
                <a:ea typeface="ＭＳ Ｐゴシック"/>
                <a:cs typeface="Calibri"/>
              </a:rPr>
              <a:t> </a:t>
            </a:r>
            <a:r>
              <a:rPr lang="de-DE" err="1">
                <a:ea typeface="ＭＳ Ｐゴシック"/>
                <a:cs typeface="Calibri"/>
              </a:rPr>
              <a:t>of</a:t>
            </a:r>
            <a:r>
              <a:rPr lang="de-DE">
                <a:ea typeface="ＭＳ Ｐゴシック"/>
                <a:cs typeface="Calibri"/>
              </a:rPr>
              <a:t> </a:t>
            </a:r>
            <a:r>
              <a:rPr lang="de-DE" err="1">
                <a:ea typeface="ＭＳ Ｐゴシック"/>
                <a:cs typeface="Calibri"/>
              </a:rPr>
              <a:t>antineoplastic</a:t>
            </a:r>
            <a:r>
              <a:rPr lang="de-DE">
                <a:ea typeface="ＭＳ Ｐゴシック"/>
                <a:cs typeface="Calibri"/>
              </a:rPr>
              <a:t> </a:t>
            </a:r>
            <a:r>
              <a:rPr lang="de-DE" err="1">
                <a:ea typeface="ＭＳ Ｐゴシック"/>
                <a:cs typeface="Calibri"/>
              </a:rPr>
              <a:t>drugs</a:t>
            </a:r>
            <a:r>
              <a:rPr lang="de-DE">
                <a:ea typeface="ＭＳ Ｐゴシック"/>
                <a:cs typeface="Calibri"/>
              </a:rPr>
              <a:t> and </a:t>
            </a:r>
            <a:r>
              <a:rPr lang="de-DE" err="1">
                <a:ea typeface="ＭＳ Ｐゴシック"/>
                <a:cs typeface="Calibri"/>
              </a:rPr>
              <a:t>risk</a:t>
            </a:r>
            <a:r>
              <a:rPr lang="de-DE">
                <a:ea typeface="ＭＳ Ｐゴシック"/>
                <a:cs typeface="Calibri"/>
              </a:rPr>
              <a:t> </a:t>
            </a:r>
            <a:r>
              <a:rPr lang="de-DE" err="1">
                <a:ea typeface="ＭＳ Ｐゴシック"/>
                <a:cs typeface="Calibri"/>
              </a:rPr>
              <a:t>of</a:t>
            </a:r>
            <a:r>
              <a:rPr lang="de-DE">
                <a:ea typeface="ＭＳ Ｐゴシック"/>
                <a:cs typeface="Calibri"/>
              </a:rPr>
              <a:t> </a:t>
            </a:r>
            <a:r>
              <a:rPr lang="de-DE" err="1">
                <a:ea typeface="ＭＳ Ｐゴシック"/>
                <a:cs typeface="Calibri"/>
              </a:rPr>
              <a:t>miscarriage</a:t>
            </a:r>
            <a:r>
              <a:rPr lang="de-DE">
                <a:ea typeface="ＭＳ Ｐゴシック"/>
                <a:cs typeface="Calibri"/>
              </a:rPr>
              <a:t> in </a:t>
            </a:r>
            <a:r>
              <a:rPr lang="de-DE" err="1">
                <a:ea typeface="ＭＳ Ｐゴシック"/>
                <a:cs typeface="Calibri"/>
              </a:rPr>
              <a:t>female</a:t>
            </a:r>
            <a:r>
              <a:rPr lang="de-DE">
                <a:ea typeface="ＭＳ Ｐゴシック"/>
                <a:cs typeface="Calibri"/>
              </a:rPr>
              <a:t> </a:t>
            </a:r>
            <a:r>
              <a:rPr lang="de-DE" err="1">
                <a:ea typeface="ＭＳ Ｐゴシック"/>
                <a:cs typeface="Calibri"/>
              </a:rPr>
              <a:t>nurses</a:t>
            </a:r>
            <a:r>
              <a:rPr lang="de-DE">
                <a:ea typeface="ＭＳ Ｐゴシック"/>
                <a:cs typeface="Calibri"/>
              </a:rPr>
              <a:t>. Ann </a:t>
            </a:r>
            <a:r>
              <a:rPr lang="de-DE" err="1">
                <a:ea typeface="ＭＳ Ｐゴシック"/>
                <a:cs typeface="Calibri"/>
              </a:rPr>
              <a:t>Epidemiol</a:t>
            </a:r>
            <a:r>
              <a:rPr lang="de-DE">
                <a:ea typeface="ＭＳ Ｐゴシック"/>
                <a:cs typeface="Calibri"/>
              </a:rPr>
              <a:t>. 2021 </a:t>
            </a:r>
            <a:r>
              <a:rPr lang="de-DE" err="1">
                <a:ea typeface="ＭＳ Ｐゴシック"/>
                <a:cs typeface="Calibri"/>
              </a:rPr>
              <a:t>January</a:t>
            </a:r>
            <a:r>
              <a:rPr lang="de-DE">
                <a:ea typeface="ＭＳ Ｐゴシック"/>
                <a:cs typeface="Calibri"/>
              </a:rPr>
              <a:t> ; 53: 95–102</a:t>
            </a:r>
          </a:p>
          <a:p>
            <a:pPr>
              <a:lnSpc>
                <a:spcPct val="80000"/>
              </a:lnSpc>
            </a:pPr>
            <a:r>
              <a:rPr lang="de-DE" altLang="de-DE" sz="1200" i="1" err="1">
                <a:ea typeface="ＭＳ Ｐゴシック"/>
                <a:cs typeface="Calibri"/>
              </a:rPr>
              <a:t>Selevan</a:t>
            </a:r>
            <a:r>
              <a:rPr lang="de-DE" altLang="de-DE" sz="1200" i="1">
                <a:ea typeface="ＭＳ Ｐゴシック"/>
                <a:cs typeface="Calibri"/>
              </a:rPr>
              <a:t> SG et al.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and </a:t>
            </a:r>
            <a:r>
              <a:rPr lang="de-DE" altLang="de-DE" sz="1200" err="1">
                <a:ea typeface="ＭＳ Ｐゴシック"/>
                <a:cs typeface="Calibri"/>
              </a:rPr>
              <a:t>spontaneous</a:t>
            </a:r>
            <a:r>
              <a:rPr lang="de-DE" altLang="de-DE" sz="1200">
                <a:ea typeface="ＭＳ Ｐゴシック"/>
                <a:cs typeface="Calibri"/>
              </a:rPr>
              <a:t> </a:t>
            </a:r>
            <a:r>
              <a:rPr lang="de-DE" altLang="de-DE" sz="1200" err="1">
                <a:ea typeface="ＭＳ Ｐゴシック"/>
                <a:cs typeface="Calibri"/>
              </a:rPr>
              <a:t>abortion</a:t>
            </a:r>
            <a:r>
              <a:rPr lang="de-DE" altLang="de-DE" sz="1200">
                <a:ea typeface="ＭＳ Ｐゴシック"/>
                <a:cs typeface="Calibri"/>
              </a:rPr>
              <a:t> in </a:t>
            </a:r>
            <a:r>
              <a:rPr lang="de-DE" altLang="de-DE" sz="1200" err="1">
                <a:ea typeface="ＭＳ Ｐゴシック"/>
                <a:cs typeface="Calibri"/>
              </a:rPr>
              <a:t>nurses</a:t>
            </a:r>
            <a:r>
              <a:rPr lang="de-DE" altLang="de-DE" sz="1200">
                <a:ea typeface="ＭＳ Ｐゴシック"/>
                <a:cs typeface="Calibri"/>
              </a:rPr>
              <a:t>. N Engl J Med. 1985;314:1050.</a:t>
            </a:r>
            <a:endParaRPr lang="de-DE"/>
          </a:p>
          <a:p>
            <a:pPr>
              <a:lnSpc>
                <a:spcPct val="80000"/>
              </a:lnSpc>
            </a:pPr>
            <a:r>
              <a:rPr lang="de-DE" altLang="de-DE" sz="1200" i="1" err="1">
                <a:ea typeface="ＭＳ Ｐゴシック"/>
                <a:cs typeface="Calibri"/>
              </a:rPr>
              <a:t>Mc</a:t>
            </a:r>
            <a:r>
              <a:rPr lang="de-DE" altLang="de-DE" sz="1200" i="1">
                <a:ea typeface="ＭＳ Ｐゴシック"/>
                <a:cs typeface="Calibri"/>
              </a:rPr>
              <a:t> Donald AD et al. </a:t>
            </a:r>
            <a:r>
              <a:rPr lang="de-DE" altLang="de-DE" sz="1200" err="1">
                <a:ea typeface="ＭＳ Ｐゴシック"/>
                <a:cs typeface="Calibri"/>
              </a:rPr>
              <a:t>Congenital</a:t>
            </a:r>
            <a:r>
              <a:rPr lang="de-DE" altLang="de-DE" sz="1200">
                <a:ea typeface="ＭＳ Ｐゴシック"/>
                <a:cs typeface="Calibri"/>
              </a:rPr>
              <a:t> </a:t>
            </a:r>
            <a:r>
              <a:rPr lang="de-DE" altLang="de-DE" sz="1200" err="1">
                <a:ea typeface="ＭＳ Ｐゴシック"/>
                <a:cs typeface="Calibri"/>
              </a:rPr>
              <a:t>defects</a:t>
            </a:r>
            <a:r>
              <a:rPr lang="de-DE" altLang="de-DE" sz="1200">
                <a:ea typeface="ＭＳ Ｐゴシック"/>
                <a:cs typeface="Calibri"/>
              </a:rPr>
              <a:t> and </a:t>
            </a:r>
            <a:r>
              <a:rPr lang="de-DE" altLang="de-DE" sz="1200" err="1">
                <a:ea typeface="ＭＳ Ｐゴシック"/>
                <a:cs typeface="Calibri"/>
              </a:rPr>
              <a:t>work</a:t>
            </a:r>
            <a:r>
              <a:rPr lang="de-DE" altLang="de-DE" sz="1200">
                <a:ea typeface="ＭＳ Ｐゴシック"/>
                <a:cs typeface="Calibri"/>
              </a:rPr>
              <a:t> in </a:t>
            </a:r>
            <a:r>
              <a:rPr lang="de-DE" altLang="de-DE" sz="1200" err="1">
                <a:ea typeface="ＭＳ Ｐゴシック"/>
                <a:cs typeface="Calibri"/>
              </a:rPr>
              <a:t>pregnancy</a:t>
            </a:r>
            <a:r>
              <a:rPr lang="de-DE" altLang="de-DE" sz="1200">
                <a:ea typeface="ＭＳ Ｐゴシック"/>
                <a:cs typeface="Calibri"/>
              </a:rPr>
              <a:t>. Br J </a:t>
            </a:r>
            <a:r>
              <a:rPr lang="de-DE" altLang="de-DE" sz="1200" err="1">
                <a:ea typeface="ＭＳ Ｐゴシック"/>
                <a:cs typeface="Calibri"/>
              </a:rPr>
              <a:t>Ind</a:t>
            </a:r>
            <a:r>
              <a:rPr lang="de-DE" altLang="de-DE" sz="1200">
                <a:ea typeface="ＭＳ Ｐゴシック"/>
                <a:cs typeface="Calibri"/>
              </a:rPr>
              <a:t> Med. 1988;45:581-588.</a:t>
            </a:r>
          </a:p>
          <a:p>
            <a:pPr>
              <a:lnSpc>
                <a:spcPct val="80000"/>
              </a:lnSpc>
            </a:pPr>
            <a:r>
              <a:rPr lang="de-DE" altLang="de-DE" sz="1200" i="1" err="1">
                <a:ea typeface="ＭＳ Ｐゴシック"/>
                <a:cs typeface="Calibri"/>
              </a:rPr>
              <a:t>Stuecker</a:t>
            </a:r>
            <a:r>
              <a:rPr lang="de-DE" altLang="de-DE" sz="1200" i="1">
                <a:ea typeface="ＭＳ Ｐゴシック"/>
                <a:cs typeface="Calibri"/>
              </a:rPr>
              <a:t> I et al. </a:t>
            </a:r>
            <a:r>
              <a:rPr lang="de-DE" altLang="de-DE" sz="1200">
                <a:ea typeface="ＭＳ Ｐゴシック"/>
                <a:cs typeface="Calibri"/>
              </a:rPr>
              <a:t>Risk </a:t>
            </a:r>
            <a:r>
              <a:rPr lang="de-DE" altLang="de-DE" sz="1200" err="1">
                <a:ea typeface="ＭＳ Ｐゴシック"/>
                <a:cs typeface="Calibri"/>
              </a:rPr>
              <a:t>of</a:t>
            </a:r>
            <a:r>
              <a:rPr lang="de-DE" altLang="de-DE" sz="1200">
                <a:ea typeface="ＭＳ Ｐゴシック"/>
                <a:cs typeface="Calibri"/>
              </a:rPr>
              <a:t> </a:t>
            </a:r>
            <a:r>
              <a:rPr lang="de-DE" altLang="de-DE" sz="1200" err="1">
                <a:ea typeface="ＭＳ Ｐゴシック"/>
                <a:cs typeface="Calibri"/>
              </a:rPr>
              <a:t>spontaneous</a:t>
            </a:r>
            <a:r>
              <a:rPr lang="de-DE" altLang="de-DE" sz="1200">
                <a:ea typeface="ＭＳ Ｐゴシック"/>
                <a:cs typeface="Calibri"/>
              </a:rPr>
              <a:t> </a:t>
            </a:r>
            <a:r>
              <a:rPr lang="de-DE" altLang="de-DE" sz="1200" err="1">
                <a:ea typeface="ＭＳ Ｐゴシック"/>
                <a:cs typeface="Calibri"/>
              </a:rPr>
              <a:t>abortion</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t>
            </a:r>
            <a:r>
              <a:rPr lang="de-DE" altLang="de-DE" sz="1200" err="1">
                <a:ea typeface="ＭＳ Ｐゴシック"/>
                <a:cs typeface="Calibri"/>
              </a:rPr>
              <a:t>Scand</a:t>
            </a:r>
            <a:r>
              <a:rPr lang="de-DE" altLang="de-DE" sz="1200">
                <a:ea typeface="ＭＳ Ｐゴシック"/>
                <a:cs typeface="Calibri"/>
              </a:rPr>
              <a:t> J Work Environ Health 1990;16:102-107.</a:t>
            </a:r>
          </a:p>
          <a:p>
            <a:pPr>
              <a:lnSpc>
                <a:spcPct val="80000"/>
              </a:lnSpc>
            </a:pPr>
            <a:r>
              <a:rPr lang="de-DE" altLang="de-DE" sz="1200" i="1" err="1">
                <a:ea typeface="ＭＳ Ｐゴシック"/>
                <a:cs typeface="Calibri"/>
              </a:rPr>
              <a:t>Valanis</a:t>
            </a:r>
            <a:r>
              <a:rPr lang="de-DE" altLang="de-DE" sz="1200" i="1">
                <a:ea typeface="ＭＳ Ｐゴシック"/>
                <a:cs typeface="Calibri"/>
              </a:rPr>
              <a:t> BG et al. </a:t>
            </a:r>
            <a:r>
              <a:rPr lang="de-DE" altLang="de-DE" sz="1200" err="1">
                <a:ea typeface="ＭＳ Ｐゴシック"/>
                <a:cs typeface="Calibri"/>
              </a:rPr>
              <a:t>Occupational</a:t>
            </a:r>
            <a:r>
              <a:rPr lang="de-DE" altLang="de-DE" sz="1200">
                <a:ea typeface="ＭＳ Ｐゴシック"/>
                <a:cs typeface="Calibri"/>
              </a:rPr>
              <a:t> </a:t>
            </a:r>
            <a:r>
              <a:rPr lang="de-DE" altLang="de-DE" sz="1200" err="1">
                <a:ea typeface="ＭＳ Ｐゴシック"/>
                <a:cs typeface="Calibri"/>
              </a:rPr>
              <a:t>exposure</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agents</a:t>
            </a:r>
            <a:r>
              <a:rPr lang="de-DE" altLang="de-DE" sz="1200">
                <a:ea typeface="ＭＳ Ｐゴシック"/>
                <a:cs typeface="Calibri"/>
              </a:rPr>
              <a:t> and </a:t>
            </a:r>
            <a:r>
              <a:rPr lang="de-DE" altLang="de-DE" sz="1200" err="1">
                <a:ea typeface="ＭＳ Ｐゴシック"/>
                <a:cs typeface="Calibri"/>
              </a:rPr>
              <a:t>self-reported</a:t>
            </a:r>
            <a:r>
              <a:rPr lang="de-DE" altLang="de-DE" sz="1200">
                <a:ea typeface="ＭＳ Ｐゴシック"/>
                <a:cs typeface="Calibri"/>
              </a:rPr>
              <a:t> </a:t>
            </a:r>
            <a:r>
              <a:rPr lang="de-DE" altLang="de-DE" sz="1200" err="1">
                <a:ea typeface="ＭＳ Ｐゴシック"/>
                <a:cs typeface="Calibri"/>
              </a:rPr>
              <a:t>infertility</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and </a:t>
            </a:r>
            <a:r>
              <a:rPr lang="de-DE" altLang="de-DE" sz="1200" err="1">
                <a:ea typeface="ＭＳ Ｐゴシック"/>
                <a:cs typeface="Calibri"/>
              </a:rPr>
              <a:t>pharmacists</a:t>
            </a:r>
            <a:r>
              <a:rPr lang="de-DE" altLang="de-DE" sz="1200">
                <a:ea typeface="ＭＳ Ｐゴシック"/>
                <a:cs typeface="Calibri"/>
              </a:rPr>
              <a:t>. J </a:t>
            </a:r>
            <a:r>
              <a:rPr lang="de-DE" altLang="de-DE" sz="1200" err="1">
                <a:ea typeface="ＭＳ Ｐゴシック"/>
                <a:cs typeface="Calibri"/>
              </a:rPr>
              <a:t>Occup</a:t>
            </a:r>
            <a:r>
              <a:rPr lang="de-DE" altLang="de-DE" sz="1200">
                <a:ea typeface="ＭＳ Ｐゴシック"/>
                <a:cs typeface="Calibri"/>
              </a:rPr>
              <a:t> Environ Med. 1997;39:574-580.</a:t>
            </a:r>
          </a:p>
          <a:p>
            <a:pPr>
              <a:lnSpc>
                <a:spcPct val="80000"/>
              </a:lnSpc>
            </a:pPr>
            <a:r>
              <a:rPr lang="de-DE" altLang="de-DE" sz="1200" i="1" err="1">
                <a:ea typeface="ＭＳ Ｐゴシック"/>
                <a:cs typeface="Calibri"/>
              </a:rPr>
              <a:t>Dranitsaris</a:t>
            </a:r>
            <a:r>
              <a:rPr lang="de-DE" altLang="de-DE" sz="1200" i="1">
                <a:ea typeface="ＭＳ Ｐゴシック"/>
                <a:cs typeface="Calibri"/>
              </a:rPr>
              <a:t> G et al. </a:t>
            </a:r>
            <a:r>
              <a:rPr lang="de-DE" altLang="de-DE" sz="1200">
                <a:ea typeface="ＭＳ Ｐゴシック"/>
                <a:cs typeface="Calibri"/>
              </a:rPr>
              <a:t>Are </a:t>
            </a:r>
            <a:r>
              <a:rPr lang="de-DE" altLang="de-DE" sz="1200" err="1">
                <a:ea typeface="ＭＳ Ｐゴシック"/>
                <a:cs typeface="Calibri"/>
              </a:rPr>
              <a:t>health</a:t>
            </a:r>
            <a:r>
              <a:rPr lang="de-DE" altLang="de-DE" sz="1200">
                <a:ea typeface="ＭＳ Ｐゴシック"/>
                <a:cs typeface="Calibri"/>
              </a:rPr>
              <a:t> care </a:t>
            </a:r>
            <a:r>
              <a:rPr lang="de-DE" altLang="de-DE" sz="1200" err="1">
                <a:ea typeface="ＭＳ Ｐゴシック"/>
                <a:cs typeface="Calibri"/>
              </a:rPr>
              <a:t>providers</a:t>
            </a:r>
            <a:r>
              <a:rPr lang="de-DE" altLang="de-DE" sz="1200">
                <a:ea typeface="ＭＳ Ｐゴシック"/>
                <a:cs typeface="Calibri"/>
              </a:rPr>
              <a:t> </a:t>
            </a:r>
            <a:r>
              <a:rPr lang="de-DE" altLang="de-DE" sz="1200" err="1">
                <a:ea typeface="ＭＳ Ｐゴシック"/>
                <a:cs typeface="Calibri"/>
              </a:rPr>
              <a:t>who</a:t>
            </a:r>
            <a:r>
              <a:rPr lang="de-DE" altLang="de-DE" sz="1200">
                <a:ea typeface="ＭＳ Ｐゴシック"/>
                <a:cs typeface="Calibri"/>
              </a:rPr>
              <a:t> </a:t>
            </a:r>
            <a:r>
              <a:rPr lang="de-DE" altLang="de-DE" sz="1200" err="1">
                <a:ea typeface="ＭＳ Ｐゴシック"/>
                <a:cs typeface="Calibri"/>
              </a:rPr>
              <a:t>work</a:t>
            </a:r>
            <a:r>
              <a:rPr lang="de-DE" altLang="de-DE" sz="1200">
                <a:ea typeface="ＭＳ Ｐゴシック"/>
                <a:cs typeface="Calibri"/>
              </a:rPr>
              <a:t> </a:t>
            </a:r>
            <a:r>
              <a:rPr lang="de-DE" altLang="de-DE" sz="1200" err="1">
                <a:ea typeface="ＭＳ Ｐゴシック"/>
                <a:cs typeface="Calibri"/>
              </a:rPr>
              <a:t>with</a:t>
            </a:r>
            <a:r>
              <a:rPr lang="de-DE" altLang="de-DE" sz="1200">
                <a:ea typeface="ＭＳ Ｐゴシック"/>
                <a:cs typeface="Calibri"/>
              </a:rPr>
              <a:t> </a:t>
            </a:r>
            <a:r>
              <a:rPr lang="de-DE" altLang="de-DE" sz="1200" err="1">
                <a:ea typeface="ＭＳ Ｐゴシック"/>
                <a:cs typeface="Calibri"/>
              </a:rPr>
              <a:t>cancer</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at an </a:t>
            </a:r>
            <a:r>
              <a:rPr lang="de-DE" altLang="de-DE" sz="1200" err="1">
                <a:ea typeface="ＭＳ Ｐゴシック"/>
                <a:cs typeface="Calibri"/>
              </a:rPr>
              <a:t>increased</a:t>
            </a:r>
            <a:r>
              <a:rPr lang="de-DE" altLang="de-DE" sz="1200">
                <a:ea typeface="ＭＳ Ｐゴシック"/>
                <a:cs typeface="Calibri"/>
              </a:rPr>
              <a:t> </a:t>
            </a:r>
            <a:r>
              <a:rPr lang="de-DE" altLang="de-DE" sz="1200" err="1">
                <a:ea typeface="ＭＳ Ｐゴシック"/>
                <a:cs typeface="Calibri"/>
              </a:rPr>
              <a:t>risk</a:t>
            </a:r>
            <a:r>
              <a:rPr lang="de-DE" altLang="de-DE" sz="1200">
                <a:ea typeface="ＭＳ Ｐゴシック"/>
                <a:cs typeface="Calibri"/>
              </a:rPr>
              <a:t> </a:t>
            </a:r>
            <a:r>
              <a:rPr lang="de-DE" altLang="de-DE" sz="1200" err="1">
                <a:ea typeface="ＭＳ Ｐゴシック"/>
                <a:cs typeface="Calibri"/>
              </a:rPr>
              <a:t>for</a:t>
            </a:r>
            <a:r>
              <a:rPr lang="de-DE" altLang="de-DE" sz="1200">
                <a:ea typeface="ＭＳ Ｐゴシック"/>
                <a:cs typeface="Calibri"/>
              </a:rPr>
              <a:t> </a:t>
            </a:r>
            <a:r>
              <a:rPr lang="de-DE" altLang="de-DE" sz="1200" err="1">
                <a:ea typeface="ＭＳ Ｐゴシック"/>
                <a:cs typeface="Calibri"/>
              </a:rPr>
              <a:t>toxic</a:t>
            </a:r>
            <a:r>
              <a:rPr lang="de-DE" altLang="de-DE" sz="1200">
                <a:ea typeface="ＭＳ Ｐゴシック"/>
                <a:cs typeface="Calibri"/>
              </a:rPr>
              <a:t> </a:t>
            </a:r>
            <a:r>
              <a:rPr lang="de-DE" altLang="de-DE" sz="1200" err="1">
                <a:ea typeface="ＭＳ Ｐゴシック"/>
                <a:cs typeface="Calibri"/>
              </a:rPr>
              <a:t>events</a:t>
            </a:r>
            <a:r>
              <a:rPr lang="de-DE" altLang="de-DE" sz="1200">
                <a:ea typeface="ＭＳ Ｐゴシック"/>
                <a:cs typeface="Calibri"/>
              </a:rPr>
              <a:t>? A </a:t>
            </a:r>
            <a:r>
              <a:rPr lang="de-DE" altLang="de-DE" sz="1200" err="1">
                <a:ea typeface="ＭＳ Ｐゴシック"/>
                <a:cs typeface="Calibri"/>
              </a:rPr>
              <a:t>systematic</a:t>
            </a:r>
            <a:r>
              <a:rPr lang="de-DE" altLang="de-DE" sz="1200">
                <a:ea typeface="ＭＳ Ｐゴシック"/>
                <a:cs typeface="Calibri"/>
              </a:rPr>
              <a:t> review and meta-analysis </a:t>
            </a:r>
            <a:r>
              <a:rPr lang="de-DE" altLang="de-DE" sz="1200" err="1">
                <a:ea typeface="ＭＳ Ｐゴシック"/>
                <a:cs typeface="Calibri"/>
              </a:rPr>
              <a:t>of</a:t>
            </a:r>
            <a:r>
              <a:rPr lang="de-DE" altLang="de-DE" sz="1200">
                <a:ea typeface="ＭＳ Ｐゴシック"/>
                <a:cs typeface="Calibri"/>
              </a:rPr>
              <a:t> </a:t>
            </a:r>
            <a:r>
              <a:rPr lang="de-DE" altLang="de-DE" sz="1200" err="1">
                <a:ea typeface="ＭＳ Ｐゴシック"/>
                <a:cs typeface="Calibri"/>
              </a:rPr>
              <a:t>the</a:t>
            </a:r>
            <a:r>
              <a:rPr lang="de-DE" altLang="de-DE" sz="1200">
                <a:ea typeface="ＭＳ Ｐゴシック"/>
                <a:cs typeface="Calibri"/>
              </a:rPr>
              <a:t> </a:t>
            </a:r>
            <a:r>
              <a:rPr lang="de-DE" altLang="de-DE" sz="1200" err="1">
                <a:ea typeface="ＭＳ Ｐゴシック"/>
                <a:cs typeface="Calibri"/>
              </a:rPr>
              <a:t>literature</a:t>
            </a:r>
            <a:r>
              <a:rPr lang="de-DE" altLang="de-DE" sz="1200">
                <a:ea typeface="ＭＳ Ｐゴシック"/>
                <a:cs typeface="Calibri"/>
              </a:rPr>
              <a:t>. J </a:t>
            </a:r>
            <a:r>
              <a:rPr lang="de-DE" altLang="de-DE" sz="1200" err="1">
                <a:ea typeface="ＭＳ Ｐゴシック"/>
                <a:cs typeface="Calibri"/>
              </a:rPr>
              <a:t>Oncol</a:t>
            </a:r>
            <a:r>
              <a:rPr lang="de-DE" altLang="de-DE" sz="1200">
                <a:ea typeface="ＭＳ Ｐゴシック"/>
                <a:cs typeface="Calibri"/>
              </a:rPr>
              <a:t> </a:t>
            </a:r>
            <a:r>
              <a:rPr lang="de-DE" altLang="de-DE" sz="1200" err="1">
                <a:ea typeface="ＭＳ Ｐゴシック"/>
                <a:cs typeface="Calibri"/>
              </a:rPr>
              <a:t>Pharm</a:t>
            </a:r>
            <a:r>
              <a:rPr lang="de-DE" altLang="de-DE" sz="1200">
                <a:ea typeface="ＭＳ Ｐゴシック"/>
                <a:cs typeface="Calibri"/>
              </a:rPr>
              <a:t> </a:t>
            </a:r>
            <a:r>
              <a:rPr lang="de-DE" altLang="de-DE" sz="1200" err="1">
                <a:ea typeface="ＭＳ Ｐゴシック"/>
                <a:cs typeface="Calibri"/>
              </a:rPr>
              <a:t>Pract</a:t>
            </a:r>
            <a:r>
              <a:rPr lang="de-DE" altLang="de-DE" sz="1200">
                <a:ea typeface="ＭＳ Ｐゴシック"/>
                <a:cs typeface="Calibri"/>
              </a:rPr>
              <a:t>. 2005;11:69-78.</a:t>
            </a:r>
          </a:p>
          <a:p>
            <a:pPr>
              <a:lnSpc>
                <a:spcPct val="80000"/>
              </a:lnSpc>
            </a:pPr>
            <a:r>
              <a:rPr lang="de-DE" altLang="de-DE" sz="1200" i="1" err="1">
                <a:ea typeface="ＭＳ Ｐゴシック"/>
                <a:cs typeface="Calibri"/>
              </a:rPr>
              <a:t>Fransman</a:t>
            </a:r>
            <a:r>
              <a:rPr lang="de-DE" altLang="de-DE" sz="1200" i="1">
                <a:ea typeface="ＭＳ Ｐゴシック"/>
                <a:cs typeface="Calibri"/>
              </a:rPr>
              <a:t> W et al. </a:t>
            </a:r>
            <a:r>
              <a:rPr lang="de-DE" altLang="de-DE" sz="1200" err="1">
                <a:ea typeface="ＭＳ Ｐゴシック"/>
                <a:cs typeface="Calibri"/>
              </a:rPr>
              <a:t>Nurses</a:t>
            </a:r>
            <a:r>
              <a:rPr lang="de-DE" altLang="de-DE" sz="1200">
                <a:ea typeface="ＭＳ Ｐゴシック"/>
                <a:cs typeface="Calibri"/>
              </a:rPr>
              <a:t> </a:t>
            </a:r>
            <a:r>
              <a:rPr lang="de-DE" altLang="de-DE" sz="1200" err="1">
                <a:ea typeface="ＭＳ Ｐゴシック"/>
                <a:cs typeface="Calibri"/>
              </a:rPr>
              <a:t>with</a:t>
            </a:r>
            <a:r>
              <a:rPr lang="de-DE" altLang="de-DE" sz="1200">
                <a:ea typeface="ＭＳ Ｐゴシック"/>
                <a:cs typeface="Calibri"/>
              </a:rPr>
              <a:t> dermal </a:t>
            </a:r>
            <a:r>
              <a:rPr lang="de-DE" altLang="de-DE" sz="1200" err="1">
                <a:ea typeface="ＭＳ Ｐゴシック"/>
                <a:cs typeface="Calibri"/>
              </a:rPr>
              <a:t>exposure</a:t>
            </a:r>
            <a:r>
              <a:rPr lang="de-DE" altLang="de-DE" sz="1200">
                <a:ea typeface="ＭＳ Ｐゴシック"/>
                <a:cs typeface="Calibri"/>
              </a:rPr>
              <a:t> </a:t>
            </a:r>
            <a:r>
              <a:rPr lang="de-DE" altLang="de-DE" sz="1200" err="1">
                <a:ea typeface="ＭＳ Ｐゴシック"/>
                <a:cs typeface="Calibri"/>
              </a:rPr>
              <a:t>to</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drugs</a:t>
            </a:r>
            <a:r>
              <a:rPr lang="de-DE" altLang="de-DE" sz="1200">
                <a:ea typeface="ＭＳ Ｐゴシック"/>
                <a:cs typeface="Calibri"/>
              </a:rPr>
              <a:t>: </a:t>
            </a:r>
            <a:r>
              <a:rPr lang="de-DE" altLang="de-DE" sz="1200" err="1">
                <a:ea typeface="ＭＳ Ｐゴシック"/>
                <a:cs typeface="Calibri"/>
              </a:rPr>
              <a:t>reproductive</a:t>
            </a:r>
            <a:r>
              <a:rPr lang="de-DE" altLang="de-DE" sz="1200">
                <a:ea typeface="ＭＳ Ｐゴシック"/>
                <a:cs typeface="Calibri"/>
              </a:rPr>
              <a:t> </a:t>
            </a:r>
            <a:r>
              <a:rPr lang="de-DE" altLang="de-DE" sz="1200" err="1">
                <a:ea typeface="ＭＳ Ｐゴシック"/>
                <a:cs typeface="Calibri"/>
              </a:rPr>
              <a:t>outcomes</a:t>
            </a:r>
            <a:r>
              <a:rPr lang="de-DE" altLang="de-DE" sz="1200">
                <a:ea typeface="ＭＳ Ｐゴシック"/>
                <a:cs typeface="Calibri"/>
              </a:rPr>
              <a:t>. </a:t>
            </a:r>
            <a:r>
              <a:rPr lang="de-DE" altLang="de-DE" sz="1200" err="1">
                <a:ea typeface="ＭＳ Ｐゴシック"/>
                <a:cs typeface="Calibri"/>
              </a:rPr>
              <a:t>Epiemiology</a:t>
            </a:r>
            <a:r>
              <a:rPr lang="de-DE" altLang="de-DE" sz="1200">
                <a:ea typeface="ＭＳ Ｐゴシック"/>
                <a:cs typeface="Calibri"/>
              </a:rPr>
              <a:t>. 2007;18:112-119.</a:t>
            </a:r>
          </a:p>
          <a:p>
            <a:pPr>
              <a:lnSpc>
                <a:spcPct val="80000"/>
              </a:lnSpc>
            </a:pPr>
            <a:endParaRPr lang="de-DE" altLang="de-DE">
              <a:ea typeface="ＭＳ Ｐゴシック" panose="020B0600070205080204" pitchFamily="34" charset="-128"/>
              <a:cs typeface="Calibri"/>
            </a:endParaRPr>
          </a:p>
          <a:p>
            <a:pPr>
              <a:lnSpc>
                <a:spcPct val="80000"/>
              </a:lnSpc>
            </a:pPr>
            <a:r>
              <a:rPr lang="de-DE" altLang="de-DE" sz="1200">
                <a:ea typeface="ＭＳ Ｐゴシック"/>
                <a:cs typeface="Calibri"/>
              </a:rPr>
              <a:t>[6]</a:t>
            </a:r>
          </a:p>
          <a:p>
            <a:pPr>
              <a:lnSpc>
                <a:spcPct val="80000"/>
              </a:lnSpc>
            </a:pPr>
            <a:r>
              <a:rPr lang="de-DE" altLang="de-DE" sz="1200" i="1" err="1">
                <a:solidFill>
                  <a:srgbClr val="FF0000"/>
                </a:solidFill>
                <a:ea typeface="ＭＳ Ｐゴシック"/>
                <a:cs typeface="Calibri"/>
              </a:rPr>
              <a:t>Valanis</a:t>
            </a:r>
            <a:r>
              <a:rPr lang="de-DE" altLang="de-DE" sz="1200" i="1">
                <a:solidFill>
                  <a:srgbClr val="FF0000"/>
                </a:solidFill>
                <a:ea typeface="ＭＳ Ｐゴシック"/>
                <a:cs typeface="Calibri"/>
              </a:rPr>
              <a:t> BG et al. </a:t>
            </a:r>
            <a:r>
              <a:rPr lang="de-DE" altLang="de-DE" sz="1200" err="1">
                <a:solidFill>
                  <a:srgbClr val="FF0000"/>
                </a:solidFill>
                <a:ea typeface="ＭＳ Ｐゴシック"/>
                <a:cs typeface="Calibri"/>
              </a:rPr>
              <a:t>Association</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of</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antineoplatsic</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drug</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handling</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with</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acute</a:t>
            </a:r>
            <a:r>
              <a:rPr lang="de-DE" altLang="de-DE" sz="1200">
                <a:solidFill>
                  <a:srgbClr val="FF0000"/>
                </a:solidFill>
                <a:ea typeface="ＭＳ Ｐゴシック"/>
                <a:cs typeface="Calibri"/>
              </a:rPr>
              <a:t> adverse </a:t>
            </a:r>
            <a:r>
              <a:rPr lang="de-DE" altLang="de-DE" sz="1200" err="1">
                <a:solidFill>
                  <a:srgbClr val="FF0000"/>
                </a:solidFill>
                <a:ea typeface="ＭＳ Ｐゴシック"/>
                <a:cs typeface="Calibri"/>
              </a:rPr>
              <a:t>effects</a:t>
            </a:r>
            <a:r>
              <a:rPr lang="de-DE" altLang="de-DE" sz="1200">
                <a:solidFill>
                  <a:srgbClr val="FF0000"/>
                </a:solidFill>
                <a:ea typeface="ＭＳ Ｐゴシック"/>
                <a:cs typeface="Calibri"/>
              </a:rPr>
              <a:t> in </a:t>
            </a:r>
            <a:r>
              <a:rPr lang="de-DE" altLang="de-DE" sz="1200" err="1">
                <a:solidFill>
                  <a:srgbClr val="FF0000"/>
                </a:solidFill>
                <a:ea typeface="ＭＳ Ｐゴシック"/>
                <a:cs typeface="Calibri"/>
              </a:rPr>
              <a:t>pharmacy</a:t>
            </a:r>
            <a:r>
              <a:rPr lang="de-DE" altLang="de-DE" sz="1200">
                <a:solidFill>
                  <a:srgbClr val="FF0000"/>
                </a:solidFill>
                <a:ea typeface="ＭＳ Ｐゴシック"/>
                <a:cs typeface="Calibri"/>
              </a:rPr>
              <a:t> </a:t>
            </a:r>
            <a:r>
              <a:rPr lang="de-DE" altLang="de-DE" sz="1200" err="1">
                <a:solidFill>
                  <a:srgbClr val="FF0000"/>
                </a:solidFill>
                <a:ea typeface="ＭＳ Ｐゴシック"/>
                <a:cs typeface="Calibri"/>
              </a:rPr>
              <a:t>personnel</a:t>
            </a:r>
            <a:r>
              <a:rPr lang="de-DE" altLang="de-DE" sz="1200">
                <a:solidFill>
                  <a:srgbClr val="FF0000"/>
                </a:solidFill>
                <a:ea typeface="ＭＳ Ｐゴシック"/>
                <a:cs typeface="Calibri"/>
              </a:rPr>
              <a:t>. Am J Hosp Pharm. 1993;50:455-462.</a:t>
            </a:r>
          </a:p>
          <a:p>
            <a:pPr>
              <a:lnSpc>
                <a:spcPct val="80000"/>
              </a:lnSpc>
            </a:pPr>
            <a:r>
              <a:rPr lang="de-DE" altLang="de-DE" sz="1200" i="1" err="1">
                <a:ea typeface="ＭＳ Ｐゴシック"/>
                <a:cs typeface="Calibri"/>
              </a:rPr>
              <a:t>Valanis</a:t>
            </a:r>
            <a:r>
              <a:rPr lang="de-DE" altLang="de-DE" sz="1200" i="1">
                <a:ea typeface="ＭＳ Ｐゴシック"/>
                <a:cs typeface="Calibri"/>
              </a:rPr>
              <a:t> BG et al. </a:t>
            </a:r>
            <a:r>
              <a:rPr lang="de-DE" altLang="de-DE" sz="1200" err="1">
                <a:ea typeface="ＭＳ Ｐゴシック"/>
                <a:cs typeface="Calibri"/>
              </a:rPr>
              <a:t>Acute</a:t>
            </a:r>
            <a:r>
              <a:rPr lang="de-DE" altLang="de-DE" sz="1200">
                <a:ea typeface="ＭＳ Ｐゴシック"/>
                <a:cs typeface="Calibri"/>
              </a:rPr>
              <a:t> </a:t>
            </a:r>
            <a:r>
              <a:rPr lang="de-DE" altLang="de-DE" sz="1200" err="1">
                <a:ea typeface="ＭＳ Ｐゴシック"/>
                <a:cs typeface="Calibri"/>
              </a:rPr>
              <a:t>symptoms</a:t>
            </a:r>
            <a:r>
              <a:rPr lang="de-DE" altLang="de-DE" sz="1200">
                <a:ea typeface="ＭＳ Ｐゴシック"/>
                <a:cs typeface="Calibri"/>
              </a:rPr>
              <a:t> </a:t>
            </a:r>
            <a:r>
              <a:rPr lang="de-DE" altLang="de-DE" sz="1200" err="1">
                <a:ea typeface="ＭＳ Ｐゴシック"/>
                <a:cs typeface="Calibri"/>
              </a:rPr>
              <a:t>assiciated</a:t>
            </a:r>
            <a:r>
              <a:rPr lang="de-DE" altLang="de-DE" sz="1200">
                <a:ea typeface="ＭＳ Ｐゴシック"/>
                <a:cs typeface="Calibri"/>
              </a:rPr>
              <a:t> </a:t>
            </a:r>
            <a:r>
              <a:rPr lang="de-DE" altLang="de-DE" sz="1200" err="1">
                <a:ea typeface="ＭＳ Ｐゴシック"/>
                <a:cs typeface="Calibri"/>
              </a:rPr>
              <a:t>with</a:t>
            </a:r>
            <a:r>
              <a:rPr lang="de-DE" altLang="de-DE" sz="1200">
                <a:ea typeface="ＭＳ Ｐゴシック"/>
                <a:cs typeface="Calibri"/>
              </a:rPr>
              <a:t> </a:t>
            </a:r>
            <a:r>
              <a:rPr lang="de-DE" altLang="de-DE" sz="1200" err="1">
                <a:ea typeface="ＭＳ Ｐゴシック"/>
                <a:cs typeface="Calibri"/>
              </a:rPr>
              <a:t>antineoplastic</a:t>
            </a:r>
            <a:r>
              <a:rPr lang="de-DE" altLang="de-DE" sz="1200">
                <a:ea typeface="ＭＳ Ｐゴシック"/>
                <a:cs typeface="Calibri"/>
              </a:rPr>
              <a:t> </a:t>
            </a:r>
            <a:r>
              <a:rPr lang="de-DE" altLang="de-DE" sz="1200" err="1">
                <a:ea typeface="ＭＳ Ｐゴシック"/>
                <a:cs typeface="Calibri"/>
              </a:rPr>
              <a:t>drug</a:t>
            </a:r>
            <a:r>
              <a:rPr lang="de-DE" altLang="de-DE" sz="1200">
                <a:ea typeface="ＭＳ Ｐゴシック"/>
                <a:cs typeface="Calibri"/>
              </a:rPr>
              <a:t> </a:t>
            </a:r>
            <a:r>
              <a:rPr lang="de-DE" altLang="de-DE" sz="1200" err="1">
                <a:ea typeface="ＭＳ Ｐゴシック"/>
                <a:cs typeface="Calibri"/>
              </a:rPr>
              <a:t>handling</a:t>
            </a:r>
            <a:r>
              <a:rPr lang="de-DE" altLang="de-DE" sz="1200">
                <a:ea typeface="ＭＳ Ｐゴシック"/>
                <a:cs typeface="Calibri"/>
              </a:rPr>
              <a:t> </a:t>
            </a:r>
            <a:r>
              <a:rPr lang="de-DE" altLang="de-DE" sz="1200" err="1">
                <a:ea typeface="ＭＳ Ｐゴシック"/>
                <a:cs typeface="Calibri"/>
              </a:rPr>
              <a:t>among</a:t>
            </a:r>
            <a:r>
              <a:rPr lang="de-DE" altLang="de-DE" sz="1200">
                <a:ea typeface="ＭＳ Ｐゴシック"/>
                <a:cs typeface="Calibri"/>
              </a:rPr>
              <a:t> </a:t>
            </a:r>
            <a:r>
              <a:rPr lang="de-DE" altLang="de-DE" sz="1200" err="1">
                <a:ea typeface="ＭＳ Ｐゴシック"/>
                <a:cs typeface="Calibri"/>
              </a:rPr>
              <a:t>nurses</a:t>
            </a:r>
            <a:r>
              <a:rPr lang="de-DE" altLang="de-DE" sz="1200">
                <a:ea typeface="ＭＳ Ｐゴシック"/>
                <a:cs typeface="Calibri"/>
              </a:rPr>
              <a:t>. Cancer Nurs. 1993;16:288-295.</a:t>
            </a:r>
          </a:p>
          <a:p>
            <a:pPr>
              <a:lnSpc>
                <a:spcPct val="80000"/>
              </a:lnSpc>
            </a:pPr>
            <a:endParaRPr lang="de-DE" altLang="de-DE" sz="1200">
              <a:ea typeface="ＭＳ Ｐゴシック" panose="020B0600070205080204" pitchFamily="34" charset="-128"/>
              <a:cs typeface="Geneva" charset="0"/>
            </a:endParaRPr>
          </a:p>
          <a:p>
            <a:pPr defTabSz="436626">
              <a:lnSpc>
                <a:spcPct val="80000"/>
              </a:lnSpc>
              <a:defRPr/>
            </a:pPr>
            <a:r>
              <a:rPr lang="de-DE" altLang="de-DE" sz="1200" b="1">
                <a:solidFill>
                  <a:srgbClr val="000000"/>
                </a:solidFill>
                <a:latin typeface="Arial"/>
                <a:ea typeface="ＭＳ Ｐゴシック"/>
                <a:cs typeface="Arial"/>
              </a:rPr>
              <a:t>Eigene Ergänzungen:</a:t>
            </a:r>
          </a:p>
          <a:p>
            <a:pPr>
              <a:lnSpc>
                <a:spcPct val="80000"/>
              </a:lnSpc>
            </a:pPr>
            <a:endParaRPr lang="de-DE" altLang="de-DE" sz="1200">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23</a:t>
            </a:fld>
            <a:endParaRPr lang="de-DE" altLang="de-DE"/>
          </a:p>
        </p:txBody>
      </p:sp>
    </p:spTree>
    <p:extLst>
      <p:ext uri="{BB962C8B-B14F-4D97-AF65-F5344CB8AC3E}">
        <p14:creationId xmlns:p14="http://schemas.microsoft.com/office/powerpoint/2010/main" val="926773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24</a:t>
            </a:fld>
            <a:endParaRPr lang="de-DE" altLang="de-DE"/>
          </a:p>
        </p:txBody>
      </p:sp>
    </p:spTree>
    <p:extLst>
      <p:ext uri="{BB962C8B-B14F-4D97-AF65-F5344CB8AC3E}">
        <p14:creationId xmlns:p14="http://schemas.microsoft.com/office/powerpoint/2010/main" val="2177794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25</a:t>
            </a:fld>
            <a:endParaRPr lang="de-DE" altLang="de-DE"/>
          </a:p>
        </p:txBody>
      </p:sp>
    </p:spTree>
    <p:extLst>
      <p:ext uri="{BB962C8B-B14F-4D97-AF65-F5344CB8AC3E}">
        <p14:creationId xmlns:p14="http://schemas.microsoft.com/office/powerpoint/2010/main" val="2472264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Zur Herstellung, Verabreichung und Entsorgung von Zytostatika gibt es zahlreiche</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Bekanntmachungen</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Gesetze</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 (Chemikaliengesetz (ChemG), Arzneimittelgesetz (AMG), Apothekengesetz (</a:t>
            </a: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ApoG</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Arbeitsrechtliche Bestimmungen </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(Arbeitsschutzgesetz (ArbSchG), Mutterschutzgesetz (MuSchG), Jugendarbeitsschutzgesetz (</a:t>
            </a: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JArbSchG</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Leitlinien</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Richtlinien</a:t>
            </a:r>
          </a:p>
          <a:p>
            <a:pPr marL="0" marR="0" lvl="0" indent="0" algn="l" defTabSz="457200" rtl="0" eaLnBrk="0" fontAlgn="base" latinLnBrk="0" hangingPunct="0">
              <a:lnSpc>
                <a:spcPct val="100000"/>
              </a:lnSpc>
              <a:spcBef>
                <a:spcPct val="30000"/>
              </a:spcBef>
              <a:spcAft>
                <a:spcPct val="0"/>
              </a:spcAft>
              <a:buClrTx/>
              <a:buSzTx/>
              <a:buFontTx/>
              <a:buChar char="•"/>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Verordnungen</a:t>
            </a:r>
            <a:r>
              <a:rPr lang="de-DE" sz="1800">
                <a:effectLst/>
                <a:latin typeface="Segoe UI" panose="020B0502040204020203" pitchFamily="34" charset="0"/>
              </a:rPr>
              <a:t> (Verordnung über das europäische Abfallverzeichnis (AVV), Verordnung zur arbeitsmedizinischen Vorsorge (</a:t>
            </a:r>
            <a:r>
              <a:rPr lang="de-DE" sz="1800" err="1">
                <a:effectLst/>
                <a:latin typeface="Segoe UI" panose="020B0502040204020203" pitchFamily="34" charset="0"/>
              </a:rPr>
              <a:t>ArbMedVV</a:t>
            </a:r>
            <a:r>
              <a:rPr lang="de-DE" sz="1800">
                <a:effectLst/>
                <a:latin typeface="Segoe UI" panose="020B0502040204020203" pitchFamily="34" charset="0"/>
              </a:rPr>
              <a:t>), </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Apothekenbetriebsordnung (ApBetrO), CLP-Verordnung (GHS/CLP-Verordnung), Gefahrstoffverordnung (GefStoffV), Chemikalien-Verbotsverordnung (</a:t>
            </a: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ChemVerbotV</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Berufsgenossenschaftliche Vorschriften (BGV)</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Behördlich und berufsgenossenschaftlich anerkannte Verfahren</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Technische Regeln für Gefahrstoffe (TRGS)</a:t>
            </a:r>
          </a:p>
          <a:p>
            <a:pPr>
              <a:buFontTx/>
              <a:buChar cha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Betriebsanweisungen für Gefahrstoffe</a:t>
            </a: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Literatur:</a:t>
            </a:r>
            <a:b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b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26</a:t>
            </a:fld>
            <a:endParaRPr lang="de-DE" altLang="de-DE"/>
          </a:p>
        </p:txBody>
      </p:sp>
    </p:spTree>
    <p:extLst>
      <p:ext uri="{BB962C8B-B14F-4D97-AF65-F5344CB8AC3E}">
        <p14:creationId xmlns:p14="http://schemas.microsoft.com/office/powerpoint/2010/main" val="3782000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r>
              <a:rPr lang="de-DE" altLang="de-DE" sz="1200" b="1">
                <a:latin typeface="Arial"/>
                <a:ea typeface="ＭＳ Ｐゴシック"/>
                <a:cs typeface="Arial"/>
              </a:rPr>
              <a:t>Hinweise:</a:t>
            </a:r>
            <a:endParaRPr lang="de-DE" altLang="de-DE">
              <a:latin typeface="Arial"/>
              <a:ea typeface="ＭＳ Ｐゴシック"/>
              <a:cs typeface="Arial"/>
            </a:endParaRPr>
          </a:p>
          <a:p>
            <a:pPr marL="163195" indent="-163195">
              <a:buFont typeface="Arial" panose="020B0604020202020204" pitchFamily="34" charset="0"/>
              <a:buChar char="•"/>
            </a:pPr>
            <a:r>
              <a:rPr lang="de-DE" altLang="de-DE">
                <a:latin typeface="Arial"/>
                <a:ea typeface="ＭＳ Ｐゴシック"/>
                <a:cs typeface="Arial"/>
              </a:rPr>
              <a:t>Gemäß Gefahrstoffverordnung § 14 (2) hat „der Arbeitgeber sicherzustellen, dass die Beschäftigten (...) über alle auftretenden Gefährdungen und entsprechende Schutzmaßnahmen mündlich unterwiesen werden. (...) Die Unterweisung muss vor Aufnahme der Beschäftigung und danach mindestens jährlich arbeitsplatzbezogen durchgeführt werden. Sie muss in für die Beschäftigten verständlicher Form und Sprache erfolgen. Inhalt und Zeitpunkt der Unterweisung sind schriftlich festzuhalten und von den Unterwiesenen durch Unterschrift zu bestätigen.“ Link (</a:t>
            </a:r>
            <a:r>
              <a:rPr lang="de-DE">
                <a:latin typeface="Arial"/>
                <a:ea typeface="ＭＳ Ｐゴシック"/>
                <a:cs typeface="Arial"/>
              </a:rPr>
              <a:t>01.10.2021)</a:t>
            </a:r>
            <a:r>
              <a:rPr lang="de-DE" altLang="de-DE">
                <a:latin typeface="Arial"/>
                <a:ea typeface="ＭＳ Ｐゴシック"/>
                <a:cs typeface="Arial"/>
              </a:rPr>
              <a:t> </a:t>
            </a:r>
            <a:r>
              <a:rPr lang="de-DE">
                <a:latin typeface="Arial"/>
                <a:ea typeface="ＭＳ Ｐゴシック"/>
                <a:cs typeface="Arial"/>
                <a:hlinkClick r:id="rId3">
                  <a:extLst>
                    <a:ext uri="{A12FA001-AC4F-418D-AE19-62706E023703}">
                      <ahyp:hlinkClr xmlns:ahyp="http://schemas.microsoft.com/office/drawing/2018/hyperlinkcolor" val="tx"/>
                    </a:ext>
                  </a:extLst>
                </a:hlinkClick>
              </a:rPr>
              <a:t>https://www.baua.de/DE/Themen/Arbeitsgestaltung-im-Betrieb/Gefahrstoffe/Arbeiten-mit-Gefahrstoffen/Gefahrstoffverordnung/Gefahrstoffverordnung_node.html</a:t>
            </a:r>
            <a:endParaRPr lang="de-DE">
              <a:latin typeface="Arial"/>
              <a:ea typeface="ＭＳ Ｐゴシック"/>
              <a:cs typeface="Arial"/>
            </a:endParaRPr>
          </a:p>
          <a:p>
            <a:pPr marL="163195" indent="-163195">
              <a:buFont typeface="Arial" panose="020B0604020202020204" pitchFamily="34" charset="0"/>
              <a:buChar char="•"/>
            </a:pPr>
            <a:r>
              <a:rPr lang="de-DE" altLang="ja-JP">
                <a:latin typeface="Arial"/>
                <a:ea typeface="ＭＳ Ｐゴシック"/>
                <a:cs typeface="Arial"/>
              </a:rPr>
              <a:t>Zur Schulung gehört als Basiswissen die Kenntnis und Umsetzung der geschilderten gesetzlichen Auflagen der Gefahrstoffverordnung und des Arzneimittelrechts. Weiterhin sind auch grundlegende Kenntnisse zur Pharmakologie sowie der wichtigsten </a:t>
            </a:r>
            <a:r>
              <a:rPr lang="de-DE" altLang="ja-JP" err="1">
                <a:latin typeface="Arial"/>
                <a:ea typeface="ＭＳ Ｐゴシック"/>
                <a:cs typeface="Arial"/>
              </a:rPr>
              <a:t>Toxizitäten</a:t>
            </a:r>
            <a:r>
              <a:rPr lang="de-DE" altLang="ja-JP">
                <a:latin typeface="Arial"/>
                <a:ea typeface="ＭＳ Ｐゴシック"/>
                <a:cs typeface="Arial"/>
              </a:rPr>
              <a:t> der Zytostatika erforderlich. Die gängigen Zytostatika, ihre Freinamen [INN] und die Art der Zubereitung sollten bekannt sein.</a:t>
            </a:r>
          </a:p>
          <a:p>
            <a:endParaRPr lang="de-DE" altLang="de-DE">
              <a:latin typeface="Arial"/>
              <a:ea typeface="ＭＳ Ｐゴシック"/>
              <a:cs typeface="Arial"/>
            </a:endParaRPr>
          </a:p>
          <a:p>
            <a:r>
              <a:rPr lang="de-DE" altLang="de-DE">
                <a:latin typeface="Arial"/>
                <a:ea typeface="ＭＳ Ｐゴシック"/>
                <a:cs typeface="Arial"/>
              </a:rPr>
              <a:t>Literatur:</a:t>
            </a:r>
          </a:p>
          <a:p>
            <a:r>
              <a:rPr lang="de-DE" altLang="de-DE">
                <a:latin typeface="Arial"/>
                <a:ea typeface="ＭＳ Ｐゴシック"/>
                <a:cs typeface="Arial"/>
              </a:rPr>
              <a:t>[10]</a:t>
            </a:r>
          </a:p>
          <a:p>
            <a:pPr marL="0" marR="0" indent="0" algn="l" defTabSz="436626" rtl="0" eaLnBrk="0" fontAlgn="base" latinLnBrk="0" hangingPunct="0">
              <a:lnSpc>
                <a:spcPct val="100000"/>
              </a:lnSpc>
              <a:spcBef>
                <a:spcPct val="30000"/>
              </a:spcBef>
              <a:spcAft>
                <a:spcPct val="0"/>
              </a:spcAft>
              <a:buClrTx/>
              <a:buSzTx/>
              <a:buFontTx/>
              <a:buNone/>
              <a:tabLst/>
              <a:defRPr/>
            </a:pPr>
            <a:r>
              <a:rPr lang="de-DE" altLang="de-DE">
                <a:latin typeface="Arial"/>
                <a:ea typeface="ＭＳ Ｐゴシック"/>
                <a:cs typeface="Arial"/>
              </a:rPr>
              <a:t>Gefahrstoffverordnun</a:t>
            </a:r>
            <a:r>
              <a:rPr lang="de-DE" altLang="de-DE" sz="1200">
                <a:solidFill>
                  <a:srgbClr val="000000"/>
                </a:solidFill>
                <a:latin typeface="Verdana"/>
                <a:ea typeface="ＭＳ Ｐゴシック"/>
                <a:cs typeface="Geneva" charset="0"/>
              </a:rPr>
              <a:t>g (GefStoffV) v. 21.07.2021, §14. Online veröffentlicht </a:t>
            </a:r>
            <a:r>
              <a:rPr lang="de-DE" altLang="de-DE">
                <a:solidFill>
                  <a:srgbClr val="000000"/>
                </a:solidFill>
                <a:latin typeface="Verdana"/>
                <a:ea typeface="ＭＳ Ｐゴシック"/>
              </a:rPr>
              <a:t>unter: </a:t>
            </a:r>
            <a:r>
              <a:rPr lang="de-DE" sz="1800">
                <a:effectLst/>
                <a:latin typeface="Segoe UI" panose="020B0502040204020203" pitchFamily="34" charset="0"/>
              </a:rPr>
              <a:t>https://www.gesetze-im-internet.de/gefstoffv_2010/</a:t>
            </a:r>
            <a:endParaRPr lang="de-DE">
              <a:latin typeface="Verdana"/>
              <a:ea typeface="ＭＳ Ｐゴシック"/>
            </a:endParaRPr>
          </a:p>
          <a:p>
            <a:pPr defTabSz="436626">
              <a:defRPr/>
            </a:pPr>
            <a:endParaRPr lang="de-DE">
              <a:solidFill>
                <a:srgbClr val="000000"/>
              </a:solidFill>
              <a:latin typeface="Calibri"/>
              <a:ea typeface="ＭＳ Ｐゴシック"/>
              <a:cs typeface="Calibri"/>
            </a:endParaRPr>
          </a:p>
          <a:p>
            <a:r>
              <a:rPr lang="de-DE" altLang="de-DE" sz="1200" b="1">
                <a:latin typeface="Arial"/>
                <a:ea typeface="ＭＳ Ｐゴシック"/>
                <a:cs typeface="Arial"/>
              </a:rPr>
              <a:t>Eigene Ergänzungen:</a:t>
            </a:r>
            <a:endParaRPr lang="de-DE" altLang="de-DE" sz="1200">
              <a:latin typeface="Arial"/>
              <a:ea typeface="ＭＳ Ｐゴシック"/>
              <a:cs typeface="Arial"/>
            </a:endParaRP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27</a:t>
            </a:fld>
            <a:endParaRPr lang="de-DE" altLang="de-DE"/>
          </a:p>
        </p:txBody>
      </p:sp>
    </p:spTree>
    <p:extLst>
      <p:ext uri="{BB962C8B-B14F-4D97-AF65-F5344CB8AC3E}">
        <p14:creationId xmlns:p14="http://schemas.microsoft.com/office/powerpoint/2010/main" val="1188417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Einige Zytostatika können direkt in die Muttermilch übergehen!</a:t>
            </a:r>
            <a:endParaRPr lang="de-DE" altLang="de-DE" sz="1200" i="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735" indent="-163735">
              <a:buFont typeface="Arial" panose="020B0604020202020204" pitchFamily="34" charset="0"/>
              <a:buChar char="•"/>
            </a:pPr>
            <a:r>
              <a:rPr lang="de-DE" altLang="de-DE" sz="1200" i="0">
                <a:solidFill>
                  <a:srgbClr val="000000"/>
                </a:solidFill>
                <a:latin typeface="Arial" panose="020B0604020202020204" pitchFamily="34" charset="0"/>
                <a:ea typeface="ＭＳ Ｐゴシック" panose="020B0600070205080204" pitchFamily="34" charset="-128"/>
                <a:cs typeface="Arial" panose="020B0604020202020204" pitchFamily="34" charset="0"/>
              </a:rPr>
              <a:t>Laut § 22 Abs. 1 Jugendarbeitsschutzgesetz dürfen Jugendliche nur dann Zytostatika ausgesetzt sein, wenn das Erlernen bestimmter Tätigkeiten zur Erreichung des Ausbildungsziels erforderlich und ein ausreichender Schutz der Jugendlichen durch die Aufsicht eines Fachkundigen gewährleistet ist.</a:t>
            </a:r>
          </a:p>
          <a:p>
            <a:pPr marL="163735" indent="-163735">
              <a:buFont typeface="Arial" panose="020B0604020202020204" pitchFamily="34" charset="0"/>
              <a:buChar char="•"/>
            </a:pPr>
            <a:r>
              <a:rPr lang="de-DE" altLang="de-DE" sz="1200" i="0">
                <a:solidFill>
                  <a:srgbClr val="000000"/>
                </a:solidFill>
                <a:latin typeface="Arial" panose="020B0604020202020204" pitchFamily="34" charset="0"/>
                <a:ea typeface="ＭＳ Ｐゴシック" panose="020B0600070205080204" pitchFamily="34" charset="-128"/>
                <a:cs typeface="Arial" panose="020B0604020202020204" pitchFamily="34" charset="0"/>
              </a:rPr>
              <a:t>Laut § 11 MuSchG </a:t>
            </a:r>
            <a:r>
              <a:rPr lang="de-DE" b="0" i="0">
                <a:solidFill>
                  <a:srgbClr val="000000"/>
                </a:solidFill>
                <a:effectLst/>
                <a:latin typeface="Arial" panose="020B0604020202020204" pitchFamily="34" charset="0"/>
              </a:rPr>
              <a:t>darf der </a:t>
            </a:r>
            <a:r>
              <a:rPr lang="de-DE" b="0" i="1">
                <a:solidFill>
                  <a:srgbClr val="000000"/>
                </a:solidFill>
                <a:effectLst/>
                <a:latin typeface="Arial" panose="020B0604020202020204" pitchFamily="34" charset="0"/>
              </a:rPr>
              <a:t>„Arbeitgeber eine schwangere Frau keine Tätigkeiten ausüben lassen und sie keinen Arbeitsbedingungen aussetzen, bei denen sie in einem Maß Gefahrstoffen ausgesetzt ist oder sein kann, dass dies für sie oder für ihr Kind eine unverantwortbare Gefährdung darstellt“</a:t>
            </a:r>
            <a:endPar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28</a:t>
            </a:fld>
            <a:endParaRPr lang="de-DE" altLang="de-DE"/>
          </a:p>
        </p:txBody>
      </p:sp>
    </p:spTree>
    <p:extLst>
      <p:ext uri="{BB962C8B-B14F-4D97-AF65-F5344CB8AC3E}">
        <p14:creationId xmlns:p14="http://schemas.microsoft.com/office/powerpoint/2010/main" val="4078887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u="sng">
                <a:latin typeface="Arial"/>
                <a:ea typeface="ＭＳ Ｐゴシック"/>
                <a:cs typeface="Arial"/>
              </a:rPr>
              <a:t>Literatur</a:t>
            </a:r>
            <a:r>
              <a:rPr lang="de-DE" altLang="de-DE" sz="1200">
                <a:latin typeface="Arial"/>
                <a:ea typeface="ＭＳ Ｐゴシック"/>
                <a:cs typeface="Arial"/>
              </a:rPr>
              <a:t>:</a:t>
            </a:r>
          </a:p>
          <a:p>
            <a:r>
              <a:rPr lang="de-DE" altLang="de-DE" b="0">
                <a:solidFill>
                  <a:srgbClr val="000000"/>
                </a:solidFill>
                <a:ea typeface="ＭＳ Ｐゴシック"/>
                <a:cs typeface="Calibri"/>
              </a:rPr>
              <a:t>[27] </a:t>
            </a:r>
            <a:r>
              <a:rPr lang="de-DE" sz="1800">
                <a:effectLst/>
                <a:latin typeface="Segoe UI" panose="020B0502040204020203" pitchFamily="34" charset="0"/>
              </a:rPr>
              <a:t>Verordnung zur arbeitsmedizinischen Vorsorge (</a:t>
            </a:r>
            <a:r>
              <a:rPr lang="de-DE" sz="1800" err="1">
                <a:effectLst/>
                <a:latin typeface="Segoe UI" panose="020B0502040204020203" pitchFamily="34" charset="0"/>
              </a:rPr>
              <a:t>ArbMedVV</a:t>
            </a:r>
            <a:r>
              <a:rPr lang="de-DE" sz="1800">
                <a:effectLst/>
                <a:latin typeface="Segoe UI" panose="020B0502040204020203" pitchFamily="34" charset="0"/>
              </a:rPr>
              <a:t>): https://www.gesetze-im-internet.de/arbmedvv/BJNR276810008.html</a:t>
            </a:r>
            <a:endParaRPr lang="de-DE" altLang="de-DE" b="1">
              <a:solidFill>
                <a:srgbClr val="000000"/>
              </a:solidFill>
              <a:ea typeface="ＭＳ Ｐゴシック"/>
              <a:cs typeface="Calibri"/>
            </a:endParaRPr>
          </a:p>
          <a:p>
            <a:endParaRPr lang="de-DE" altLang="de-DE" b="1">
              <a:solidFill>
                <a:srgbClr val="000000"/>
              </a:solidFill>
              <a:ea typeface="ＭＳ Ｐゴシック"/>
              <a:cs typeface="Calibri"/>
            </a:endParaRPr>
          </a:p>
          <a:p>
            <a:endParaRPr lang="de-DE" altLang="de-DE" b="1">
              <a:solidFill>
                <a:srgbClr val="000000"/>
              </a:solidFill>
              <a:ea typeface="ＭＳ Ｐゴシック"/>
              <a:cs typeface="Calibri"/>
            </a:endParaRPr>
          </a:p>
          <a:p>
            <a:r>
              <a:rPr lang="de-DE" altLang="de-DE" b="1">
                <a:solidFill>
                  <a:srgbClr val="000000"/>
                </a:solidFill>
                <a:ea typeface="ＭＳ Ｐゴシック"/>
                <a:cs typeface="Calibri"/>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29</a:t>
            </a:fld>
            <a:endParaRPr lang="de-DE" altLang="de-DE"/>
          </a:p>
        </p:txBody>
      </p:sp>
    </p:spTree>
    <p:extLst>
      <p:ext uri="{BB962C8B-B14F-4D97-AF65-F5344CB8AC3E}">
        <p14:creationId xmlns:p14="http://schemas.microsoft.com/office/powerpoint/2010/main" val="345201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b="1">
                <a:ea typeface="ＭＳ Ｐゴシック" panose="020B0600070205080204" pitchFamily="34" charset="-128"/>
                <a:cs typeface="Geneva"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a:t>
            </a:fld>
            <a:endParaRPr lang="de-DE" altLang="de-DE"/>
          </a:p>
        </p:txBody>
      </p:sp>
    </p:spTree>
    <p:extLst>
      <p:ext uri="{BB962C8B-B14F-4D97-AF65-F5344CB8AC3E}">
        <p14:creationId xmlns:p14="http://schemas.microsoft.com/office/powerpoint/2010/main" val="2217336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30</a:t>
            </a:fld>
            <a:endParaRPr lang="de-DE" altLang="de-DE"/>
          </a:p>
        </p:txBody>
      </p:sp>
    </p:spTree>
    <p:extLst>
      <p:ext uri="{BB962C8B-B14F-4D97-AF65-F5344CB8AC3E}">
        <p14:creationId xmlns:p14="http://schemas.microsoft.com/office/powerpoint/2010/main" val="3348140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a:ea typeface="ＭＳ Ｐゴシック"/>
                <a:cs typeface="Arial"/>
              </a:rPr>
              <a:t>Hinweise:</a:t>
            </a:r>
          </a:p>
          <a:p>
            <a:pPr marL="163195" indent="-163195">
              <a:buFont typeface="Arial" panose="020B0604020202020204" pitchFamily="34" charset="0"/>
              <a:buChar char="•"/>
            </a:pPr>
            <a:r>
              <a:rPr lang="de-DE" altLang="de-DE" sz="1200">
                <a:solidFill>
                  <a:srgbClr val="000000"/>
                </a:solidFill>
                <a:latin typeface="Arial"/>
                <a:ea typeface="ＭＳ Ｐゴシック"/>
                <a:cs typeface="Arial"/>
              </a:rPr>
              <a:t>Im Umgang mit Zytostatika ist eine geeignete Schutzausrüstung zu tragen, die vom Arbeitgeber bereitzustellen ist.</a:t>
            </a:r>
            <a:br>
              <a:rPr lang="de-DE" altLang="de-DE" sz="1200">
                <a:latin typeface="Arial" panose="020B0604020202020204" pitchFamily="34" charset="0"/>
                <a:ea typeface="ＭＳ Ｐゴシック" panose="020B0600070205080204" pitchFamily="34" charset="-128"/>
                <a:cs typeface="Arial" panose="020B0604020202020204" pitchFamily="34" charset="0"/>
              </a:rPr>
            </a:br>
            <a:r>
              <a:rPr lang="de-DE" altLang="de-DE" sz="1200">
                <a:solidFill>
                  <a:srgbClr val="000000"/>
                </a:solidFill>
                <a:latin typeface="Arial"/>
                <a:ea typeface="ＭＳ Ｐゴシック"/>
                <a:cs typeface="Arial"/>
              </a:rPr>
              <a:t>Durch die entsprechende Schutzkleidung ist ein direkter Hautkontakt des Mitarbeiters mit den zuzubereitenden Zytostatika zu vermeiden.</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a:ea typeface="ＭＳ Ｐゴシック"/>
                <a:cs typeface="Arial"/>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31</a:t>
            </a:fld>
            <a:endParaRPr lang="de-DE" altLang="de-DE"/>
          </a:p>
        </p:txBody>
      </p:sp>
    </p:spTree>
    <p:extLst>
      <p:ext uri="{BB962C8B-B14F-4D97-AF65-F5344CB8AC3E}">
        <p14:creationId xmlns:p14="http://schemas.microsoft.com/office/powerpoint/2010/main" val="3116365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lnSpc>
                <a:spcPct val="90000"/>
              </a:lnSpc>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Zur Herstellung von Zytostatika-Zubereitungen an der Sicherheitswerkbank muss entsprechend zertifizierte Schutzkleidung getragen werden. Hierbei können flüssigkeitsdichte Einwegoveralls oder Mehrwegoveralls zur Wiederaufbereitung empfohlen werden, ggf. mit darüber gezogenen flüssigkeitsdichten Armstulpen.</a:t>
            </a:r>
          </a:p>
          <a:p>
            <a:pPr marL="163195" indent="-163195">
              <a:lnSpc>
                <a:spcPct val="90000"/>
              </a:lnSpc>
              <a:buFont typeface="Arial" panose="020B0604020202020204" pitchFamily="34" charset="0"/>
              <a:buChar char="•"/>
            </a:pPr>
            <a:r>
              <a:rPr lang="de-DE" altLang="de-DE" sz="1200">
                <a:solidFill>
                  <a:srgbClr val="000000"/>
                </a:solidFill>
                <a:latin typeface="Arial"/>
                <a:ea typeface="ＭＳ Ｐゴシック"/>
                <a:cs typeface="Arial"/>
              </a:rPr>
              <a:t>Die getragenen </a:t>
            </a:r>
            <a:r>
              <a:rPr lang="de-DE" altLang="de-DE">
                <a:solidFill>
                  <a:srgbClr val="000000"/>
                </a:solidFill>
                <a:latin typeface="Arial"/>
                <a:ea typeface="ＭＳ Ｐゴシック"/>
                <a:cs typeface="Arial"/>
              </a:rPr>
              <a:t>Schutzoveralls</a:t>
            </a:r>
            <a:r>
              <a:rPr lang="de-DE" altLang="de-DE" sz="1200">
                <a:solidFill>
                  <a:srgbClr val="000000"/>
                </a:solidFill>
                <a:latin typeface="Arial"/>
                <a:ea typeface="ＭＳ Ｐゴシック"/>
                <a:cs typeface="Arial"/>
              </a:rPr>
              <a:t> dürfen nicht außerhalb der gekennzeichneten Räumlichkeiten getragen werden.</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32</a:t>
            </a:fld>
            <a:endParaRPr lang="de-DE" altLang="de-DE"/>
          </a:p>
        </p:txBody>
      </p:sp>
    </p:spTree>
    <p:extLst>
      <p:ext uri="{BB962C8B-B14F-4D97-AF65-F5344CB8AC3E}">
        <p14:creationId xmlns:p14="http://schemas.microsoft.com/office/powerpoint/2010/main" val="4153092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735" indent="-163735" eaLnBrk="1" hangingPunct="1">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Penetrationszeiten von Zytostatika variieren von Literatur zu Literaturstelle sehr, da sie von vielen verschiedenen Faktoren abhängen, wie beispielsweise Handschuhart, Materialstärke, Zusatzstoffe, Herstellungsverfahren.</a:t>
            </a:r>
          </a:p>
          <a:p>
            <a:pPr marL="163735" indent="-163735" eaLnBrk="1" hangingPunct="1">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Immer die Funktionalität – insbesondere nach längerer Lagerung – überprüfen!</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Unser hauseigener Prozess:</a:t>
            </a:r>
          </a:p>
          <a:p>
            <a:endPar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33</a:t>
            </a:fld>
            <a:endParaRPr lang="de-DE" altLang="de-DE"/>
          </a:p>
        </p:txBody>
      </p:sp>
    </p:spTree>
    <p:extLst>
      <p:ext uri="{BB962C8B-B14F-4D97-AF65-F5344CB8AC3E}">
        <p14:creationId xmlns:p14="http://schemas.microsoft.com/office/powerpoint/2010/main" val="3478926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ea typeface="ＭＳ Ｐゴシック"/>
                <a:cs typeface="Calibri"/>
              </a:rPr>
              <a:t>Hinweise:</a:t>
            </a:r>
          </a:p>
          <a:p>
            <a:pPr marL="163195" indent="-163195">
              <a:buFont typeface="Arial" panose="020B0604020202020204" pitchFamily="34" charset="0"/>
              <a:buChar char="•"/>
            </a:pPr>
            <a:r>
              <a:rPr lang="de-DE" altLang="de-DE">
                <a:ea typeface="ＭＳ Ｐゴシック"/>
                <a:cs typeface="Calibri"/>
              </a:rPr>
              <a:t>Desinfektionsmittel kann die Durchlässigkeit der Handschuhe erhöhen.</a:t>
            </a:r>
            <a:endParaRPr lang="de-DE" altLang="de-DE">
              <a:ea typeface="ＭＳ Ｐゴシック" panose="020B0600070205080204" pitchFamily="34" charset="-128"/>
              <a:cs typeface="Calibri"/>
            </a:endParaRPr>
          </a:p>
          <a:p>
            <a:pPr marL="163195" indent="-163195">
              <a:buFont typeface="Arial" panose="020B0604020202020204" pitchFamily="34" charset="0"/>
              <a:buChar char="•"/>
            </a:pPr>
            <a:endParaRPr lang="de-DE" altLang="de-DE">
              <a:ea typeface="ＭＳ Ｐゴシック" panose="020B0600070205080204" pitchFamily="34" charset="-128"/>
              <a:cs typeface="Calibri"/>
            </a:endParaRPr>
          </a:p>
          <a:p>
            <a:endParaRPr lang="de-DE" altLang="de-DE">
              <a:ea typeface="ＭＳ Ｐゴシック" panose="020B0600070205080204" pitchFamily="34" charset="-128"/>
              <a:cs typeface="Calibri"/>
            </a:endParaRPr>
          </a:p>
          <a:p>
            <a:endParaRPr lang="de-DE" altLang="de-DE">
              <a:ea typeface="ＭＳ Ｐゴシック" panose="020B0600070205080204" pitchFamily="34" charset="-128"/>
              <a:cs typeface="Calibri"/>
            </a:endParaRPr>
          </a:p>
          <a:p>
            <a:r>
              <a:rPr lang="de-DE" altLang="de-DE" b="1">
                <a:ea typeface="ＭＳ Ｐゴシック"/>
                <a:cs typeface="Calibri"/>
              </a:rPr>
              <a:t>Eigene Ergänzungen:</a:t>
            </a:r>
          </a:p>
          <a:p>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34</a:t>
            </a:fld>
            <a:endParaRPr lang="de-DE" altLang="de-DE"/>
          </a:p>
        </p:txBody>
      </p:sp>
    </p:spTree>
    <p:extLst>
      <p:ext uri="{BB962C8B-B14F-4D97-AF65-F5344CB8AC3E}">
        <p14:creationId xmlns:p14="http://schemas.microsoft.com/office/powerpoint/2010/main" val="310335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sz="1200" b="1">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eaLnBrk="1" hangingPunct="1">
              <a:buFont typeface="Arial" panose="020B0604020202020204" pitchFamily="34" charset="0"/>
              <a:buChar char="•"/>
            </a:pPr>
            <a:r>
              <a:rPr lang="de-DE" altLang="de-DE" sz="1200">
                <a:latin typeface="Arial" panose="020B0604020202020204" pitchFamily="34" charset="0"/>
                <a:ea typeface="ＭＳ Ｐゴシック" panose="020B0600070205080204" pitchFamily="34" charset="-128"/>
                <a:cs typeface="Arial" panose="020B0604020202020204" pitchFamily="34" charset="0"/>
              </a:rPr>
              <a:t>Möglicher Wechselturnus: 1. Wechsel: oberer Handschuh; 2. Wechsel beide Handschuhe; 3. Wechsel oberer Handschuh usw. </a:t>
            </a:r>
          </a:p>
          <a:p>
            <a:pPr marL="163735" marR="0" lvl="0" indent="-163735"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800">
                <a:latin typeface="Arial" panose="020B0604020202020204" pitchFamily="34" charset="0"/>
                <a:cs typeface="Arial" panose="020B0604020202020204" pitchFamily="34" charset="0"/>
              </a:rPr>
              <a:t>Bei der Festlegung des Wechselintervalls muss die mikrobiologische Validierung mit einbezogen werden!</a:t>
            </a:r>
          </a:p>
          <a:p>
            <a:pPr marL="0" indent="0" eaLnBrk="1" hangingPunct="1">
              <a:buFont typeface="Arial" panose="020B0604020202020204" pitchFamily="34" charset="0"/>
              <a:buNone/>
            </a:pPr>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de-DE" altLang="de-DE" sz="1200" b="1">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latin typeface="Arial" panose="020B0604020202020204" pitchFamily="34" charset="0"/>
                <a:ea typeface="ＭＳ Ｐゴシック" panose="020B0600070205080204" pitchFamily="34" charset="-128"/>
                <a:cs typeface="Arial" panose="020B0604020202020204" pitchFamily="34" charset="0"/>
              </a:rPr>
              <a:t>Unser hauseigener Prozess:</a:t>
            </a:r>
          </a:p>
          <a:p>
            <a:endParaRPr lang="de-DE" altLang="de-DE" sz="1200" i="1">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t>
            </a: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Verwenden Sie zur Ergänzung dieser Charts doch einfach die Leerchart-Vorlagen, die sich am Ende dieser Präsentation befinden.</a:t>
            </a:r>
          </a:p>
          <a:p>
            <a:endParaRPr lang="de-DE" altLang="de-DE" sz="1200" i="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i="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35</a:t>
            </a:fld>
            <a:endParaRPr lang="de-DE" altLang="de-DE"/>
          </a:p>
        </p:txBody>
      </p:sp>
    </p:spTree>
    <p:extLst>
      <p:ext uri="{BB962C8B-B14F-4D97-AF65-F5344CB8AC3E}">
        <p14:creationId xmlns:p14="http://schemas.microsoft.com/office/powerpoint/2010/main" val="3138177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36</a:t>
            </a:fld>
            <a:endParaRPr lang="de-DE" altLang="de-DE"/>
          </a:p>
        </p:txBody>
      </p:sp>
    </p:spTree>
    <p:extLst>
      <p:ext uri="{BB962C8B-B14F-4D97-AF65-F5344CB8AC3E}">
        <p14:creationId xmlns:p14="http://schemas.microsoft.com/office/powerpoint/2010/main" val="33540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solidFill>
                  <a:srgbClr val="000000"/>
                </a:solidFill>
                <a:latin typeface="Arial"/>
                <a:ea typeface="ＭＳ Ｐゴシック"/>
                <a:cs typeface="Arial"/>
              </a:rPr>
              <a:t>Hinweise:</a:t>
            </a:r>
          </a:p>
          <a:p>
            <a:pPr marL="285750" indent="-285750">
              <a:buFont typeface="Arial"/>
              <a:buChar char="•"/>
            </a:pPr>
            <a:r>
              <a:rPr lang="de-DE">
                <a:ea typeface="ＭＳ Ｐゴシック"/>
                <a:cs typeface="Calibri"/>
              </a:rPr>
              <a:t>Zytostatika in Brechampullen: bei möglicher Alternative immer das Produkt mit Durchstechflasche wählen</a:t>
            </a:r>
            <a:endParaRPr lang="en-US">
              <a:ea typeface="ＭＳ Ｐゴシック"/>
              <a:cs typeface="Calibri"/>
            </a:endParaRPr>
          </a:p>
          <a:p>
            <a:endParaRPr lang="de-DE" altLang="de-DE" b="1">
              <a:solidFill>
                <a:srgbClr val="000000"/>
              </a:solidFill>
              <a:latin typeface="Arial"/>
              <a:ea typeface="ＭＳ Ｐゴシック"/>
              <a:cs typeface="Arial"/>
            </a:endParaRPr>
          </a:p>
          <a:p>
            <a:r>
              <a:rPr lang="de-DE" altLang="de-DE" sz="1200" b="1">
                <a:solidFill>
                  <a:srgbClr val="000000"/>
                </a:solidFill>
                <a:latin typeface="Arial"/>
                <a:ea typeface="ＭＳ Ｐゴシック"/>
                <a:cs typeface="Arial"/>
              </a:rPr>
              <a:t>Eigene Ergänzungen:</a:t>
            </a:r>
            <a:endParaRPr lang="de-DE"/>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37</a:t>
            </a:fld>
            <a:endParaRPr lang="de-DE" altLang="de-DE"/>
          </a:p>
        </p:txBody>
      </p:sp>
    </p:spTree>
    <p:extLst>
      <p:ext uri="{BB962C8B-B14F-4D97-AF65-F5344CB8AC3E}">
        <p14:creationId xmlns:p14="http://schemas.microsoft.com/office/powerpoint/2010/main" val="2065909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38</a:t>
            </a:fld>
            <a:endParaRPr lang="de-DE" altLang="de-DE"/>
          </a:p>
        </p:txBody>
      </p:sp>
    </p:spTree>
    <p:extLst>
      <p:ext uri="{BB962C8B-B14F-4D97-AF65-F5344CB8AC3E}">
        <p14:creationId xmlns:p14="http://schemas.microsoft.com/office/powerpoint/2010/main" val="2367752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39</a:t>
            </a:fld>
            <a:endParaRPr lang="de-DE" altLang="de-DE"/>
          </a:p>
        </p:txBody>
      </p:sp>
    </p:spTree>
    <p:extLst>
      <p:ext uri="{BB962C8B-B14F-4D97-AF65-F5344CB8AC3E}">
        <p14:creationId xmlns:p14="http://schemas.microsoft.com/office/powerpoint/2010/main" val="351391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b="1">
                <a:ea typeface="ＭＳ Ｐゴシック" panose="020B0600070205080204" pitchFamily="34" charset="-128"/>
                <a:cs typeface="Geneva" charset="0"/>
              </a:rPr>
              <a:t>Eigene Ergänzungen:</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a:t>
            </a:fld>
            <a:endParaRPr lang="de-DE" altLang="de-DE"/>
          </a:p>
        </p:txBody>
      </p:sp>
    </p:spTree>
    <p:extLst>
      <p:ext uri="{BB962C8B-B14F-4D97-AF65-F5344CB8AC3E}">
        <p14:creationId xmlns:p14="http://schemas.microsoft.com/office/powerpoint/2010/main" val="585300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36626">
              <a:defRPr/>
            </a:pPr>
            <a:r>
              <a:rPr lang="de-DE" altLang="de-DE" b="1">
                <a:ea typeface="ＭＳ Ｐゴシック" panose="020B0600070205080204" pitchFamily="34" charset="-128"/>
                <a:cs typeface="Geneva" charset="0"/>
              </a:rPr>
              <a:t>Eigene Ergänzungen:</a:t>
            </a: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40</a:t>
            </a:fld>
            <a:endParaRPr lang="de-DE" altLang="de-DE"/>
          </a:p>
        </p:txBody>
      </p:sp>
    </p:spTree>
    <p:extLst>
      <p:ext uri="{BB962C8B-B14F-4D97-AF65-F5344CB8AC3E}">
        <p14:creationId xmlns:p14="http://schemas.microsoft.com/office/powerpoint/2010/main" val="205323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defRPr/>
            </a:pPr>
            <a:r>
              <a:rPr lang="de-DE" altLang="de-DE" b="1">
                <a:ea typeface="ＭＳ Ｐゴシック"/>
                <a:cs typeface="Calibri"/>
              </a:rPr>
              <a:t>Hinweise:</a:t>
            </a:r>
            <a:endParaRPr lang="de-DE" altLang="de-DE">
              <a:ea typeface="ＭＳ Ｐゴシック"/>
              <a:cs typeface="Calibri"/>
            </a:endParaRPr>
          </a:p>
          <a:p>
            <a:pPr marL="163195" indent="-163195">
              <a:buFont typeface="Arial" panose="020B0604020202020204" pitchFamily="34" charset="0"/>
              <a:buChar char="•"/>
              <a:defRPr/>
            </a:pPr>
            <a:r>
              <a:rPr lang="de-DE" altLang="de-DE">
                <a:ea typeface="ＭＳ Ｐゴシック"/>
                <a:cs typeface="Calibri"/>
              </a:rPr>
              <a:t>Wie bereits ganz zu Anfang (Folie 1) erwähnt:</a:t>
            </a:r>
          </a:p>
          <a:p>
            <a:pPr marL="600075" lvl="1" indent="-163195">
              <a:buFont typeface="Symbol" panose="05050102010706020507" pitchFamily="18" charset="2"/>
              <a:buChar char="-"/>
              <a:defRPr/>
            </a:pPr>
            <a:r>
              <a:rPr lang="de-DE" altLang="de-DE">
                <a:ea typeface="ＭＳ Ｐゴシック"/>
                <a:cs typeface="Calibri"/>
              </a:rPr>
              <a:t>Für das in die Zubereitung von Zytostatika-Lösungen eingebundene Fachpersonal hat vor Aufnahme der Tätigkeit zwingend die Schulung und Unterweisung über die potentiell auftretenden Gefahren der Tätigkeit zu erfolgen (§ 14 GefStoffV). Die erfolgte Unterweisung ist schriftlich zu dokumentieren. </a:t>
            </a:r>
            <a:endParaRPr lang="de-DE" altLang="de-DE">
              <a:ea typeface="ＭＳ Ｐゴシック" panose="020B0600070205080204" pitchFamily="34" charset="-128"/>
              <a:cs typeface="Calibri"/>
            </a:endParaRPr>
          </a:p>
          <a:p>
            <a:pPr marL="600361" lvl="1" indent="-163735">
              <a:buFont typeface="Symbol" panose="05050102010706020507" pitchFamily="18" charset="2"/>
              <a:buChar char="-"/>
              <a:defRPr/>
            </a:pPr>
            <a:endParaRPr lang="de-DE" altLang="de-DE">
              <a:ea typeface="ＭＳ Ｐゴシック" panose="020B0600070205080204" pitchFamily="34" charset="-128"/>
              <a:cs typeface="Geneva" charset="0"/>
            </a:endParaRPr>
          </a:p>
          <a:p>
            <a:pPr marL="163195" indent="-163195">
              <a:buFont typeface="Arial" panose="020B0604020202020204" pitchFamily="34" charset="0"/>
              <a:buChar char="•"/>
              <a:defRPr/>
            </a:pPr>
            <a:r>
              <a:rPr lang="de-DE" altLang="de-DE">
                <a:ea typeface="ＭＳ Ｐゴシック"/>
                <a:cs typeface="Calibri"/>
              </a:rPr>
              <a:t>Weitere arzneimittelrechtliche Auflagen kommen bei der Zubereitung von Zytostatika zur Anwendung:</a:t>
            </a:r>
          </a:p>
          <a:p>
            <a:pPr marL="600075" lvl="1" indent="-163195">
              <a:buFont typeface="Symbol" panose="05050102010706020507" pitchFamily="18" charset="2"/>
              <a:buChar char="-"/>
              <a:defRPr/>
            </a:pPr>
            <a:r>
              <a:rPr lang="de-DE" altLang="de-DE">
                <a:ea typeface="ＭＳ Ｐゴシック"/>
                <a:cs typeface="Calibri"/>
              </a:rPr>
              <a:t>Arzneimittelgesetz (AMG) mit seinen Vorschriften zur Herstellung von Zytostatika-Lösungen (§§ 5, 8, 13 und 21)</a:t>
            </a:r>
          </a:p>
          <a:p>
            <a:pPr marL="600075" lvl="1" indent="-163195">
              <a:buFont typeface="Symbol" panose="05050102010706020507" pitchFamily="18" charset="2"/>
              <a:buChar char="-"/>
              <a:defRPr/>
            </a:pPr>
            <a:r>
              <a:rPr lang="de-DE" altLang="de-DE">
                <a:ea typeface="ＭＳ Ｐゴシック"/>
                <a:cs typeface="Calibri"/>
              </a:rPr>
              <a:t>Apothekenbetriebsordnung (Rezeptur, Kennzeichnung, Herstellung parenteraler Arzneimittel §§ 7, 13, 14 &amp; 35)</a:t>
            </a:r>
          </a:p>
          <a:p>
            <a:pPr marL="600075" lvl="1" indent="-163195">
              <a:buFont typeface="Symbol" panose="05050102010706020507" pitchFamily="18" charset="2"/>
              <a:buChar char="-"/>
              <a:defRPr/>
            </a:pPr>
            <a:r>
              <a:rPr lang="de-DE" altLang="de-DE">
                <a:ea typeface="ＭＳ Ｐゴシック"/>
                <a:cs typeface="Calibri"/>
              </a:rPr>
              <a:t>Richtlinie für die Erkennung, Verhütung und Bekämpfung von Krankenhausinfektionen (Bundesgesetzblatt 1989)</a:t>
            </a:r>
          </a:p>
          <a:p>
            <a:pPr marL="600075" lvl="1" indent="-163195">
              <a:buFont typeface="Symbol" panose="05050102010706020507" pitchFamily="18" charset="2"/>
              <a:buChar char="-"/>
              <a:defRPr/>
            </a:pPr>
            <a:r>
              <a:rPr lang="de-DE" altLang="de-DE">
                <a:ea typeface="ＭＳ Ｐゴシック"/>
                <a:cs typeface="Calibri"/>
              </a:rPr>
              <a:t>Zytostatika im Gesundheitsdienst (Merkblatt</a:t>
            </a:r>
            <a:r>
              <a:rPr lang="de-DE" altLang="de-DE" baseline="0">
                <a:ea typeface="ＭＳ Ｐゴシック"/>
                <a:cs typeface="Calibri"/>
              </a:rPr>
              <a:t> </a:t>
            </a:r>
            <a:r>
              <a:rPr lang="de-DE" altLang="de-DE">
                <a:ea typeface="ＭＳ Ｐゴシック"/>
                <a:cs typeface="Calibri"/>
              </a:rPr>
              <a:t>der Berufsgenossenschaft für Gesundheitsdienst und Wohlfahrtspflege)</a:t>
            </a:r>
          </a:p>
          <a:p>
            <a:pPr marL="600075" lvl="1" indent="-163195">
              <a:buFont typeface="Symbol" panose="05050102010706020507" pitchFamily="18" charset="2"/>
              <a:buChar char="-"/>
              <a:defRPr/>
            </a:pPr>
            <a:r>
              <a:rPr lang="de-DE" altLang="de-DE">
                <a:ea typeface="ＭＳ Ｐゴシック"/>
                <a:cs typeface="Calibri"/>
              </a:rPr>
              <a:t>Europäisches Arzneibuch</a:t>
            </a:r>
          </a:p>
          <a:p>
            <a:pPr marL="600075" lvl="1" indent="-163195">
              <a:buFont typeface="Symbol" panose="05050102010706020507" pitchFamily="18" charset="2"/>
              <a:buChar char="-"/>
              <a:defRPr/>
            </a:pPr>
            <a:r>
              <a:rPr lang="de-DE" altLang="de-DE">
                <a:ea typeface="ＭＳ Ｐゴシック"/>
                <a:cs typeface="Calibri"/>
              </a:rPr>
              <a:t>PIC/S-Leitlinie</a:t>
            </a:r>
          </a:p>
          <a:p>
            <a:pPr marL="600075" lvl="1" indent="-163195">
              <a:buFont typeface="Symbol" panose="05050102010706020507" pitchFamily="18" charset="2"/>
              <a:buChar char="-"/>
              <a:defRPr/>
            </a:pPr>
            <a:r>
              <a:rPr lang="de-DE" altLang="de-DE">
                <a:ea typeface="ＭＳ Ｐゴシック"/>
                <a:cs typeface="Calibri"/>
              </a:rPr>
              <a:t>ADKA-Leitlinie zur aseptischen Herstellung und Prüfung applikationsfertiger </a:t>
            </a:r>
            <a:r>
              <a:rPr lang="de-DE" altLang="de-DE" err="1">
                <a:ea typeface="ＭＳ Ｐゴシック"/>
                <a:cs typeface="Calibri"/>
              </a:rPr>
              <a:t>Parenteralia</a:t>
            </a:r>
            <a:endParaRPr lang="de-DE" altLang="de-DE">
              <a:ea typeface="ＭＳ Ｐゴシック"/>
              <a:cs typeface="Calibri"/>
            </a:endParaRPr>
          </a:p>
          <a:p>
            <a:pPr marL="600075" lvl="1" indent="-163195">
              <a:buFont typeface="Symbol" panose="05050102010706020507" pitchFamily="18" charset="2"/>
              <a:buChar char="-"/>
              <a:defRPr/>
            </a:pPr>
            <a:r>
              <a:rPr lang="de-DE">
                <a:ea typeface="ＭＳ Ｐゴシック"/>
                <a:cs typeface="Calibri"/>
              </a:rPr>
              <a:t>BAK-Leitlinie Aseptische Herstellung und Prüfung applikationsfertiger </a:t>
            </a:r>
            <a:r>
              <a:rPr lang="de-DE" err="1">
                <a:ea typeface="ＭＳ Ｐゴシック"/>
                <a:cs typeface="Calibri"/>
              </a:rPr>
              <a:t>Parenteralia</a:t>
            </a:r>
            <a:endParaRPr lang="de-DE" altLang="de-DE">
              <a:ea typeface="ＭＳ Ｐゴシック"/>
              <a:cs typeface="Calibri"/>
            </a:endParaRPr>
          </a:p>
          <a:p>
            <a:pPr>
              <a:defRPr/>
            </a:pPr>
            <a:endParaRPr lang="de-DE" altLang="de-DE">
              <a:ea typeface="ＭＳ Ｐゴシック"/>
              <a:cs typeface="Calibri"/>
            </a:endParaRPr>
          </a:p>
          <a:p>
            <a:pPr>
              <a:defRPr/>
            </a:pPr>
            <a:r>
              <a:rPr lang="de-DE" altLang="de-DE" u="sng">
                <a:ea typeface="ＭＳ Ｐゴシック"/>
                <a:cs typeface="Calibri"/>
              </a:rPr>
              <a:t>Literatur</a:t>
            </a:r>
            <a:r>
              <a:rPr lang="de-DE" altLang="de-DE">
                <a:ea typeface="ＭＳ Ｐゴシック"/>
                <a:cs typeface="Calibri"/>
              </a:rPr>
              <a:t>:</a:t>
            </a:r>
            <a:endParaRPr lang="de-DE"/>
          </a:p>
          <a:p>
            <a:pPr>
              <a:defRPr/>
            </a:pPr>
            <a:r>
              <a:rPr lang="de-DE" altLang="de-DE">
                <a:ea typeface="ＭＳ Ｐゴシック"/>
                <a:cs typeface="Calibri"/>
              </a:rPr>
              <a:t>[12]</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sz="1800">
                <a:latin typeface="Segoe UI"/>
                <a:ea typeface="ＭＳ Ｐゴシック"/>
                <a:cs typeface="Segoe UI"/>
              </a:rPr>
              <a:t>Leitlinie der Bundesapothekerkammer „Aseptische Herstellung und Prüfung applikationsfertiger </a:t>
            </a:r>
            <a:r>
              <a:rPr lang="de-DE" sz="1800" err="1">
                <a:latin typeface="Segoe UI"/>
                <a:ea typeface="ＭＳ Ｐゴシック"/>
                <a:cs typeface="Segoe UI"/>
              </a:rPr>
              <a:t>Parenteralia</a:t>
            </a:r>
            <a:r>
              <a:rPr lang="de-DE" sz="1800">
                <a:latin typeface="Segoe UI"/>
                <a:ea typeface="ＭＳ Ｐゴシック"/>
                <a:cs typeface="Segoe UI"/>
              </a:rPr>
              <a:t>". Stand 14.05.2019 Online veröffentlich unter: </a:t>
            </a:r>
            <a:r>
              <a:rPr lang="de-DE" sz="1800">
                <a:effectLst/>
                <a:latin typeface="Segoe UI" panose="020B0502040204020203" pitchFamily="34" charset="0"/>
              </a:rPr>
              <a:t>https://www.abda.de/fuer-apotheker/qualitaetssicherung/leitlinien/leitlinien-und-arbeitshilfen/</a:t>
            </a:r>
            <a:endParaRPr lang="de-DE" sz="1800">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de-DE" altLang="de-DE">
              <a:ea typeface="ＭＳ Ｐゴシック" panose="020B0600070205080204" pitchFamily="34" charset="-128"/>
              <a:cs typeface="Geneva" charset="0"/>
            </a:endParaRPr>
          </a:p>
          <a:p>
            <a:pPr>
              <a:defRPr/>
            </a:pPr>
            <a:r>
              <a:rPr lang="de-DE" altLang="de-DE" b="1">
                <a:ea typeface="ＭＳ Ｐゴシック"/>
                <a:cs typeface="Calibri"/>
              </a:rPr>
              <a:t>Eigene Ergänzungen:</a:t>
            </a:r>
            <a:endParaRPr lang="de-DE" altLang="de-DE">
              <a:ea typeface="ＭＳ Ｐゴシック"/>
              <a:cs typeface="Calibri"/>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41</a:t>
            </a:fld>
            <a:endParaRPr lang="de-DE" altLang="de-DE"/>
          </a:p>
        </p:txBody>
      </p:sp>
    </p:spTree>
    <p:extLst>
      <p:ext uri="{BB962C8B-B14F-4D97-AF65-F5344CB8AC3E}">
        <p14:creationId xmlns:p14="http://schemas.microsoft.com/office/powerpoint/2010/main" val="1191081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42</a:t>
            </a:fld>
            <a:endParaRPr lang="de-DE" altLang="de-DE"/>
          </a:p>
        </p:txBody>
      </p:sp>
    </p:spTree>
    <p:extLst>
      <p:ext uri="{BB962C8B-B14F-4D97-AF65-F5344CB8AC3E}">
        <p14:creationId xmlns:p14="http://schemas.microsoft.com/office/powerpoint/2010/main" val="28178586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a:lnSpc>
                <a:spcPct val="90000"/>
              </a:lnSpc>
            </a:pP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lnSpc>
                <a:spcPct val="90000"/>
              </a:lnSpc>
              <a:buFont typeface="Arial" panose="020B0604020202020204" pitchFamily="34" charset="0"/>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Zytostatika sollten von den</a:t>
            </a: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Firmen getrennt</a:t>
            </a: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von anderen Arzneimitteln</a:t>
            </a: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ausgeliefert</a:t>
            </a: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werden.</a:t>
            </a:r>
          </a:p>
          <a:p>
            <a:pPr marL="163735" indent="-163735">
              <a:lnSpc>
                <a:spcPct val="90000"/>
              </a:lnSpc>
              <a:buFont typeface="Arial" panose="020B0604020202020204" pitchFamily="34" charset="0"/>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Die Pakete müssen zudem besonders</a:t>
            </a: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gekennzeichnet sein, z. B. mit der gelben Hand und „Vorsicht! Zytostatika</a:t>
            </a:r>
            <a:r>
              <a:rPr lang="ja-JP"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de-DE" altLang="ja-JP"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marL="163195" indent="-163195">
              <a:lnSpc>
                <a:spcPct val="90000"/>
              </a:lnSpc>
              <a:buFont typeface="Arial" panose="020B0604020202020204" pitchFamily="34" charset="0"/>
              <a:buChar char="•"/>
            </a:pPr>
            <a:r>
              <a:rPr lang="de-DE" altLang="de-DE" sz="1100">
                <a:solidFill>
                  <a:srgbClr val="000000"/>
                </a:solidFill>
                <a:latin typeface="Arial"/>
                <a:ea typeface="ＭＳ Ｐゴシック"/>
                <a:cs typeface="Arial"/>
              </a:rPr>
              <a:t>Der Lieferschein sollte sich nicht direkt bei der Ware, sondern z. B. in einem Umschlag befinden.</a:t>
            </a:r>
          </a:p>
          <a:p>
            <a:pPr marL="163735" indent="-163735">
              <a:lnSpc>
                <a:spcPct val="90000"/>
              </a:lnSpc>
              <a:buFont typeface="Arial" panose="020B0604020202020204" pitchFamily="34" charset="0"/>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Falls dies nicht der Fall ist, Kontakt zur Firma aufnehmen und auf korrekte Anlieferung drängen.</a:t>
            </a:r>
          </a:p>
          <a:p>
            <a:pPr>
              <a:lnSpc>
                <a:spcPct val="90000"/>
              </a:lnSpc>
            </a:pPr>
            <a:endPar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735" indent="-163735">
              <a:lnSpc>
                <a:spcPct val="90000"/>
              </a:lnSpc>
              <a:buFont typeface="Arial" panose="020B0604020202020204" pitchFamily="34" charset="0"/>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Allgemeiner Ablauf Warenannahme/Entpacken/Zwischenlagerung:</a:t>
            </a:r>
          </a:p>
          <a:p>
            <a:pPr marL="600361" lvl="1" indent="-163735">
              <a:lnSpc>
                <a:spcPct val="90000"/>
              </a:lnSpc>
              <a:buFont typeface="Symbol" panose="05050102010706020507" pitchFamily="18" charset="2"/>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Annahme des Kartons, visuelle Prüfung auf Warnhinweis bzw. äußere Beschädigung</a:t>
            </a:r>
          </a:p>
          <a:p>
            <a:pPr marL="600361" lvl="1" indent="-163735">
              <a:lnSpc>
                <a:spcPct val="90000"/>
              </a:lnSpc>
              <a:buFont typeface="Symbol" panose="05050102010706020507" pitchFamily="18" charset="2"/>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Auspacken der Ware aus dem Karton: Handschuhe (Zytostatika- oder zwei paar Schutzhandschuhe übereinander, evtl. Schutzkittel)</a:t>
            </a:r>
          </a:p>
          <a:p>
            <a:pPr marL="600361" lvl="1" indent="-163735">
              <a:lnSpc>
                <a:spcPct val="90000"/>
              </a:lnSpc>
              <a:buFont typeface="Symbol" panose="05050102010706020507" pitchFamily="18" charset="2"/>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Zwischenlagerung in Schütten oder Kühlschrank auf saugfähiger Unterlage</a:t>
            </a:r>
          </a:p>
          <a:p>
            <a:pPr marL="600361" lvl="1" indent="-163735">
              <a:lnSpc>
                <a:spcPct val="90000"/>
              </a:lnSpc>
              <a:buFont typeface="Symbol" panose="05050102010706020507" pitchFamily="18" charset="2"/>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Bereitstellung am Ort der Zwischenlagerung/der </a:t>
            </a:r>
            <a:r>
              <a:rPr lang="de-DE" altLang="de-DE" sz="11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Entpackung</a:t>
            </a: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 in Absprache mit den verantwortlichen Personen (Etablierung einer festen Informationskette empfehlenswert, z. B. Mail, Anruf etc.)</a:t>
            </a:r>
          </a:p>
          <a:p>
            <a:pPr marL="0" indent="0">
              <a:lnSpc>
                <a:spcPct val="90000"/>
              </a:lnSpc>
              <a:buFont typeface="Arial" panose="020B0604020202020204" pitchFamily="34" charset="0"/>
              <a:buNone/>
            </a:pP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735" indent="-163735">
              <a:lnSpc>
                <a:spcPct val="90000"/>
              </a:lnSpc>
              <a:buFont typeface="Arial" panose="020B0604020202020204" pitchFamily="34" charset="0"/>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Siehe</a:t>
            </a:r>
            <a:r>
              <a:rPr lang="de-DE" altLang="de-DE" sz="11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auch unsere Schulungsunterlagen zu Logistik &amp; Transport </a:t>
            </a: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735" indent="-163735">
              <a:lnSpc>
                <a:spcPct val="90000"/>
              </a:lnSpc>
              <a:buFont typeface="Arial" panose="020B0604020202020204" pitchFamily="34" charset="0"/>
              <a:buChar char="•"/>
            </a:pP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436626" lvl="1" indent="0">
              <a:lnSpc>
                <a:spcPct val="90000"/>
              </a:lnSpc>
              <a:buFont typeface="Symbol" panose="05050102010706020507" pitchFamily="18" charset="2"/>
              <a:buNone/>
            </a:pPr>
            <a:endPar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a:lnSpc>
                <a:spcPct val="90000"/>
              </a:lnSpc>
            </a:pPr>
            <a:r>
              <a:rPr lang="de-DE" altLang="de-DE" sz="11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Unser hauseigener Prozess:</a:t>
            </a:r>
          </a:p>
          <a:p>
            <a:pPr>
              <a:lnSpc>
                <a:spcPct val="90000"/>
              </a:lnSpc>
            </a:pPr>
            <a:endParaRPr lang="de-DE" altLang="de-DE" sz="11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endParaRPr>
          </a:p>
          <a:p>
            <a:pPr>
              <a:lnSpc>
                <a:spcPct val="90000"/>
              </a:lnSpc>
            </a:pPr>
            <a:r>
              <a:rPr lang="de-DE" altLang="de-DE" sz="11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t>
            </a:r>
            <a:r>
              <a:rPr lang="de-DE" altLang="de-DE" sz="1100">
                <a:solidFill>
                  <a:srgbClr val="FF0000"/>
                </a:solidFill>
                <a:latin typeface="Arial" panose="020B0604020202020204" pitchFamily="34" charset="0"/>
                <a:ea typeface="ＭＳ Ｐゴシック" panose="020B0600070205080204" pitchFamily="34" charset="-128"/>
                <a:cs typeface="Arial" panose="020B0604020202020204" pitchFamily="34" charset="0"/>
              </a:rPr>
              <a:t>Verwenden Sie zur Ergänzung dieser Charts doch einfach die Leerchart-Vorlagen, die sich am Ende dieser Präsentation befinden.</a:t>
            </a:r>
          </a:p>
          <a:p>
            <a:pPr>
              <a:lnSpc>
                <a:spcPct val="90000"/>
              </a:lnSpc>
            </a:pPr>
            <a:endParaRPr lang="de-DE" altLang="de-DE" sz="1100" i="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endPar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43</a:t>
            </a:fld>
            <a:endParaRPr lang="de-DE" altLang="de-DE"/>
          </a:p>
        </p:txBody>
      </p:sp>
    </p:spTree>
    <p:extLst>
      <p:ext uri="{BB962C8B-B14F-4D97-AF65-F5344CB8AC3E}">
        <p14:creationId xmlns:p14="http://schemas.microsoft.com/office/powerpoint/2010/main" val="1674903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100" b="1">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100">
                <a:latin typeface="Arial" panose="020B0604020202020204" pitchFamily="34" charset="0"/>
                <a:ea typeface="ＭＳ Ｐゴシック" panose="020B0600070205080204" pitchFamily="34" charset="-128"/>
                <a:cs typeface="Arial" panose="020B0604020202020204" pitchFamily="34" charset="0"/>
              </a:rPr>
              <a:t>Mögliche Vorgehensweise beim Auspacken:</a:t>
            </a:r>
          </a:p>
          <a:p>
            <a:pPr marL="600361" lvl="1" indent="-163735">
              <a:buFont typeface="Symbol" panose="05050102010706020507" pitchFamily="18" charset="2"/>
              <a:buChar char="-"/>
            </a:pPr>
            <a:r>
              <a:rPr lang="de-DE" altLang="de-DE" sz="1100">
                <a:latin typeface="Arial" panose="020B0604020202020204" pitchFamily="34" charset="0"/>
                <a:ea typeface="ＭＳ Ｐゴシック" panose="020B0600070205080204" pitchFamily="34" charset="-128"/>
                <a:cs typeface="Arial" panose="020B0604020202020204" pitchFamily="34" charset="0"/>
              </a:rPr>
              <a:t>Generell: Wagen benutzen.</a:t>
            </a:r>
          </a:p>
          <a:p>
            <a:pPr marL="600361" lvl="1" indent="-163735">
              <a:buFont typeface="Symbol" panose="05050102010706020507" pitchFamily="18" charset="2"/>
              <a:buChar char="-"/>
            </a:pPr>
            <a:r>
              <a:rPr lang="de-DE" altLang="de-DE" sz="1100">
                <a:latin typeface="Arial" panose="020B0604020202020204" pitchFamily="34" charset="0"/>
                <a:ea typeface="ＭＳ Ｐゴシック" panose="020B0600070205080204" pitchFamily="34" charset="-128"/>
                <a:cs typeface="Arial" panose="020B0604020202020204" pitchFamily="34" charset="0"/>
              </a:rPr>
              <a:t>Es besteht die Gefahr, dass Zytostatika-Spuren, die an den Umverpackungen vorhanden sind, auf den Packtisch, die Transportwagen und in die Regale verschleppt</a:t>
            </a:r>
            <a:r>
              <a:rPr lang="de-DE" altLang="de-DE" sz="1100" b="1">
                <a:latin typeface="Arial" panose="020B0604020202020204" pitchFamily="34" charset="0"/>
                <a:ea typeface="ＭＳ Ｐゴシック" panose="020B0600070205080204" pitchFamily="34" charset="-128"/>
                <a:cs typeface="Arial" panose="020B0604020202020204" pitchFamily="34" charset="0"/>
              </a:rPr>
              <a:t> </a:t>
            </a:r>
            <a:r>
              <a:rPr lang="de-DE" altLang="de-DE" sz="1100">
                <a:latin typeface="Arial" panose="020B0604020202020204" pitchFamily="34" charset="0"/>
                <a:ea typeface="ＭＳ Ｐゴシック" panose="020B0600070205080204" pitchFamily="34" charset="-128"/>
                <a:cs typeface="Arial" panose="020B0604020202020204" pitchFamily="34" charset="0"/>
              </a:rPr>
              <a:t>werden.</a:t>
            </a:r>
          </a:p>
          <a:p>
            <a:pPr marL="600361" lvl="1" indent="-163735">
              <a:buFont typeface="Wingdings" panose="05000000000000000000" pitchFamily="2" charset="2"/>
              <a:buChar char="à"/>
            </a:pPr>
            <a:r>
              <a:rPr lang="de-DE" altLang="de-DE" sz="1100">
                <a:latin typeface="Arial" panose="020B0604020202020204" pitchFamily="34" charset="0"/>
                <a:ea typeface="ＭＳ Ｐゴシック" panose="020B0600070205080204" pitchFamily="34" charset="-128"/>
                <a:cs typeface="Arial" panose="020B0604020202020204" pitchFamily="34" charset="0"/>
              </a:rPr>
              <a:t>Deshalb die Zytostatika aus den Kartons direkt in die Transportbehältnisse der Zytostatika-Abteilung packen (</a:t>
            </a:r>
            <a:r>
              <a:rPr lang="de-DE" altLang="de-DE" sz="1100" u="sng">
                <a:latin typeface="Arial" panose="020B0604020202020204" pitchFamily="34" charset="0"/>
                <a:ea typeface="ＭＳ Ｐゴシック" panose="020B0600070205080204" pitchFamily="34" charset="-128"/>
                <a:cs typeface="Arial" panose="020B0604020202020204" pitchFamily="34" charset="0"/>
              </a:rPr>
              <a:t>nicht</a:t>
            </a:r>
            <a:r>
              <a:rPr lang="de-DE" altLang="de-DE" sz="1100">
                <a:latin typeface="Arial" panose="020B0604020202020204" pitchFamily="34" charset="0"/>
                <a:ea typeface="ＭＳ Ｐゴシック" panose="020B0600070205080204" pitchFamily="34" charset="-128"/>
                <a:cs typeface="Arial" panose="020B0604020202020204" pitchFamily="34" charset="0"/>
              </a:rPr>
              <a:t> hoch schichten!). Diese auch zur Lagerung der Zytostatika und zum innerbetrieblichen Transport verwenden.</a:t>
            </a:r>
            <a:endParaRPr lang="de-DE" altLang="de-DE" sz="1100" b="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b="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b="1">
              <a:latin typeface="Arial" panose="020B0604020202020204" pitchFamily="34" charset="0"/>
              <a:ea typeface="ＭＳ Ｐゴシック" panose="020B0600070205080204" pitchFamily="34" charset="-128"/>
              <a:cs typeface="Arial" panose="020B0604020202020204" pitchFamily="34" charset="0"/>
            </a:endParaRPr>
          </a:p>
          <a:p>
            <a:r>
              <a:rPr lang="de-DE" altLang="de-DE" sz="1100" b="1">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100" i="1">
                <a:latin typeface="Arial" panose="020B0604020202020204" pitchFamily="34" charset="0"/>
                <a:ea typeface="ＭＳ Ｐゴシック" panose="020B0600070205080204" pitchFamily="34" charset="-128"/>
                <a:cs typeface="Arial" panose="020B0604020202020204" pitchFamily="34" charset="0"/>
              </a:rPr>
              <a:t>Unser hauseigener Prozess: </a:t>
            </a:r>
          </a:p>
          <a:p>
            <a:endParaRPr lang="de-DE" altLang="de-DE" sz="1100" i="1">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1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t>
            </a:r>
            <a:r>
              <a:rPr lang="de-DE" altLang="de-DE" sz="1100">
                <a:solidFill>
                  <a:srgbClr val="FF0000"/>
                </a:solidFill>
                <a:latin typeface="Arial" panose="020B0604020202020204" pitchFamily="34" charset="0"/>
                <a:ea typeface="ＭＳ Ｐゴシック" panose="020B0600070205080204" pitchFamily="34" charset="-128"/>
                <a:cs typeface="Arial" panose="020B0604020202020204" pitchFamily="34" charset="0"/>
              </a:rPr>
              <a:t>Verwenden Sie zur Ergänzung dieser Charts doch einfach die Leerchart-Vorlagen, die sich am Ende dieser Präsentation befinden.</a:t>
            </a: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b="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44</a:t>
            </a:fld>
            <a:endParaRPr lang="de-DE" altLang="de-DE"/>
          </a:p>
        </p:txBody>
      </p:sp>
    </p:spTree>
    <p:extLst>
      <p:ext uri="{BB962C8B-B14F-4D97-AF65-F5344CB8AC3E}">
        <p14:creationId xmlns:p14="http://schemas.microsoft.com/office/powerpoint/2010/main" val="4115490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latin typeface="Arial"/>
                <a:ea typeface="ＭＳ Ｐゴシック"/>
                <a:cs typeface="Arial"/>
              </a:rPr>
              <a:t>Hinweise:</a:t>
            </a:r>
          </a:p>
          <a:p>
            <a:pPr marL="163195" marR="0" lvl="0" indent="-163195"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sz="1200">
                <a:latin typeface="Arial"/>
                <a:ea typeface="ＭＳ Ｐゴシック"/>
                <a:cs typeface="Arial"/>
              </a:rPr>
              <a:t>Forschungsprojekt „MEWIP“ (Monitoring-Effekt-Studie für Wischproben in Apotheken) der Berufsgenossenschaft für Gesundheitsdienst und Wohlfahrtspflege (BGW) </a:t>
            </a:r>
            <a:r>
              <a:rPr lang="de-DE" altLang="de-DE">
                <a:latin typeface="Arial"/>
                <a:ea typeface="ＭＳ Ｐゴシック"/>
                <a:cs typeface="Arial"/>
              </a:rPr>
              <a:t>(</a:t>
            </a:r>
            <a:r>
              <a:rPr lang="de-DE">
                <a:latin typeface="Arial"/>
                <a:ea typeface="ＭＳ Ｐゴシック"/>
                <a:cs typeface="Arial"/>
                <a:hlinkClick r:id="rId3">
                  <a:extLst>
                    <a:ext uri="{A12FA001-AC4F-418D-AE19-62706E023703}">
                      <ahyp:hlinkClr xmlns:ahyp="http://schemas.microsoft.com/office/drawing/2018/hyperlinkcolor" val="tx"/>
                    </a:ext>
                  </a:extLst>
                </a:hlinkClick>
              </a:rPr>
              <a:t>https://www.bgw-online.de/bgw-online-de/service/medien-arbeitshilfen/medien-center/agg-gefahrstoffe/forschungsprojekt-mewip-monitoring-effekt-studie-fuer-21318</a:t>
            </a:r>
            <a:r>
              <a:rPr lang="de-DE" altLang="de-DE">
                <a:latin typeface="Arial"/>
                <a:ea typeface="ＭＳ Ｐゴシック"/>
                <a:cs typeface="Arial"/>
              </a:rPr>
              <a:t>)</a:t>
            </a:r>
            <a:r>
              <a:rPr lang="de-DE" altLang="de-DE" sz="900">
                <a:latin typeface="Arial"/>
                <a:ea typeface="ＭＳ Ｐゴシック"/>
                <a:cs typeface="Arial"/>
              </a:rPr>
              <a:t> direkt verfügbar unter: </a:t>
            </a:r>
            <a:r>
              <a:rPr lang="de-DE" sz="900">
                <a:latin typeface="Arial"/>
                <a:ea typeface="ＭＳ Ｐゴシック"/>
                <a:cs typeface="Arial"/>
              </a:rPr>
              <a:t>https://www.bgw-online.de/DE/Arbeitssicherheit-Gesundheitsschutz/Grundlagen-Forschung/GPR-Medientypen/Downloads/MEWIP-Abschlussbericht_Download.pdf?__blob=publicationFile</a:t>
            </a:r>
            <a:endParaRPr lang="de-DE" altLang="de-DE" sz="900">
              <a:latin typeface="Arial"/>
              <a:ea typeface="ＭＳ Ｐゴシック"/>
              <a:cs typeface="Arial"/>
            </a:endParaRPr>
          </a:p>
          <a:p>
            <a:pPr marL="163735" indent="-163735">
              <a:buFont typeface="Arial" panose="020B0604020202020204" pitchFamily="34" charset="0"/>
              <a:buChar char="•"/>
            </a:pPr>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latin typeface="Arial"/>
                <a:ea typeface="ＭＳ Ｐゴシック"/>
                <a:cs typeface="Arial"/>
              </a:rPr>
              <a:t>Eigene Ergänzungen:</a:t>
            </a:r>
          </a:p>
          <a:p>
            <a:pPr eaLnBrk="1" hangingPunct="1"/>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45</a:t>
            </a:fld>
            <a:endParaRPr lang="de-DE" altLang="de-DE"/>
          </a:p>
        </p:txBody>
      </p:sp>
    </p:spTree>
    <p:extLst>
      <p:ext uri="{BB962C8B-B14F-4D97-AF65-F5344CB8AC3E}">
        <p14:creationId xmlns:p14="http://schemas.microsoft.com/office/powerpoint/2010/main" val="39445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Externer Transport: Im Gegensatz zu Zytostatika und deren Zubereitungen, die als Medikamente nicht dem Gefahrengutbeförderungsrecht unterliegen, sind bei Abfällen die entsprechenden Vorschriften anzuwenden!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Unser hauseigener Prozess:</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t>
            </a: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Verwenden Sie zur Ergänzung dieser Charts doch einfach die Leerchart-Vorlagen, die sich am Ende dieser Präsentation befinden.</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46</a:t>
            </a:fld>
            <a:endParaRPr lang="de-DE" altLang="de-DE"/>
          </a:p>
        </p:txBody>
      </p:sp>
    </p:spTree>
    <p:extLst>
      <p:ext uri="{BB962C8B-B14F-4D97-AF65-F5344CB8AC3E}">
        <p14:creationId xmlns:p14="http://schemas.microsoft.com/office/powerpoint/2010/main" val="733926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Quelle:</a:t>
            </a:r>
            <a:endParaRPr lang="de-DE" altLang="de-DE" sz="12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de-DE" altLang="de-DE" sz="1200" b="0" i="1">
                <a:solidFill>
                  <a:srgbClr val="000000"/>
                </a:solidFill>
                <a:latin typeface="Arial" panose="020B0604020202020204" pitchFamily="34" charset="0"/>
                <a:ea typeface="ＭＳ Ｐゴシック" panose="020B0600070205080204" pitchFamily="34" charset="-128"/>
                <a:cs typeface="Arial" panose="020B0604020202020204" pitchFamily="34" charset="0"/>
              </a:rPr>
              <a:t>Klein M et al.</a:t>
            </a:r>
            <a:r>
              <a:rPr lang="de-DE" altLang="de-DE" sz="1200" b="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de-DE" sz="1800">
                <a:latin typeface="Segoe UI" panose="020B0502040204020203" pitchFamily="34" charset="0"/>
              </a:rPr>
              <a:t>Novellierung</a:t>
            </a:r>
            <a:r>
              <a:rPr lang="de-DE" altLang="de-DE" sz="1200" b="0">
                <a:solidFill>
                  <a:srgbClr val="000000"/>
                </a:solidFill>
                <a:latin typeface="Arial" panose="020B0604020202020204" pitchFamily="34" charset="0"/>
                <a:ea typeface="ＭＳ Ｐゴシック" panose="020B0600070205080204" pitchFamily="34" charset="-128"/>
                <a:cs typeface="Arial" panose="020B0604020202020204" pitchFamily="34" charset="0"/>
              </a:rPr>
              <a:t> der DIN 12980 für Sicherheitsbänke und Isolatoren in der </a:t>
            </a:r>
            <a:r>
              <a:rPr lang="de-DE" altLang="de-DE" sz="1200" b="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Zytostatikazubereitung</a:t>
            </a:r>
            <a:r>
              <a:rPr lang="de-DE" altLang="de-DE" sz="1200" b="0">
                <a:solidFill>
                  <a:srgbClr val="000000"/>
                </a:solidFill>
                <a:latin typeface="Arial" panose="020B0604020202020204" pitchFamily="34" charset="0"/>
                <a:ea typeface="ＭＳ Ｐゴシック" panose="020B0600070205080204" pitchFamily="34" charset="-128"/>
                <a:cs typeface="Arial" panose="020B0604020202020204" pitchFamily="34" charset="0"/>
              </a:rPr>
              <a:t>, Krankenhauspharmazie(2016); 128-137;</a:t>
            </a:r>
            <a:r>
              <a:rPr lang="de-DE" altLang="de-DE" sz="1200" b="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de-DE" altLang="de-DE" sz="1200" b="0">
                <a:solidFill>
                  <a:srgbClr val="000000"/>
                </a:solidFill>
                <a:latin typeface="Arial" panose="020B0604020202020204" pitchFamily="34" charset="0"/>
                <a:ea typeface="ＭＳ Ｐゴシック" panose="020B0600070205080204" pitchFamily="34" charset="-128"/>
                <a:cs typeface="Arial" panose="020B0604020202020204" pitchFamily="34" charset="0"/>
              </a:rPr>
              <a:t>Berner unter: </a:t>
            </a:r>
            <a:r>
              <a:rPr lang="de-DE" sz="1800">
                <a:effectLst/>
                <a:latin typeface="Segoe UI" panose="020B0502040204020203" pitchFamily="34" charset="0"/>
              </a:rPr>
              <a:t>https://www.berner-safety.de/out/pictures/ddmedia/novellierung_din_12980_1.pdf?srsltid=AfmBOopfgHPij8PmdgQLUk3VMq-Wl6QWKkkfvW7piZ80szdQ7maDMH2Y</a:t>
            </a:r>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47</a:t>
            </a:fld>
            <a:endParaRPr lang="de-DE" altLang="de-DE"/>
          </a:p>
        </p:txBody>
      </p:sp>
    </p:spTree>
    <p:extLst>
      <p:ext uri="{BB962C8B-B14F-4D97-AF65-F5344CB8AC3E}">
        <p14:creationId xmlns:p14="http://schemas.microsoft.com/office/powerpoint/2010/main" val="1713072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latin typeface="Arial"/>
                <a:ea typeface="ＭＳ Ｐゴシック"/>
                <a:cs typeface="Arial"/>
              </a:rPr>
              <a:t>Literatur: </a:t>
            </a:r>
          </a:p>
          <a:p>
            <a:r>
              <a:rPr lang="de-DE">
                <a:ea typeface="ＭＳ Ｐゴシック"/>
                <a:cs typeface="Calibri"/>
              </a:rPr>
              <a:t>[20] </a:t>
            </a:r>
          </a:p>
          <a:p>
            <a:r>
              <a:rPr lang="de-DE">
                <a:ea typeface="ＭＳ Ｐゴシック"/>
                <a:cs typeface="Calibri"/>
              </a:rPr>
              <a:t>Stapel U. Betriebsanweisungen und Gefährdungsbeurteilung – Arbeitsschutz in Apotheken bei Tätigkeiten mit Gefahrstoffen (5. Auflage 2020). </a:t>
            </a:r>
            <a:r>
              <a:rPr lang="de-DE" err="1">
                <a:ea typeface="ＭＳ Ｐゴシック"/>
                <a:cs typeface="Calibri"/>
              </a:rPr>
              <a:t>Govi</a:t>
            </a:r>
            <a:r>
              <a:rPr lang="de-DE">
                <a:ea typeface="ＭＳ Ｐゴシック"/>
                <a:cs typeface="Calibri"/>
              </a:rPr>
              <a:t> Verlag  </a:t>
            </a:r>
            <a:endParaRPr lang="de-DE">
              <a:cs typeface="Calibri"/>
            </a:endParaRPr>
          </a:p>
          <a:p>
            <a:endParaRPr lang="de-DE">
              <a:solidFill>
                <a:srgbClr val="000000"/>
              </a:solidFill>
              <a:latin typeface="Calibri"/>
              <a:ea typeface="ＭＳ Ｐゴシック"/>
              <a:cs typeface="Calibri"/>
            </a:endParaRPr>
          </a:p>
          <a:p>
            <a:r>
              <a:rPr lang="de-DE" altLang="de-DE" sz="1200" b="1">
                <a:solidFill>
                  <a:srgbClr val="000000"/>
                </a:solidFill>
                <a:latin typeface="Arial"/>
                <a:ea typeface="ＭＳ Ｐゴシック"/>
                <a:cs typeface="Arial"/>
              </a:rPr>
              <a:t>Eigene Ergänzungen:</a:t>
            </a:r>
            <a:endParaRPr lang="de-DE"/>
          </a:p>
          <a:p>
            <a:r>
              <a:rPr lang="de-DE" altLang="de-DE" sz="1200" i="1">
                <a:solidFill>
                  <a:srgbClr val="000000"/>
                </a:solidFill>
                <a:latin typeface="Arial"/>
                <a:ea typeface="ＭＳ Ｐゴシック"/>
                <a:cs typeface="Arial"/>
              </a:rPr>
              <a:t>Unser hauseigener Prozess:</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FF0000"/>
                </a:solidFill>
                <a:latin typeface="Arial"/>
                <a:ea typeface="ＭＳ Ｐゴシック"/>
                <a:cs typeface="Arial"/>
                <a:sym typeface="Wingdings" panose="05000000000000000000" pitchFamily="2" charset="2"/>
              </a:rPr>
              <a:t> </a:t>
            </a:r>
            <a:r>
              <a:rPr lang="de-DE" altLang="de-DE" sz="1200">
                <a:solidFill>
                  <a:srgbClr val="FF0000"/>
                </a:solidFill>
                <a:latin typeface="Arial"/>
                <a:ea typeface="ＭＳ Ｐゴシック"/>
                <a:cs typeface="Arial"/>
              </a:rPr>
              <a:t>Verwenden Sie zur Ergänzung dieser Charts doch einfach die Leerchart-Vorlagen, die sich am Ende dieser Präsentation befinden.</a:t>
            </a:r>
            <a:endParaRPr lang="de-DE">
              <a:latin typeface="Arial"/>
              <a:ea typeface="ＭＳ Ｐゴシック"/>
              <a:cs typeface="Arial"/>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48</a:t>
            </a:fld>
            <a:endParaRPr lang="de-DE" altLang="de-DE"/>
          </a:p>
        </p:txBody>
      </p:sp>
    </p:spTree>
    <p:extLst>
      <p:ext uri="{BB962C8B-B14F-4D97-AF65-F5344CB8AC3E}">
        <p14:creationId xmlns:p14="http://schemas.microsoft.com/office/powerpoint/2010/main" val="2058278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latin typeface="Arial" panose="020B0604020202020204" pitchFamily="34" charset="0"/>
                <a:ea typeface="ＭＳ Ｐゴシック" panose="020B0600070205080204" pitchFamily="34" charset="-128"/>
                <a:cs typeface="Arial" panose="020B0604020202020204" pitchFamily="34" charset="0"/>
              </a:rPr>
              <a:t>Unser hauseigener Prozess:</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t>
            </a: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Verwenden Sie zur Ergänzung dieser Charts doch einfach die Leerchart-Vorlagen, die sich am Ende dieser Präsentation befinden.</a:t>
            </a: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49</a:t>
            </a:fld>
            <a:endParaRPr lang="de-DE" altLang="de-DE"/>
          </a:p>
        </p:txBody>
      </p:sp>
    </p:spTree>
    <p:extLst>
      <p:ext uri="{BB962C8B-B14F-4D97-AF65-F5344CB8AC3E}">
        <p14:creationId xmlns:p14="http://schemas.microsoft.com/office/powerpoint/2010/main" val="88936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b="1">
                <a:ea typeface="ＭＳ Ｐゴシック" panose="020B0600070205080204" pitchFamily="34" charset="-128"/>
                <a:cs typeface="Geneva" charset="0"/>
              </a:rPr>
              <a:t>Eigene Ergänzungen:</a:t>
            </a:r>
          </a:p>
          <a:p>
            <a:endParaRPr lang="de-DE"/>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a:t>
            </a:fld>
            <a:endParaRPr lang="de-DE" altLang="de-DE"/>
          </a:p>
        </p:txBody>
      </p:sp>
    </p:spTree>
    <p:extLst>
      <p:ext uri="{BB962C8B-B14F-4D97-AF65-F5344CB8AC3E}">
        <p14:creationId xmlns:p14="http://schemas.microsoft.com/office/powerpoint/2010/main" val="502333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latin typeface="Arial" panose="020B0604020202020204" pitchFamily="34" charset="0"/>
                <a:ea typeface="ＭＳ Ｐゴシック" panose="020B0600070205080204" pitchFamily="34" charset="-128"/>
                <a:cs typeface="Arial" panose="020B0604020202020204" pitchFamily="34" charset="0"/>
              </a:rPr>
              <a:t>Zur Vermeidung von Stichverletzungen so selten wie möglich Kanülen verwenden.</a:t>
            </a:r>
          </a:p>
          <a:p>
            <a:pPr marL="163735" indent="-163735">
              <a:buFont typeface="Arial" panose="020B0604020202020204" pitchFamily="34" charset="0"/>
              <a:buChar char="•"/>
            </a:pPr>
            <a:r>
              <a:rPr lang="de-DE" altLang="de-DE" sz="1200">
                <a:latin typeface="Arial" panose="020B0604020202020204" pitchFamily="34" charset="0"/>
                <a:ea typeface="ＭＳ Ｐゴシック" panose="020B0600070205080204" pitchFamily="34" charset="-128"/>
                <a:cs typeface="Arial" panose="020B0604020202020204" pitchFamily="34" charset="0"/>
              </a:rPr>
              <a:t>Herausziehen von Spikes aus Stopfen führt zu Kontaminationen (lässt sich durch Fluoreszenztests eindeutig belegen).</a:t>
            </a:r>
          </a:p>
          <a:p>
            <a:endParaRPr lang="de-DE" altLang="de-DE" sz="1200" b="1">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u="sng">
                <a:latin typeface="Arial" panose="020B0604020202020204" pitchFamily="34" charset="0"/>
                <a:ea typeface="ＭＳ Ｐゴシック" panose="020B0600070205080204" pitchFamily="34" charset="-128"/>
                <a:cs typeface="Arial" panose="020B0604020202020204" pitchFamily="34" charset="0"/>
              </a:rPr>
              <a:t>Literatur</a:t>
            </a:r>
            <a:r>
              <a:rPr lang="de-DE" altLang="de-DE" sz="1200">
                <a:latin typeface="Arial" panose="020B0604020202020204" pitchFamily="34" charset="0"/>
                <a:ea typeface="ＭＳ Ｐゴシック" panose="020B0600070205080204" pitchFamily="34" charset="-128"/>
                <a:cs typeface="Arial" panose="020B0604020202020204" pitchFamily="34" charset="0"/>
              </a:rPr>
              <a:t>:</a:t>
            </a:r>
          </a:p>
          <a:p>
            <a:r>
              <a:rPr lang="de-DE" altLang="de-DE" sz="1200">
                <a:latin typeface="Arial" panose="020B0604020202020204" pitchFamily="34" charset="0"/>
                <a:ea typeface="ＭＳ Ｐゴシック" panose="020B0600070205080204" pitchFamily="34" charset="-128"/>
                <a:cs typeface="Arial" panose="020B0604020202020204" pitchFamily="34" charset="0"/>
              </a:rPr>
              <a:t>[7]</a:t>
            </a:r>
          </a:p>
          <a:p>
            <a:pPr defTabSz="436626">
              <a:defRPr/>
            </a:pPr>
            <a:r>
              <a:rPr lang="de-DE" altLang="de-DE" sz="1200" i="1" err="1">
                <a:solidFill>
                  <a:srgbClr val="000000"/>
                </a:solidFill>
                <a:latin typeface="Verdana" panose="020B0604030504040204" pitchFamily="34" charset="0"/>
                <a:ea typeface="ＭＳ Ｐゴシック" panose="020B0600070205080204" pitchFamily="34" charset="-128"/>
                <a:cs typeface="Geneva" charset="0"/>
              </a:rPr>
              <a:t>Dranitsaris</a:t>
            </a:r>
            <a:r>
              <a:rPr lang="de-DE" altLang="de-DE" sz="1200" i="1">
                <a:solidFill>
                  <a:srgbClr val="000000"/>
                </a:solidFill>
                <a:latin typeface="Verdana" panose="020B0604030504040204" pitchFamily="34" charset="0"/>
                <a:ea typeface="ＭＳ Ｐゴシック" panose="020B0600070205080204" pitchFamily="34" charset="-128"/>
                <a:cs typeface="Geneva" charset="0"/>
              </a:rPr>
              <a:t> G et al. </a:t>
            </a:r>
            <a:r>
              <a:rPr lang="en-US" altLang="de-DE" sz="1200">
                <a:solidFill>
                  <a:srgbClr val="000000"/>
                </a:solidFill>
                <a:latin typeface="Verdana" panose="020B0604030504040204" pitchFamily="34" charset="0"/>
                <a:ea typeface="ＭＳ Ｐゴシック" panose="020B0600070205080204" pitchFamily="34" charset="-128"/>
                <a:cs typeface="Geneva" charset="0"/>
              </a:rPr>
              <a:t>Are health care providers who work with cancer drugs at an increased risk for toxic events? A systematic review and meta-analysis of the literature. J Oncol Pharm </a:t>
            </a:r>
            <a:r>
              <a:rPr lang="en-US" altLang="de-DE" sz="1200" err="1">
                <a:solidFill>
                  <a:srgbClr val="000000"/>
                </a:solidFill>
                <a:latin typeface="Verdana" panose="020B0604030504040204" pitchFamily="34" charset="0"/>
                <a:ea typeface="ＭＳ Ｐゴシック" panose="020B0600070205080204" pitchFamily="34" charset="-128"/>
                <a:cs typeface="Geneva" charset="0"/>
              </a:rPr>
              <a:t>Pract</a:t>
            </a:r>
            <a:r>
              <a:rPr lang="en-US" altLang="de-DE" sz="1200">
                <a:solidFill>
                  <a:srgbClr val="000000"/>
                </a:solidFill>
                <a:latin typeface="Verdana" panose="020B0604030504040204" pitchFamily="34" charset="0"/>
                <a:ea typeface="ＭＳ Ｐゴシック" panose="020B0600070205080204" pitchFamily="34" charset="-128"/>
                <a:cs typeface="Geneva" charset="0"/>
              </a:rPr>
              <a:t>. 2005 Jun;11(2):69-78.</a:t>
            </a:r>
          </a:p>
          <a:p>
            <a:endParaRPr lang="de-DE" altLang="de-DE" sz="1200" b="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latin typeface="Arial" panose="020B0604020202020204" pitchFamily="34" charset="0"/>
                <a:ea typeface="ＭＳ Ｐゴシック" panose="020B0600070205080204" pitchFamily="34" charset="-128"/>
                <a:cs typeface="Arial" panose="020B0604020202020204" pitchFamily="34" charset="0"/>
              </a:rPr>
              <a:t>Unser hauseigener Prozess:</a:t>
            </a:r>
          </a:p>
          <a:p>
            <a:pPr eaLnBrk="1" hangingPunct="1"/>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a:t>
            </a: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Verwenden Sie zur Ergänzung dieser Charts doch einfach die Leerchart-Vorlagen, die sich am Ende dieser Präsentation befinden.</a:t>
            </a:r>
          </a:p>
          <a:p>
            <a:pPr eaLnBrk="1" hangingPunct="1"/>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50</a:t>
            </a:fld>
            <a:endParaRPr lang="de-DE" altLang="de-DE"/>
          </a:p>
        </p:txBody>
      </p:sp>
    </p:spTree>
    <p:extLst>
      <p:ext uri="{BB962C8B-B14F-4D97-AF65-F5344CB8AC3E}">
        <p14:creationId xmlns:p14="http://schemas.microsoft.com/office/powerpoint/2010/main" val="2277329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C594-D161-80B4-285E-C164F93B16D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4B3D9B-EDAF-8D86-9806-37D1F40A2B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F00013-86F0-41A6-900E-4E7192214D1C}"/>
              </a:ext>
            </a:extLst>
          </p:cNvPr>
          <p:cNvSpPr>
            <a:spLocks noGrp="1"/>
          </p:cNvSpPr>
          <p:nvPr>
            <p:ph type="body" idx="1"/>
          </p:nvPr>
        </p:nvSpPr>
        <p:spPr/>
        <p:txBody>
          <a:bodyPr>
            <a:normAutofit/>
          </a:bodyPr>
          <a:lstStyle/>
          <a:p>
            <a:pPr>
              <a:defRPr/>
            </a:pPr>
            <a:r>
              <a:rPr lang="de-DE" altLang="de-DE" b="1">
                <a:ea typeface="ＭＳ Ｐゴシック"/>
                <a:cs typeface="Calibri"/>
              </a:rPr>
              <a:t>Eigene Ergänzungen:</a:t>
            </a:r>
            <a:endParaRPr lang="de-DE" altLang="de-DE">
              <a:ea typeface="ＭＳ Ｐゴシック"/>
              <a:cs typeface="Calibri"/>
            </a:endParaRPr>
          </a:p>
          <a:p>
            <a:endParaRPr lang="de-DE"/>
          </a:p>
        </p:txBody>
      </p:sp>
      <p:sp>
        <p:nvSpPr>
          <p:cNvPr id="4" name="Foliennummernplatzhalter 3">
            <a:extLst>
              <a:ext uri="{FF2B5EF4-FFF2-40B4-BE49-F238E27FC236}">
                <a16:creationId xmlns:a16="http://schemas.microsoft.com/office/drawing/2014/main" id="{09D50A66-7AAA-D97C-3BC9-03F331BB0803}"/>
              </a:ext>
            </a:extLst>
          </p:cNvPr>
          <p:cNvSpPr>
            <a:spLocks noGrp="1"/>
          </p:cNvSpPr>
          <p:nvPr>
            <p:ph type="sldNum" sz="quarter" idx="5"/>
          </p:nvPr>
        </p:nvSpPr>
        <p:spPr/>
        <p:txBody>
          <a:bodyPr/>
          <a:lstStyle/>
          <a:p>
            <a:fld id="{32062B46-4F6D-4F86-8DB7-C310FD0CB371}" type="slidenum">
              <a:rPr lang="de-DE" altLang="de-DE" smtClean="0"/>
              <a:pPr/>
              <a:t>51</a:t>
            </a:fld>
            <a:endParaRPr lang="de-DE" altLang="de-DE"/>
          </a:p>
        </p:txBody>
      </p:sp>
    </p:spTree>
    <p:extLst>
      <p:ext uri="{BB962C8B-B14F-4D97-AF65-F5344CB8AC3E}">
        <p14:creationId xmlns:p14="http://schemas.microsoft.com/office/powerpoint/2010/main" val="935750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6B28-7F1E-824C-2AA6-FDA5BE4DEE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DA648B-5C0C-30E0-D9A7-C2F49D6C1A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F806C6E-3D0E-54AD-5915-74CAFC059106}"/>
              </a:ext>
            </a:extLst>
          </p:cNvPr>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u="sng">
                <a:latin typeface="Arial"/>
                <a:ea typeface="ＭＳ Ｐゴシック"/>
                <a:cs typeface="Arial"/>
              </a:rPr>
              <a:t>Hinweise:</a:t>
            </a:r>
            <a:br>
              <a:rPr lang="de-DE" altLang="de-DE" sz="1200" u="sng">
                <a:latin typeface="Arial"/>
                <a:ea typeface="ＭＳ Ｐゴシック"/>
                <a:cs typeface="Arial"/>
              </a:rPr>
            </a:br>
            <a:r>
              <a:rPr lang="de-DE" altLang="de-DE" sz="1800" u="none">
                <a:effectLst/>
                <a:latin typeface="Segoe UI" panose="020B0502040204020203" pitchFamily="34" charset="0"/>
                <a:ea typeface="ＭＳ Ｐゴシック"/>
                <a:cs typeface="Arial"/>
              </a:rPr>
              <a:t>- E</a:t>
            </a:r>
            <a:r>
              <a:rPr lang="de-DE" sz="1800" u="none">
                <a:effectLst/>
                <a:latin typeface="Segoe UI" panose="020B0502040204020203" pitchFamily="34" charset="0"/>
              </a:rPr>
              <a:t>in adäquates Reinigungsverfahren und die regelmäßige Überprüfung der Arbeitsbereiche auf </a:t>
            </a:r>
            <a:r>
              <a:rPr lang="de-DE" sz="1800" u="none" err="1">
                <a:effectLst/>
                <a:latin typeface="Segoe UI" panose="020B0502040204020203" pitchFamily="34" charset="0"/>
              </a:rPr>
              <a:t>Zytostatikakontaminationen</a:t>
            </a:r>
            <a:r>
              <a:rPr lang="de-DE" sz="1800" u="none">
                <a:effectLst/>
                <a:latin typeface="Segoe UI" panose="020B0502040204020203" pitchFamily="34" charset="0"/>
              </a:rPr>
              <a:t> mittels Wischproben ist eine sehr effektive Maßnahme, um die Kontaminationsrate niedrig zu halten.</a:t>
            </a:r>
            <a:endParaRPr lang="de-DE" sz="1800" u="none">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u="none">
                <a:latin typeface="Arial"/>
                <a:ea typeface="ＭＳ Ｐゴシック"/>
                <a:cs typeface="Arial"/>
              </a:rPr>
              <a:t>- </a:t>
            </a:r>
            <a:r>
              <a:rPr lang="de-DE" altLang="de-DE" sz="1800" u="none">
                <a:effectLst/>
                <a:latin typeface="Segoe UI" panose="020B0502040204020203" pitchFamily="34" charset="0"/>
                <a:ea typeface="ＭＳ Ｐゴシック"/>
                <a:cs typeface="Arial"/>
              </a:rPr>
              <a:t>B</a:t>
            </a:r>
            <a:r>
              <a:rPr lang="de-DE" sz="1800">
                <a:effectLst/>
                <a:latin typeface="Segoe UI" panose="020B0502040204020203" pitchFamily="34" charset="0"/>
              </a:rPr>
              <a:t>ei der Festlegung des Reinigungsprozederes muss die Reinigung bzgl. der mikrobiologischen Dekontamination mit einbezogen werden (z. B. sterile Reinigungsmittel, </a:t>
            </a:r>
            <a:r>
              <a:rPr lang="de-DE" sz="1800" err="1">
                <a:effectLst/>
                <a:latin typeface="Segoe UI" panose="020B0502040204020203" pitchFamily="34" charset="0"/>
              </a:rPr>
              <a:t>sporozoide</a:t>
            </a:r>
            <a:r>
              <a:rPr lang="de-DE" sz="1800">
                <a:effectLst/>
                <a:latin typeface="Segoe UI" panose="020B0502040204020203" pitchFamily="34" charset="0"/>
              </a:rPr>
              <a:t> Reinigungsmittel, etc.)</a:t>
            </a:r>
            <a:endParaRPr lang="de-DE" sz="1800">
              <a:effectLst/>
              <a:latin typeface="Arial" panose="020B0604020202020204" pitchFamily="34" charset="0"/>
            </a:endParaRPr>
          </a:p>
          <a:p>
            <a:endParaRPr lang="de-DE" altLang="de-DE" sz="1200" u="none">
              <a:latin typeface="Arial"/>
              <a:ea typeface="ＭＳ Ｐゴシック"/>
              <a:cs typeface="Arial"/>
            </a:endParaRPr>
          </a:p>
          <a:p>
            <a:r>
              <a:rPr lang="de-DE" altLang="de-DE" sz="1200" u="sng">
                <a:latin typeface="Arial"/>
                <a:ea typeface="ＭＳ Ｐゴシック"/>
                <a:cs typeface="Arial"/>
              </a:rPr>
              <a:t>Literatur</a:t>
            </a:r>
            <a:r>
              <a:rPr lang="de-DE" altLang="de-DE" sz="1200">
                <a:latin typeface="Arial"/>
                <a:ea typeface="ＭＳ Ｐゴシック"/>
                <a:cs typeface="Arial"/>
              </a:rPr>
              <a:t>:</a:t>
            </a:r>
          </a:p>
          <a:p>
            <a:r>
              <a:rPr lang="de-DE" sz="1800" err="1">
                <a:effectLst/>
                <a:latin typeface="Segoe UI" panose="020B0502040204020203" pitchFamily="34" charset="0"/>
              </a:rPr>
              <a:t>Korczowska</a:t>
            </a:r>
            <a:r>
              <a:rPr lang="de-DE" sz="1800">
                <a:effectLst/>
                <a:latin typeface="Segoe UI" panose="020B0502040204020203" pitchFamily="34" charset="0"/>
              </a:rPr>
              <a:t> E, </a:t>
            </a:r>
            <a:r>
              <a:rPr lang="de-DE" sz="1800" err="1">
                <a:effectLst/>
                <a:latin typeface="Segoe UI" panose="020B0502040204020203" pitchFamily="34" charset="0"/>
              </a:rPr>
              <a:t>Crul</a:t>
            </a:r>
            <a:r>
              <a:rPr lang="de-DE" sz="1800">
                <a:effectLst/>
                <a:latin typeface="Segoe UI" panose="020B0502040204020203" pitchFamily="34" charset="0"/>
              </a:rPr>
              <a:t> M, </a:t>
            </a:r>
            <a:r>
              <a:rPr lang="de-DE" sz="1800" err="1">
                <a:effectLst/>
                <a:latin typeface="Segoe UI" panose="020B0502040204020203" pitchFamily="34" charset="0"/>
              </a:rPr>
              <a:t>Tuerk</a:t>
            </a:r>
            <a:r>
              <a:rPr lang="de-DE" sz="1800">
                <a:effectLst/>
                <a:latin typeface="Segoe UI" panose="020B0502040204020203" pitchFamily="34" charset="0"/>
              </a:rPr>
              <a:t> J, Meier K (2020) Environmental </a:t>
            </a:r>
            <a:r>
              <a:rPr lang="de-DE" sz="1800" err="1">
                <a:effectLst/>
                <a:latin typeface="Segoe UI" panose="020B0502040204020203" pitchFamily="34" charset="0"/>
              </a:rPr>
              <a:t>contamination</a:t>
            </a:r>
            <a:r>
              <a:rPr lang="de-DE" sz="1800">
                <a:effectLst/>
                <a:latin typeface="Segoe UI" panose="020B0502040204020203" pitchFamily="34" charset="0"/>
              </a:rPr>
              <a:t> </a:t>
            </a:r>
            <a:r>
              <a:rPr lang="de-DE" sz="1800" err="1">
                <a:effectLst/>
                <a:latin typeface="Segoe UI" panose="020B0502040204020203" pitchFamily="34" charset="0"/>
              </a:rPr>
              <a:t>with</a:t>
            </a:r>
            <a:r>
              <a:rPr lang="de-DE" sz="1800">
                <a:effectLst/>
                <a:latin typeface="Segoe UI" panose="020B0502040204020203" pitchFamily="34" charset="0"/>
              </a:rPr>
              <a:t> </a:t>
            </a:r>
            <a:r>
              <a:rPr lang="de-DE" sz="1800" err="1">
                <a:effectLst/>
                <a:latin typeface="Segoe UI" panose="020B0502040204020203" pitchFamily="34" charset="0"/>
              </a:rPr>
              <a:t>cytotoxic</a:t>
            </a:r>
            <a:r>
              <a:rPr lang="de-DE" sz="1800">
                <a:effectLst/>
                <a:latin typeface="Segoe UI" panose="020B0502040204020203" pitchFamily="34" charset="0"/>
              </a:rPr>
              <a:t> </a:t>
            </a:r>
            <a:r>
              <a:rPr lang="de-DE" sz="1800" err="1">
                <a:effectLst/>
                <a:latin typeface="Segoe UI" panose="020B0502040204020203" pitchFamily="34" charset="0"/>
              </a:rPr>
              <a:t>drugs</a:t>
            </a:r>
            <a:r>
              <a:rPr lang="de-DE" sz="1800">
                <a:effectLst/>
                <a:latin typeface="Segoe UI" panose="020B0502040204020203" pitchFamily="34" charset="0"/>
              </a:rPr>
              <a:t> in 15 </a:t>
            </a:r>
            <a:r>
              <a:rPr lang="de-DE" sz="1800" err="1">
                <a:effectLst/>
                <a:latin typeface="Segoe UI" panose="020B0502040204020203" pitchFamily="34" charset="0"/>
              </a:rPr>
              <a:t>hospitals</a:t>
            </a:r>
            <a:r>
              <a:rPr lang="de-DE" sz="1800">
                <a:effectLst/>
                <a:latin typeface="Segoe UI" panose="020B0502040204020203" pitchFamily="34" charset="0"/>
              </a:rPr>
              <a:t> </a:t>
            </a:r>
            <a:r>
              <a:rPr lang="de-DE" sz="1800" err="1">
                <a:effectLst/>
                <a:latin typeface="Segoe UI" panose="020B0502040204020203" pitchFamily="34" charset="0"/>
              </a:rPr>
              <a:t>from</a:t>
            </a:r>
            <a:r>
              <a:rPr lang="de-DE" sz="1800">
                <a:effectLst/>
                <a:latin typeface="Segoe UI" panose="020B0502040204020203" pitchFamily="34" charset="0"/>
              </a:rPr>
              <a:t> 11 European</a:t>
            </a:r>
            <a:r>
              <a:rPr lang="de-DE" sz="1800">
                <a:effectLst/>
                <a:latin typeface="Arial" panose="020B0604020202020204" pitchFamily="34" charset="0"/>
              </a:rPr>
              <a:t> </a:t>
            </a:r>
            <a:r>
              <a:rPr lang="de-DE" sz="1800">
                <a:effectLst/>
                <a:latin typeface="Segoe UI" panose="020B0502040204020203" pitchFamily="34" charset="0"/>
              </a:rPr>
              <a:t>countries—</a:t>
            </a:r>
            <a:r>
              <a:rPr lang="de-DE" sz="1800" err="1">
                <a:effectLst/>
                <a:latin typeface="Segoe UI" panose="020B0502040204020203" pitchFamily="34" charset="0"/>
              </a:rPr>
              <a:t>results</a:t>
            </a:r>
            <a:r>
              <a:rPr lang="de-DE" sz="1800">
                <a:effectLst/>
                <a:latin typeface="Segoe UI" panose="020B0502040204020203" pitchFamily="34" charset="0"/>
              </a:rPr>
              <a:t> </a:t>
            </a:r>
            <a:r>
              <a:rPr lang="de-DE" sz="1800" err="1">
                <a:effectLst/>
                <a:latin typeface="Segoe UI" panose="020B0502040204020203" pitchFamily="34" charset="0"/>
              </a:rPr>
              <a:t>of</a:t>
            </a:r>
            <a:r>
              <a:rPr lang="de-DE" sz="1800">
                <a:effectLst/>
                <a:latin typeface="Segoe UI" panose="020B0502040204020203" pitchFamily="34" charset="0"/>
              </a:rPr>
              <a:t> </a:t>
            </a:r>
            <a:r>
              <a:rPr lang="de-DE" sz="1800" err="1">
                <a:effectLst/>
                <a:latin typeface="Segoe UI" panose="020B0502040204020203" pitchFamily="34" charset="0"/>
              </a:rPr>
              <a:t>the</a:t>
            </a:r>
            <a:r>
              <a:rPr lang="de-DE" sz="1800">
                <a:effectLst/>
                <a:latin typeface="Segoe UI" panose="020B0502040204020203" pitchFamily="34" charset="0"/>
              </a:rPr>
              <a:t> MASHA </a:t>
            </a:r>
            <a:r>
              <a:rPr lang="de-DE" sz="1800" err="1">
                <a:effectLst/>
                <a:latin typeface="Segoe UI" panose="020B0502040204020203" pitchFamily="34" charset="0"/>
              </a:rPr>
              <a:t>project</a:t>
            </a:r>
            <a:r>
              <a:rPr lang="de-DE" sz="1800">
                <a:effectLst/>
                <a:latin typeface="Segoe UI" panose="020B0502040204020203" pitchFamily="34" charset="0"/>
              </a:rPr>
              <a:t>. </a:t>
            </a:r>
            <a:r>
              <a:rPr lang="de-DE" sz="1800" err="1">
                <a:effectLst/>
                <a:latin typeface="Segoe UI" panose="020B0502040204020203" pitchFamily="34" charset="0"/>
              </a:rPr>
              <a:t>Eur</a:t>
            </a:r>
            <a:r>
              <a:rPr lang="de-DE" sz="1800">
                <a:effectLst/>
                <a:latin typeface="Segoe UI" panose="020B0502040204020203" pitchFamily="34" charset="0"/>
              </a:rPr>
              <a:t> J </a:t>
            </a:r>
            <a:r>
              <a:rPr lang="de-DE" sz="1800" err="1">
                <a:effectLst/>
                <a:latin typeface="Segoe UI" panose="020B0502040204020203" pitchFamily="34" charset="0"/>
              </a:rPr>
              <a:t>Oncol</a:t>
            </a:r>
            <a:r>
              <a:rPr lang="de-DE" sz="1800">
                <a:effectLst/>
                <a:latin typeface="Segoe UI" panose="020B0502040204020203" pitchFamily="34" charset="0"/>
              </a:rPr>
              <a:t> </a:t>
            </a:r>
            <a:r>
              <a:rPr lang="de-DE" sz="1800" err="1">
                <a:effectLst/>
                <a:latin typeface="Segoe UI" panose="020B0502040204020203" pitchFamily="34" charset="0"/>
              </a:rPr>
              <a:t>Pharm</a:t>
            </a:r>
            <a:r>
              <a:rPr lang="de-DE" sz="1800">
                <a:effectLst/>
                <a:latin typeface="Segoe UI" panose="020B0502040204020203" pitchFamily="34" charset="0"/>
              </a:rPr>
              <a:t> 3(2):e24</a:t>
            </a:r>
            <a:endParaRPr lang="de-DE" sz="1800">
              <a:effectLst/>
              <a:latin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C350F4FF-47D0-02BA-2E72-42BC99047C74}"/>
              </a:ext>
            </a:extLst>
          </p:cNvPr>
          <p:cNvSpPr>
            <a:spLocks noGrp="1"/>
          </p:cNvSpPr>
          <p:nvPr>
            <p:ph type="sldNum" sz="quarter" idx="5"/>
          </p:nvPr>
        </p:nvSpPr>
        <p:spPr/>
        <p:txBody>
          <a:bodyPr/>
          <a:lstStyle/>
          <a:p>
            <a:fld id="{32062B46-4F6D-4F86-8DB7-C310FD0CB371}" type="slidenum">
              <a:rPr lang="de-DE" altLang="de-DE" smtClean="0"/>
              <a:pPr/>
              <a:t>52</a:t>
            </a:fld>
            <a:endParaRPr lang="de-DE" altLang="de-DE"/>
          </a:p>
        </p:txBody>
      </p:sp>
    </p:spTree>
    <p:extLst>
      <p:ext uri="{BB962C8B-B14F-4D97-AF65-F5344CB8AC3E}">
        <p14:creationId xmlns:p14="http://schemas.microsoft.com/office/powerpoint/2010/main" val="1628557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defRPr/>
            </a:pPr>
            <a:r>
              <a:rPr lang="de-DE" altLang="de-DE" b="1">
                <a:ea typeface="ＭＳ Ｐゴシック"/>
                <a:cs typeface="Calibri"/>
              </a:rPr>
              <a:t>Eigene Ergänzungen:</a:t>
            </a:r>
            <a:endParaRPr lang="de-DE" altLang="de-DE">
              <a:ea typeface="ＭＳ Ｐゴシック"/>
              <a:cs typeface="Calibri"/>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53</a:t>
            </a:fld>
            <a:endParaRPr lang="de-DE" altLang="de-DE"/>
          </a:p>
        </p:txBody>
      </p:sp>
    </p:spTree>
    <p:extLst>
      <p:ext uri="{BB962C8B-B14F-4D97-AF65-F5344CB8AC3E}">
        <p14:creationId xmlns:p14="http://schemas.microsoft.com/office/powerpoint/2010/main" val="48005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u="sng">
                <a:latin typeface="Arial"/>
                <a:ea typeface="ＭＳ Ｐゴシック"/>
                <a:cs typeface="Arial"/>
              </a:rPr>
              <a:t>Literatur</a:t>
            </a:r>
            <a:r>
              <a:rPr lang="de-DE" altLang="de-DE" sz="1200">
                <a:latin typeface="Arial"/>
                <a:ea typeface="ＭＳ Ｐゴシック"/>
                <a:cs typeface="Arial"/>
              </a:rPr>
              <a:t>:</a:t>
            </a:r>
          </a:p>
          <a:p>
            <a:pPr defTabSz="436626">
              <a:defRPr/>
            </a:pPr>
            <a:r>
              <a:rPr lang="de-DE" altLang="de-DE" sz="1200">
                <a:latin typeface="Arial"/>
                <a:ea typeface="ＭＳ Ｐゴシック"/>
                <a:cs typeface="Arial"/>
              </a:rPr>
              <a:t>[11]</a:t>
            </a:r>
          </a:p>
          <a:p>
            <a:pPr marL="0" marR="0" lvl="0" indent="0" algn="l" defTabSz="914400" rtl="0" eaLnBrk="1" fontAlgn="base" latinLnBrk="0" hangingPunct="1">
              <a:lnSpc>
                <a:spcPct val="100000"/>
              </a:lnSpc>
              <a:spcBef>
                <a:spcPct val="50000"/>
              </a:spcBef>
              <a:spcAft>
                <a:spcPct val="0"/>
              </a:spcAft>
              <a:buClr>
                <a:srgbClr val="D11242"/>
              </a:buClr>
              <a:buSzPct val="85000"/>
              <a:buFont typeface="+mj-lt"/>
              <a:buNone/>
              <a:tabLst/>
              <a:defRPr/>
            </a:pPr>
            <a:r>
              <a:rPr kumimoji="0" lang="de-DE" altLang="de-DE" sz="1200" b="0" i="0" u="none" strike="noStrike" kern="1200" cap="none" spc="0" normalizeH="0" baseline="0" noProof="0">
                <a:ln>
                  <a:noFill/>
                </a:ln>
                <a:solidFill>
                  <a:srgbClr val="666565"/>
                </a:solidFill>
                <a:effectLst/>
                <a:uLnTx/>
                <a:uFillTx/>
                <a:latin typeface="Arial"/>
                <a:ea typeface="ＭＳ Ｐゴシック"/>
                <a:cs typeface="Arial"/>
              </a:rPr>
              <a:t>Berufsgenossenschaft für Gesundheitsdienst und Wohlfahrtspflege – BGW (Hrsg.). Zytostatika im Gesundheitsdienst. Informationen zur sicheren Handhabung von Zytostatika. Stand 02/2019. Online veröffentlicht unter</a:t>
            </a:r>
            <a:r>
              <a:rPr lang="de-DE" altLang="de-DE">
                <a:solidFill>
                  <a:srgbClr val="666565"/>
                </a:solidFill>
                <a:latin typeface="Arial"/>
                <a:ea typeface="ＭＳ Ｐゴシック"/>
                <a:cs typeface="Arial"/>
              </a:rPr>
              <a:t>: </a:t>
            </a:r>
            <a:r>
              <a:rPr lang="de-DE">
                <a:solidFill>
                  <a:srgbClr val="666565"/>
                </a:solidFill>
                <a:latin typeface="Arial"/>
                <a:ea typeface="ＭＳ Ｐゴシック"/>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pPr marL="0" indent="0" eaLnBrk="1" hangingPunct="1">
              <a:lnSpc>
                <a:spcPct val="100000"/>
              </a:lnSpc>
              <a:spcBef>
                <a:spcPct val="50000"/>
              </a:spcBef>
              <a:buClr>
                <a:srgbClr val="D11242"/>
              </a:buClr>
              <a:buSzPct val="85000"/>
              <a:buFont typeface="Wingdings" panose="05000000000000000000" pitchFamily="2" charset="2"/>
              <a:buNone/>
            </a:pP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lnSpc>
                <a:spcPct val="100000"/>
              </a:lnSpc>
              <a:spcBef>
                <a:spcPct val="50000"/>
              </a:spcBef>
              <a:buClr>
                <a:srgbClr val="D11242"/>
              </a:buClr>
              <a:buSzPct val="85000"/>
              <a:buFont typeface="Wingdings" panose="05000000000000000000" pitchFamily="2" charset="2"/>
              <a:buNone/>
            </a:pPr>
            <a:r>
              <a:rPr lang="de-DE" altLang="de-DE" sz="1200">
                <a:latin typeface="Arial"/>
                <a:ea typeface="ＭＳ Ｐゴシック"/>
                <a:cs typeface="Arial"/>
              </a:rPr>
              <a:t>[13]</a:t>
            </a:r>
          </a:p>
          <a:p>
            <a:pPr eaLnBrk="1" hangingPunct="1">
              <a:spcBef>
                <a:spcPct val="50000"/>
              </a:spcBef>
              <a:buClr>
                <a:srgbClr val="D11242"/>
              </a:buClr>
              <a:buSzPct val="85000"/>
            </a:pPr>
            <a:r>
              <a:rPr lang="de-DE" altLang="de-DE" sz="1200">
                <a:solidFill>
                  <a:srgbClr val="000000"/>
                </a:solidFill>
                <a:latin typeface="Arial"/>
                <a:ea typeface="ＭＳ Ｐゴシック"/>
                <a:cs typeface="Arial"/>
              </a:rPr>
              <a:t>Richtlinie über die Entsorgung von Abfällen aus Einrichtungen des Gesundheitsdienstes der LAGA (Länderarbeitsgemeinschaft Abfall), 9ff. Online veröffentlicht unter:</a:t>
            </a:r>
            <a:r>
              <a:rPr lang="de-DE" altLang="de-DE">
                <a:solidFill>
                  <a:srgbClr val="000000"/>
                </a:solidFill>
                <a:latin typeface="Arial"/>
                <a:ea typeface="ＭＳ Ｐゴシック"/>
                <a:cs typeface="Arial"/>
              </a:rPr>
              <a:t> </a:t>
            </a:r>
            <a:r>
              <a:rPr lang="de-DE" altLang="de-DE" sz="1200">
                <a:latin typeface="Arial"/>
                <a:ea typeface="ＭＳ Ｐゴシック"/>
                <a:cs typeface="Arial"/>
              </a:rPr>
              <a:t> http://www.laga-online.de/servlet/is/23874/M%2018%20Januar%202015_Endfassung.pdf?command=downloadContent&amp;filename=M%2018%20Januar%202015_Endfassung.pdf</a:t>
            </a:r>
          </a:p>
          <a:p>
            <a:endParaRPr lang="de-DE" altLang="de-DE" sz="1200" b="1">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latin typeface="Arial"/>
                <a:ea typeface="ＭＳ Ｐゴシック"/>
                <a:cs typeface="Arial"/>
              </a:rPr>
              <a:t>Eigene Ergänzungen:</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54</a:t>
            </a:fld>
            <a:endParaRPr lang="de-DE" altLang="de-DE"/>
          </a:p>
        </p:txBody>
      </p:sp>
    </p:spTree>
    <p:extLst>
      <p:ext uri="{BB962C8B-B14F-4D97-AF65-F5344CB8AC3E}">
        <p14:creationId xmlns:p14="http://schemas.microsoft.com/office/powerpoint/2010/main" val="4066941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000" u="sng">
                <a:latin typeface="Arial" panose="020B0604020202020204" pitchFamily="34" charset="0"/>
                <a:ea typeface="ＭＳ Ｐゴシック" panose="020B0600070205080204" pitchFamily="34" charset="-128"/>
                <a:cs typeface="Arial" panose="020B0604020202020204" pitchFamily="34" charset="0"/>
              </a:rPr>
              <a:t>Literatur</a:t>
            </a:r>
            <a:r>
              <a:rPr lang="de-DE" altLang="de-DE" sz="1000">
                <a:latin typeface="Arial" panose="020B0604020202020204" pitchFamily="34" charset="0"/>
                <a:ea typeface="ＭＳ Ｐゴシック" panose="020B0600070205080204" pitchFamily="34" charset="-128"/>
                <a:cs typeface="Arial" panose="020B0604020202020204" pitchFamily="34" charset="0"/>
              </a:rPr>
              <a:t>:</a:t>
            </a:r>
          </a:p>
          <a:p>
            <a:r>
              <a:rPr lang="de-DE" altLang="de-DE" sz="1000" b="0">
                <a:solidFill>
                  <a:srgbClr val="000000"/>
                </a:solidFill>
                <a:ea typeface="ＭＳ Ｐゴシック"/>
                <a:cs typeface="Calibri"/>
              </a:rPr>
              <a:t>[11]</a:t>
            </a:r>
          </a:p>
          <a:p>
            <a:pPr marL="0" marR="0" lvl="0" indent="0" algn="l" defTabSz="914400" rtl="0" eaLnBrk="1" fontAlgn="base" latinLnBrk="0" hangingPunct="1">
              <a:lnSpc>
                <a:spcPct val="100000"/>
              </a:lnSpc>
              <a:spcBef>
                <a:spcPct val="50000"/>
              </a:spcBef>
              <a:spcAft>
                <a:spcPct val="0"/>
              </a:spcAft>
              <a:buClr>
                <a:srgbClr val="D11242"/>
              </a:buClr>
              <a:buSzPct val="85000"/>
              <a:buFont typeface="+mj-lt"/>
              <a:buNone/>
              <a:tabLst/>
              <a:defRPr/>
            </a:pPr>
            <a:r>
              <a:rPr kumimoji="0" lang="de-DE" altLang="de-DE" sz="1000" b="0" i="0" u="none" strike="noStrike" kern="0" cap="none" spc="0" normalizeH="0" baseline="0" noProof="0">
                <a:ln>
                  <a:noFill/>
                </a:ln>
                <a:solidFill>
                  <a:srgbClr val="666565"/>
                </a:solidFill>
                <a:effectLst/>
                <a:uLnTx/>
                <a:uFillTx/>
                <a:latin typeface="Arial"/>
                <a:ea typeface="Geneva"/>
                <a:cs typeface="Arial"/>
              </a:rPr>
              <a:t>Berufsgenossenschaft für Gesundheitsdienst und Wohlfahrtspflege – BGW (Hrsg.). Zytostatika im Gesundheitsdienst. Informationen zur sicheren Handhabung von Zytostatika. Stand 02/2019. Online veröffentlicht unter</a:t>
            </a:r>
            <a:r>
              <a:rPr lang="de-DE" altLang="de-DE" sz="1000" kern="0">
                <a:solidFill>
                  <a:srgbClr val="666565"/>
                </a:solidFill>
                <a:latin typeface="Arial"/>
                <a:ea typeface="Geneva"/>
                <a:cs typeface="Arial"/>
              </a:rPr>
              <a:t>: </a:t>
            </a:r>
            <a:r>
              <a:rPr lang="de-DE" sz="1000" kern="0">
                <a:solidFill>
                  <a:srgbClr val="666565"/>
                </a:solidFill>
                <a:latin typeface="Arial"/>
                <a:ea typeface="Geneva"/>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endParaRPr lang="de-DE" altLang="de-DE" sz="1000">
              <a:latin typeface="Arial" panose="020B0604020202020204" pitchFamily="34" charset="0"/>
              <a:ea typeface="ＭＳ Ｐゴシック" panose="020B0600070205080204" pitchFamily="34" charset="-128"/>
              <a:cs typeface="Arial" panose="020B0604020202020204" pitchFamily="34" charset="0"/>
            </a:endParaRPr>
          </a:p>
          <a:p>
            <a:r>
              <a:rPr lang="de-DE" altLang="de-DE" sz="1000">
                <a:latin typeface="Arial" panose="020B0604020202020204" pitchFamily="34" charset="0"/>
                <a:ea typeface="ＭＳ Ｐゴシック" panose="020B0600070205080204" pitchFamily="34" charset="-128"/>
                <a:cs typeface="Arial" panose="020B0604020202020204" pitchFamily="34" charset="0"/>
              </a:rPr>
              <a:t>[14]</a:t>
            </a:r>
          </a:p>
          <a:p>
            <a:r>
              <a:rPr lang="de-DE" sz="1200">
                <a:latin typeface="Arial" panose="020B0604020202020204" pitchFamily="34" charset="0"/>
                <a:cs typeface="Arial" panose="020B0604020202020204" pitchFamily="34" charset="0"/>
              </a:rPr>
              <a:t>ESOP, </a:t>
            </a:r>
            <a:r>
              <a:rPr lang="de-DE" sz="1200" err="1">
                <a:latin typeface="Arial" panose="020B0604020202020204" pitchFamily="34" charset="0"/>
                <a:cs typeface="Arial" panose="020B0604020202020204" pitchFamily="34" charset="0"/>
              </a:rPr>
              <a:t>QuapoS</a:t>
            </a:r>
            <a:r>
              <a:rPr lang="de-DE" sz="1200">
                <a:latin typeface="Arial" panose="020B0604020202020204" pitchFamily="34" charset="0"/>
                <a:cs typeface="Arial" panose="020B0604020202020204" pitchFamily="34" charset="0"/>
              </a:rPr>
              <a:t> 6 – Qualitätsstandards für den pharmazeutisch-onkologischen Service, 6. Auflage 2018. Online veröffentlicht unter: https://esop.li/wp-content/uploads/2020/03/Inhalt_B_QuapoS_DEU_1907_03_aktuell.pdf</a:t>
            </a:r>
          </a:p>
          <a:p>
            <a:endParaRPr lang="de-DE" altLang="de-DE" b="1">
              <a:latin typeface="Arial" panose="020B0604020202020204" pitchFamily="34" charset="0"/>
              <a:ea typeface="ＭＳ Ｐゴシック" panose="020B0600070205080204" pitchFamily="34" charset="-128"/>
              <a:cs typeface="Arial" panose="020B0604020202020204" pitchFamily="34" charset="0"/>
            </a:endParaRPr>
          </a:p>
          <a:p>
            <a:endParaRPr lang="de-DE" altLang="de-DE" b="1">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55</a:t>
            </a:fld>
            <a:endParaRPr lang="de-DE" altLang="de-DE"/>
          </a:p>
        </p:txBody>
      </p:sp>
    </p:spTree>
    <p:extLst>
      <p:ext uri="{BB962C8B-B14F-4D97-AF65-F5344CB8AC3E}">
        <p14:creationId xmlns:p14="http://schemas.microsoft.com/office/powerpoint/2010/main" val="1530726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altLang="de-DE" sz="1200" b="1" u="none">
                <a:latin typeface="Arial" panose="020B0604020202020204" pitchFamily="34" charset="0"/>
                <a:ea typeface="ＭＳ Ｐゴシック" panose="020B0600070205080204" pitchFamily="34" charset="-128"/>
                <a:cs typeface="Arial" panose="020B0604020202020204" pitchFamily="34" charset="0"/>
              </a:rPr>
              <a:t>Hinweise: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1200" b="0">
                <a:solidFill>
                  <a:srgbClr val="000000"/>
                </a:solidFill>
                <a:latin typeface="Arial" panose="020B0604020202020204" pitchFamily="34" charset="0"/>
                <a:ea typeface="ＭＳ Ｐゴシック" panose="020B0600070205080204" pitchFamily="34" charset="-128"/>
                <a:cs typeface="Arial" panose="020B0604020202020204" pitchFamily="34" charset="0"/>
              </a:rPr>
              <a:t>Eimer mit Trittpedal zum Öffnen des Deckels sind zu bevorzugen.</a:t>
            </a:r>
          </a:p>
          <a:p>
            <a:endParaRPr lang="de-DE" altLang="de-DE" sz="1200" u="sng">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u="sng">
                <a:latin typeface="Arial" panose="020B0604020202020204" pitchFamily="34" charset="0"/>
                <a:ea typeface="ＭＳ Ｐゴシック" panose="020B0600070205080204" pitchFamily="34" charset="-128"/>
                <a:cs typeface="Arial" panose="020B0604020202020204" pitchFamily="34" charset="0"/>
              </a:rPr>
              <a:t>Literatur</a:t>
            </a:r>
            <a:r>
              <a:rPr lang="de-DE" altLang="de-DE" sz="1200">
                <a:latin typeface="Arial" panose="020B0604020202020204" pitchFamily="34" charset="0"/>
                <a:ea typeface="ＭＳ Ｐゴシック" panose="020B0600070205080204" pitchFamily="34" charset="-128"/>
                <a:cs typeface="Arial" panose="020B0604020202020204" pitchFamily="34" charset="0"/>
              </a:rPr>
              <a:t>:</a:t>
            </a:r>
          </a:p>
          <a:p>
            <a:r>
              <a:rPr lang="de-DE" altLang="de-DE" sz="1200" b="0">
                <a:solidFill>
                  <a:srgbClr val="000000"/>
                </a:solidFill>
                <a:ea typeface="ＭＳ Ｐゴシック"/>
                <a:cs typeface="Calibri"/>
              </a:rPr>
              <a:t>[11]</a:t>
            </a:r>
          </a:p>
          <a:p>
            <a:pPr marL="0" marR="0" lvl="0" indent="0" algn="l" defTabSz="914400" rtl="0" eaLnBrk="1" fontAlgn="base" latinLnBrk="0" hangingPunct="1">
              <a:lnSpc>
                <a:spcPct val="100000"/>
              </a:lnSpc>
              <a:spcBef>
                <a:spcPct val="50000"/>
              </a:spcBef>
              <a:spcAft>
                <a:spcPct val="0"/>
              </a:spcAft>
              <a:buClr>
                <a:srgbClr val="D11242"/>
              </a:buClr>
              <a:buSzPct val="85000"/>
              <a:buFont typeface="+mj-lt"/>
              <a:buNone/>
              <a:tabLst/>
              <a:defRPr/>
            </a:pPr>
            <a:r>
              <a:rPr kumimoji="0" lang="de-DE" altLang="de-DE" sz="1200" b="0" i="0" u="none" strike="noStrike" kern="0" cap="none" spc="0" normalizeH="0" baseline="0" noProof="0">
                <a:ln>
                  <a:noFill/>
                </a:ln>
                <a:solidFill>
                  <a:srgbClr val="666565"/>
                </a:solidFill>
                <a:effectLst/>
                <a:uLnTx/>
                <a:uFillTx/>
                <a:latin typeface="Arial"/>
                <a:ea typeface="Geneva"/>
                <a:cs typeface="Arial"/>
              </a:rPr>
              <a:t>Berufsgenossenschaft für Gesundheitsdienst und Wohlfahrtspflege – BGW (Hrsg.). Zytostatika im Gesundheitsdienst. Informationen zur sicheren Handhabung von Zytostatika. Stand 02/2019. Online veröffentlicht unter</a:t>
            </a:r>
            <a:r>
              <a:rPr lang="de-DE" altLang="de-DE" sz="1200" kern="0">
                <a:solidFill>
                  <a:srgbClr val="666565"/>
                </a:solidFill>
                <a:latin typeface="Arial"/>
                <a:ea typeface="Geneva"/>
                <a:cs typeface="Arial"/>
              </a:rPr>
              <a:t>: </a:t>
            </a:r>
            <a:r>
              <a:rPr lang="de-DE" sz="1200" kern="0">
                <a:solidFill>
                  <a:srgbClr val="666565"/>
                </a:solidFill>
                <a:latin typeface="Arial"/>
                <a:ea typeface="Geneva"/>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latin typeface="Arial" panose="020B0604020202020204" pitchFamily="34" charset="0"/>
                <a:ea typeface="ＭＳ Ｐゴシック" panose="020B0600070205080204" pitchFamily="34" charset="-128"/>
                <a:cs typeface="Arial" panose="020B0604020202020204" pitchFamily="34" charset="0"/>
              </a:rPr>
              <a:t>[14]</a:t>
            </a:r>
          </a:p>
          <a:p>
            <a:r>
              <a:rPr lang="de-DE" sz="1800">
                <a:latin typeface="Arial" panose="020B0604020202020204" pitchFamily="34" charset="0"/>
                <a:cs typeface="Arial" panose="020B0604020202020204" pitchFamily="34" charset="0"/>
              </a:rPr>
              <a:t>ESOP, </a:t>
            </a:r>
            <a:r>
              <a:rPr lang="de-DE" sz="1800" err="1">
                <a:latin typeface="Arial" panose="020B0604020202020204" pitchFamily="34" charset="0"/>
                <a:cs typeface="Arial" panose="020B0604020202020204" pitchFamily="34" charset="0"/>
              </a:rPr>
              <a:t>QuapoS</a:t>
            </a:r>
            <a:r>
              <a:rPr lang="de-DE" sz="1800">
                <a:latin typeface="Arial" panose="020B0604020202020204" pitchFamily="34" charset="0"/>
                <a:cs typeface="Arial" panose="020B0604020202020204" pitchFamily="34" charset="0"/>
              </a:rPr>
              <a:t> 6 – Qualitätsstandards für den pharmazeutisch-onkologischen Service, 6. Auflage 2018. Online veröffentlicht unter:</a:t>
            </a:r>
          </a:p>
          <a:p>
            <a:r>
              <a:rPr lang="de-DE" sz="1800">
                <a:latin typeface="Arial" panose="020B0604020202020204" pitchFamily="34" charset="0"/>
                <a:cs typeface="Arial" panose="020B0604020202020204" pitchFamily="34" charset="0"/>
              </a:rPr>
              <a:t>https://esop.li/wp-content/uploads/2020/03/Inhalt_B_QuapoS_DEU_1907_03_aktuell.pdf</a:t>
            </a:r>
          </a:p>
          <a:p>
            <a:endParaRPr lang="de-DE" altLang="de-DE" b="1">
              <a:latin typeface="Arial" panose="020B0604020202020204" pitchFamily="34" charset="0"/>
              <a:ea typeface="ＭＳ Ｐゴシック" panose="020B0600070205080204" pitchFamily="34" charset="-128"/>
              <a:cs typeface="Arial" panose="020B0604020202020204" pitchFamily="34" charset="0"/>
            </a:endParaRPr>
          </a:p>
          <a:p>
            <a:endParaRPr lang="de-DE" altLang="de-DE" b="1">
              <a:latin typeface="Arial" panose="020B0604020202020204" pitchFamily="34" charset="0"/>
              <a:ea typeface="ＭＳ Ｐゴシック" panose="020B0600070205080204" pitchFamily="34" charset="-128"/>
              <a:cs typeface="Arial" panose="020B0604020202020204" pitchFamily="34" charset="0"/>
            </a:endParaRPr>
          </a:p>
          <a:p>
            <a:r>
              <a:rPr lang="de-DE" altLang="de-DE" b="1">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a:latin typeface="Arial" panose="020B0604020202020204" pitchFamily="34" charset="0"/>
              <a:ea typeface="ＭＳ Ｐゴシック" panose="020B0600070205080204" pitchFamily="34" charset="-128"/>
              <a:cs typeface="Arial" panose="020B0604020202020204" pitchFamily="34" charset="0"/>
            </a:endParaRPr>
          </a:p>
          <a:p>
            <a:endParaRPr lang="de-DE" altLang="de-DE">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56</a:t>
            </a:fld>
            <a:endParaRPr lang="de-DE" altLang="de-DE"/>
          </a:p>
        </p:txBody>
      </p:sp>
    </p:spTree>
    <p:extLst>
      <p:ext uri="{BB962C8B-B14F-4D97-AF65-F5344CB8AC3E}">
        <p14:creationId xmlns:p14="http://schemas.microsoft.com/office/powerpoint/2010/main" val="1222065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u="sng">
                <a:latin typeface="Arial" panose="020B0604020202020204" pitchFamily="34" charset="0"/>
                <a:ea typeface="ＭＳ Ｐゴシック" panose="020B0600070205080204" pitchFamily="34" charset="-128"/>
                <a:cs typeface="Arial" panose="020B0604020202020204" pitchFamily="34" charset="0"/>
              </a:rPr>
              <a:t>Literatur</a:t>
            </a:r>
            <a:r>
              <a:rPr lang="de-DE" altLang="de-DE" sz="1200">
                <a:latin typeface="Arial" panose="020B0604020202020204" pitchFamily="34" charset="0"/>
                <a:ea typeface="ＭＳ Ｐゴシック" panose="020B0600070205080204" pitchFamily="34" charset="-128"/>
                <a:cs typeface="Arial" panose="020B0604020202020204" pitchFamily="34" charset="0"/>
              </a:rPr>
              <a:t>:</a:t>
            </a:r>
          </a:p>
          <a:p>
            <a:r>
              <a:rPr lang="de-DE" altLang="de-DE" sz="1200" b="0">
                <a:solidFill>
                  <a:srgbClr val="000000"/>
                </a:solidFill>
                <a:ea typeface="ＭＳ Ｐゴシック"/>
                <a:cs typeface="Calibri"/>
              </a:rPr>
              <a:t>[11]</a:t>
            </a:r>
          </a:p>
          <a:p>
            <a:pPr marL="0" marR="0" lvl="0" indent="0" algn="l" defTabSz="914400" rtl="0" eaLnBrk="1" fontAlgn="base" latinLnBrk="0" hangingPunct="1">
              <a:lnSpc>
                <a:spcPct val="100000"/>
              </a:lnSpc>
              <a:spcBef>
                <a:spcPct val="50000"/>
              </a:spcBef>
              <a:spcAft>
                <a:spcPct val="0"/>
              </a:spcAft>
              <a:buClr>
                <a:srgbClr val="D11242"/>
              </a:buClr>
              <a:buSzPct val="85000"/>
              <a:buFont typeface="+mj-lt"/>
              <a:buNone/>
              <a:tabLst/>
              <a:defRPr/>
            </a:pPr>
            <a:r>
              <a:rPr kumimoji="0" lang="de-DE" altLang="de-DE" sz="1200" b="0" i="0" u="none" strike="noStrike" kern="0" cap="none" spc="0" normalizeH="0" baseline="0" noProof="0">
                <a:ln>
                  <a:noFill/>
                </a:ln>
                <a:solidFill>
                  <a:srgbClr val="666565"/>
                </a:solidFill>
                <a:effectLst/>
                <a:uLnTx/>
                <a:uFillTx/>
                <a:latin typeface="Arial"/>
                <a:ea typeface="Geneva"/>
                <a:cs typeface="Arial"/>
              </a:rPr>
              <a:t>Berufsgenossenschaft für Gesundheitsdienst und Wohlfahrtspflege – BGW (Hrsg.). Zytostatika im Gesundheitsdienst. Informationen zur sicheren Handhabung von Zytostatika. Stand 02/2019. Online veröffentlicht unter</a:t>
            </a:r>
            <a:r>
              <a:rPr lang="de-DE" altLang="de-DE" sz="1200" kern="0">
                <a:solidFill>
                  <a:srgbClr val="666565"/>
                </a:solidFill>
                <a:latin typeface="Arial"/>
                <a:ea typeface="Geneva"/>
                <a:cs typeface="Arial"/>
              </a:rPr>
              <a:t>: </a:t>
            </a:r>
            <a:r>
              <a:rPr lang="de-DE" sz="1200" kern="0">
                <a:solidFill>
                  <a:srgbClr val="666565"/>
                </a:solidFill>
                <a:latin typeface="Arial"/>
                <a:ea typeface="Geneva"/>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latin typeface="Arial" panose="020B0604020202020204" pitchFamily="34" charset="0"/>
                <a:ea typeface="ＭＳ Ｐゴシック" panose="020B0600070205080204" pitchFamily="34" charset="-128"/>
                <a:cs typeface="Arial" panose="020B0604020202020204" pitchFamily="34" charset="0"/>
              </a:rPr>
              <a:t>[14]</a:t>
            </a:r>
          </a:p>
          <a:p>
            <a:r>
              <a:rPr lang="de-DE" sz="1200">
                <a:latin typeface="Segoe UI" panose="020B0502040204020203" pitchFamily="34" charset="0"/>
              </a:rPr>
              <a:t>ESOP, </a:t>
            </a:r>
            <a:r>
              <a:rPr lang="de-DE" sz="1200" err="1">
                <a:latin typeface="Segoe UI" panose="020B0502040204020203" pitchFamily="34" charset="0"/>
              </a:rPr>
              <a:t>QuapoS</a:t>
            </a:r>
            <a:r>
              <a:rPr lang="de-DE" sz="1200">
                <a:latin typeface="Segoe UI" panose="020B0502040204020203" pitchFamily="34" charset="0"/>
              </a:rPr>
              <a:t> 6 – Qualitätsstandards für den pharmazeutisch-onkologischen Service, 6. Auflage 2018. Online veröffentlicht unter: https://esop.li/wp-content/uploads/2020/03/Inhalt_B_QuapoS_DEU_1907_03_aktuell.pdf</a:t>
            </a:r>
          </a:p>
          <a:p>
            <a:endParaRPr lang="de-DE" altLang="de-DE" b="1">
              <a:ea typeface="ＭＳ Ｐゴシック" panose="020B0600070205080204" pitchFamily="34" charset="-128"/>
              <a:cs typeface="Arial" panose="020B0604020202020204" pitchFamily="34" charset="0"/>
            </a:endParaRPr>
          </a:p>
          <a:p>
            <a:endParaRPr lang="de-DE" altLang="de-DE" b="1">
              <a:ea typeface="ＭＳ Ｐゴシック" panose="020B0600070205080204" pitchFamily="34" charset="-128"/>
              <a:cs typeface="Arial" panose="020B0604020202020204" pitchFamily="34" charset="0"/>
            </a:endParaRPr>
          </a:p>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57</a:t>
            </a:fld>
            <a:endParaRPr lang="de-DE" altLang="de-DE"/>
          </a:p>
        </p:txBody>
      </p:sp>
    </p:spTree>
    <p:extLst>
      <p:ext uri="{BB962C8B-B14F-4D97-AF65-F5344CB8AC3E}">
        <p14:creationId xmlns:p14="http://schemas.microsoft.com/office/powerpoint/2010/main" val="991626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u="sng">
                <a:latin typeface="Arial" panose="020B0604020202020204" pitchFamily="34" charset="0"/>
                <a:ea typeface="ＭＳ Ｐゴシック" panose="020B0600070205080204" pitchFamily="34" charset="-128"/>
                <a:cs typeface="Arial" panose="020B0604020202020204" pitchFamily="34" charset="0"/>
              </a:rPr>
              <a:t>Literatur</a:t>
            </a:r>
            <a:r>
              <a:rPr lang="de-DE" altLang="de-DE" sz="1200">
                <a:latin typeface="Arial" panose="020B0604020202020204" pitchFamily="34" charset="0"/>
                <a:ea typeface="ＭＳ Ｐゴシック" panose="020B0600070205080204" pitchFamily="34" charset="-128"/>
                <a:cs typeface="Arial" panose="020B0604020202020204" pitchFamily="34" charset="0"/>
              </a:rPr>
              <a:t>:</a:t>
            </a:r>
          </a:p>
          <a:p>
            <a:r>
              <a:rPr lang="de-DE" altLang="de-DE" sz="1200">
                <a:latin typeface="Arial" panose="020B0604020202020204" pitchFamily="34" charset="0"/>
                <a:ea typeface="ＭＳ Ｐゴシック" panose="020B0600070205080204" pitchFamily="34" charset="-128"/>
                <a:cs typeface="Arial" panose="020B0604020202020204" pitchFamily="34" charset="0"/>
              </a:rPr>
              <a:t>[14]</a:t>
            </a:r>
          </a:p>
          <a:p>
            <a:r>
              <a:rPr lang="de-DE" sz="1200">
                <a:latin typeface="Segoe UI" panose="020B0502040204020203" pitchFamily="34" charset="0"/>
              </a:rPr>
              <a:t>ESOP, </a:t>
            </a:r>
            <a:r>
              <a:rPr lang="de-DE" sz="1200" err="1">
                <a:latin typeface="Segoe UI" panose="020B0502040204020203" pitchFamily="34" charset="0"/>
              </a:rPr>
              <a:t>QuapoS</a:t>
            </a:r>
            <a:r>
              <a:rPr lang="de-DE" sz="1200">
                <a:latin typeface="Segoe UI" panose="020B0502040204020203" pitchFamily="34" charset="0"/>
              </a:rPr>
              <a:t> 6 – Qualitätsstandards für den pharmazeutisch-onkologischen Service, 6. Auflage 2018. Online veröffentlicht unter:</a:t>
            </a:r>
          </a:p>
          <a:p>
            <a:r>
              <a:rPr lang="de-DE" sz="1200">
                <a:latin typeface="Segoe UI" panose="020B0502040204020203" pitchFamily="34" charset="0"/>
              </a:rPr>
              <a:t>https://esop.li/wp-content/uploads/2020/03/Inhalt_B_QuapoS_DEU_1907_03_aktuell.pdf</a:t>
            </a:r>
          </a:p>
          <a:p>
            <a:endParaRPr lang="de-DE" altLang="de-DE" b="1">
              <a:ea typeface="ＭＳ Ｐゴシック" panose="020B0600070205080204" pitchFamily="34" charset="-128"/>
              <a:cs typeface="Arial" panose="020B0604020202020204" pitchFamily="34" charset="0"/>
            </a:endParaRPr>
          </a:p>
          <a:p>
            <a:endParaRPr lang="de-DE" altLang="de-DE" b="1">
              <a:ea typeface="ＭＳ Ｐゴシック" panose="020B0600070205080204" pitchFamily="34" charset="-128"/>
              <a:cs typeface="Arial" panose="020B0604020202020204" pitchFamily="34" charset="0"/>
            </a:endParaRPr>
          </a:p>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58</a:t>
            </a:fld>
            <a:endParaRPr lang="de-DE" altLang="de-DE"/>
          </a:p>
        </p:txBody>
      </p:sp>
    </p:spTree>
    <p:extLst>
      <p:ext uri="{BB962C8B-B14F-4D97-AF65-F5344CB8AC3E}">
        <p14:creationId xmlns:p14="http://schemas.microsoft.com/office/powerpoint/2010/main" val="3766579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Unbeabsichtigte Freisetzung von Zytostatika:</a:t>
            </a:r>
          </a:p>
          <a:p>
            <a:pPr marL="600361" lvl="1" indent="-163735">
              <a:buFont typeface="Symbol" panose="05050102010706020507" pitchFamily="18" charset="2"/>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Notfallmaßnahmen sollten festgelegt sein, im Herstellungsraum als Aushang vorhanden sein und in der Unterweisung vermittelt und geübt werden.</a:t>
            </a:r>
          </a:p>
          <a:p>
            <a:pPr marL="600361" lvl="1" indent="-163735">
              <a:buFont typeface="Symbol" panose="05050102010706020507" pitchFamily="18" charset="2"/>
              <a:buChar char="-"/>
            </a:pP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Alle zur Beseitigung von </a:t>
            </a:r>
            <a:r>
              <a:rPr lang="de-DE" altLang="de-DE" sz="11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Verschüttungen</a:t>
            </a:r>
            <a:r>
              <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rPr>
              <a:t> erforderlichen Hilfsmittel (Einmaltücher, Handschaufel für Glasbruch), inklusive einer Anweisung, sind in einem Set (Dekontaminations-Set, Spill-Kit) bereitzuhalten.</a:t>
            </a:r>
          </a:p>
          <a:p>
            <a:endPar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59</a:t>
            </a:fld>
            <a:endParaRPr lang="de-DE" altLang="de-DE"/>
          </a:p>
        </p:txBody>
      </p:sp>
    </p:spTree>
    <p:extLst>
      <p:ext uri="{BB962C8B-B14F-4D97-AF65-F5344CB8AC3E}">
        <p14:creationId xmlns:p14="http://schemas.microsoft.com/office/powerpoint/2010/main" val="195515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a:t>
            </a:fld>
            <a:endParaRPr lang="de-DE" altLang="de-DE"/>
          </a:p>
        </p:txBody>
      </p:sp>
    </p:spTree>
    <p:extLst>
      <p:ext uri="{BB962C8B-B14F-4D97-AF65-F5344CB8AC3E}">
        <p14:creationId xmlns:p14="http://schemas.microsoft.com/office/powerpoint/2010/main" val="42087841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100" b="1">
                <a:latin typeface="Arial" panose="020B0604020202020204" pitchFamily="34" charset="0"/>
                <a:ea typeface="ＭＳ Ｐゴシック" panose="020B0600070205080204" pitchFamily="34" charset="-128"/>
                <a:cs typeface="Arial" panose="020B0604020202020204" pitchFamily="34" charset="0"/>
              </a:rPr>
              <a:t>Hinweise:</a:t>
            </a:r>
          </a:p>
          <a:p>
            <a:pPr marL="163195" indent="-163195">
              <a:buFont typeface="Arial" panose="020B0604020202020204" pitchFamily="34" charset="0"/>
              <a:buChar char="•"/>
            </a:pPr>
            <a:r>
              <a:rPr lang="de-DE" altLang="de-DE" sz="1100">
                <a:latin typeface="Arial"/>
                <a:ea typeface="ＭＳ Ｐゴシック"/>
                <a:cs typeface="Arial"/>
              </a:rPr>
              <a:t>Bei Hautkontakt betroffene Stelle sofort gründlich mit fließendem kaltem Wasser abspülen (zunächst keine Seife verwenden) </a:t>
            </a:r>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pPr marL="600075" lvl="1" indent="-163195">
              <a:buFont typeface="Symbol" panose="05050102010706020507" pitchFamily="18" charset="2"/>
              <a:buChar char="-"/>
            </a:pPr>
            <a:r>
              <a:rPr lang="de-DE" altLang="de-DE" sz="1100">
                <a:latin typeface="Arial" panose="020B0604020202020204" pitchFamily="34" charset="0"/>
                <a:ea typeface="ＭＳ Ｐゴシック" panose="020B0600070205080204" pitchFamily="34" charset="-128"/>
                <a:cs typeface="Arial" panose="020B0604020202020204" pitchFamily="34" charset="0"/>
              </a:rPr>
              <a:t>Kalt: warmes Wasser öffnet die Poren</a:t>
            </a:r>
          </a:p>
          <a:p>
            <a:pPr marL="600075" lvl="1" indent="-163195">
              <a:buFont typeface="Symbol" panose="05050102010706020507" pitchFamily="18" charset="2"/>
              <a:buChar char="-"/>
            </a:pPr>
            <a:r>
              <a:rPr lang="de-DE" altLang="de-DE" sz="1100">
                <a:latin typeface="Arial" panose="020B0604020202020204" pitchFamily="34" charset="0"/>
                <a:ea typeface="ＭＳ Ｐゴシック" panose="020B0600070205080204" pitchFamily="34" charset="-128"/>
                <a:cs typeface="Arial" panose="020B0604020202020204" pitchFamily="34" charset="0"/>
              </a:rPr>
              <a:t>Zunächst keine Seife verwenden: Seife wäscht die physiologische Hautschutzbarriere ab und würde die Zytostatika-Penetration fördern</a:t>
            </a: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a:p>
            <a:r>
              <a:rPr lang="de-DE" altLang="de-DE" sz="1100" b="1">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60</a:t>
            </a:fld>
            <a:endParaRPr lang="de-DE" altLang="de-DE"/>
          </a:p>
        </p:txBody>
      </p:sp>
    </p:spTree>
    <p:extLst>
      <p:ext uri="{BB962C8B-B14F-4D97-AF65-F5344CB8AC3E}">
        <p14:creationId xmlns:p14="http://schemas.microsoft.com/office/powerpoint/2010/main" val="22421904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b="1">
                <a:ea typeface="ＭＳ Ｐゴシック" panose="020B0600070205080204" pitchFamily="34" charset="-128"/>
                <a:cs typeface="Arial" panose="020B0604020202020204" pitchFamily="34" charset="0"/>
              </a:rPr>
              <a:t>Hinweise: </a:t>
            </a:r>
            <a:br>
              <a:rPr lang="de-DE" altLang="de-DE" b="1">
                <a:ea typeface="ＭＳ Ｐゴシック" panose="020B0600070205080204" pitchFamily="34" charset="-128"/>
                <a:cs typeface="Arial" panose="020B0604020202020204" pitchFamily="34" charset="0"/>
              </a:rPr>
            </a:br>
            <a:r>
              <a:rPr lang="de-DE" altLang="de-DE" sz="1800" b="0">
                <a:effectLst/>
                <a:latin typeface="Segoe UI" panose="020B0502040204020203" pitchFamily="34" charset="0"/>
                <a:ea typeface="ＭＳ Ｐゴシック" panose="020B0600070205080204" pitchFamily="34" charset="-128"/>
                <a:cs typeface="Arial" panose="020B0604020202020204" pitchFamily="34" charset="0"/>
              </a:rPr>
              <a:t>B</a:t>
            </a:r>
            <a:r>
              <a:rPr lang="de-DE" sz="1800">
                <a:effectLst/>
                <a:latin typeface="Segoe UI" panose="020B0502040204020203" pitchFamily="34" charset="0"/>
              </a:rPr>
              <a:t>ei Spülung des Auges ist darauf zu achten, dass kontaminierte Spülflüssigkeit nicht in das andere, nicht kontaminierte Auge läuft!</a:t>
            </a:r>
            <a:endParaRPr lang="de-DE" sz="1800">
              <a:effectLst/>
              <a:latin typeface="Arial" panose="020B0604020202020204" pitchFamily="34" charset="0"/>
            </a:endParaRPr>
          </a:p>
          <a:p>
            <a:endParaRPr lang="de-DE" altLang="de-DE" b="1">
              <a:ea typeface="ＭＳ Ｐゴシック" panose="020B0600070205080204" pitchFamily="34" charset="-128"/>
              <a:cs typeface="Arial" panose="020B0604020202020204" pitchFamily="34" charset="0"/>
            </a:endParaRPr>
          </a:p>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61</a:t>
            </a:fld>
            <a:endParaRPr lang="de-DE" altLang="de-DE"/>
          </a:p>
        </p:txBody>
      </p:sp>
    </p:spTree>
    <p:extLst>
      <p:ext uri="{BB962C8B-B14F-4D97-AF65-F5344CB8AC3E}">
        <p14:creationId xmlns:p14="http://schemas.microsoft.com/office/powerpoint/2010/main" val="29221931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62</a:t>
            </a:fld>
            <a:endParaRPr lang="de-DE" altLang="de-DE"/>
          </a:p>
        </p:txBody>
      </p:sp>
    </p:spTree>
    <p:extLst>
      <p:ext uri="{BB962C8B-B14F-4D97-AF65-F5344CB8AC3E}">
        <p14:creationId xmlns:p14="http://schemas.microsoft.com/office/powerpoint/2010/main" val="3915957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63</a:t>
            </a:fld>
            <a:endParaRPr lang="de-DE" altLang="de-DE"/>
          </a:p>
        </p:txBody>
      </p:sp>
    </p:spTree>
    <p:extLst>
      <p:ext uri="{BB962C8B-B14F-4D97-AF65-F5344CB8AC3E}">
        <p14:creationId xmlns:p14="http://schemas.microsoft.com/office/powerpoint/2010/main" val="4085044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Es gibt unterschiedliche Dekontaminationskonzepte.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Handschaufeln können das Verschleppungsrisiko erhöhen. Einmalartikel, wie z. B. </a:t>
            </a: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Molinea</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-Unterlagen, eignen sich ggf. besser für die Aufnahme von Glasbruch (dabei stichdichte Überhandschuhe tragen!)</a:t>
            </a:r>
          </a:p>
          <a:p>
            <a:pPr marL="163735" marR="0" lvl="0" indent="-163735"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800">
                <a:effectLst/>
                <a:latin typeface="Segoe UI" panose="020B0502040204020203" pitchFamily="34" charset="0"/>
              </a:rPr>
              <a:t>Zu der fachgerechten Dekontamination von Oberflächen enthält das EAZY Schulungsmaterial auch einen kurzen Film! </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Handschuhe: Zytostatika-Handschuhe geeigneter Dicke (vgl. Fa. Berner)</a:t>
            </a:r>
          </a:p>
          <a:p>
            <a:pPr marL="163735" marR="0" lvl="0" indent="-163735"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r>
              <a:rPr lang="de-DE" altLang="de-DE" sz="12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Hauseigener Prozess:</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 V</a:t>
            </a: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erwenden Sie zur Ergänzung dieser Folien doch einfach die Leer-Folien-Vorlagen, die sich am Ende dieser Präsentation befinden.</a:t>
            </a:r>
          </a:p>
          <a:p>
            <a:endParaRPr lang="de-DE" altLang="de-DE" sz="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64</a:t>
            </a:fld>
            <a:endParaRPr lang="de-DE" altLang="de-DE"/>
          </a:p>
        </p:txBody>
      </p:sp>
    </p:spTree>
    <p:extLst>
      <p:ext uri="{BB962C8B-B14F-4D97-AF65-F5344CB8AC3E}">
        <p14:creationId xmlns:p14="http://schemas.microsoft.com/office/powerpoint/2010/main" val="33490301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Abfallbehälter bereitstellen, um die kontaminierten Gegenstände direkt, ohne Wege entsorgen zu können</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65</a:t>
            </a:fld>
            <a:endParaRPr lang="de-DE" altLang="de-DE"/>
          </a:p>
        </p:txBody>
      </p:sp>
    </p:spTree>
    <p:extLst>
      <p:ext uri="{BB962C8B-B14F-4D97-AF65-F5344CB8AC3E}">
        <p14:creationId xmlns:p14="http://schemas.microsoft.com/office/powerpoint/2010/main" val="2770959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Handschuhe: Zytostatika-Handschuhe geeigneter Dicke (vgl. Fa. Berner)</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eaLnBrk="1" hangingPunct="1"/>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66</a:t>
            </a:fld>
            <a:endParaRPr lang="de-DE" altLang="de-DE"/>
          </a:p>
        </p:txBody>
      </p:sp>
    </p:spTree>
    <p:extLst>
      <p:ext uri="{BB962C8B-B14F-4D97-AF65-F5344CB8AC3E}">
        <p14:creationId xmlns:p14="http://schemas.microsoft.com/office/powerpoint/2010/main" val="2823214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r>
              <a:rPr lang="de-DE" sz="1800">
                <a:effectLst/>
                <a:latin typeface="Segoe UI" panose="020B0502040204020203" pitchFamily="34" charset="0"/>
              </a:rPr>
              <a:t>Handschuhe regelmäßig ersetzen, um Verschleppung zu vermeiden. Ebenso weitere Schutzausrüstung, die während des Reinigungsvorgangs kontaminiert wurde.</a:t>
            </a:r>
            <a:endParaRPr lang="de-DE" sz="1800">
              <a:effectLst/>
              <a:latin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eaLnBrk="1" hangingPunct="1"/>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67</a:t>
            </a:fld>
            <a:endParaRPr lang="de-DE" altLang="de-DE"/>
          </a:p>
        </p:txBody>
      </p:sp>
    </p:spTree>
    <p:extLst>
      <p:ext uri="{BB962C8B-B14F-4D97-AF65-F5344CB8AC3E}">
        <p14:creationId xmlns:p14="http://schemas.microsoft.com/office/powerpoint/2010/main" val="2750214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eaLnBrk="1" hangingPunct="1"/>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68</a:t>
            </a:fld>
            <a:endParaRPr lang="de-DE" altLang="de-DE"/>
          </a:p>
        </p:txBody>
      </p:sp>
    </p:spTree>
    <p:extLst>
      <p:ext uri="{BB962C8B-B14F-4D97-AF65-F5344CB8AC3E}">
        <p14:creationId xmlns:p14="http://schemas.microsoft.com/office/powerpoint/2010/main" val="17764201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Treosulfan</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 + alkalische Lösung: Es entstehen flüchtige toxische Stoffe (Schwefeldioxid und Butan-bis-epoxid).</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Reste von </a:t>
            </a:r>
            <a:r>
              <a:rPr lang="de-DE" altLang="de-DE" sz="120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Anthrazyklinen</a:t>
            </a: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 die sich nicht entfernen lassen: Zunächst mit transparenter Klebefolie abdecken (Zersetzung durch Licht).</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u="sng">
                <a:latin typeface="Arial" panose="020B0604020202020204" pitchFamily="34" charset="0"/>
                <a:ea typeface="ＭＳ Ｐゴシック" panose="020B0600070205080204" pitchFamily="34" charset="-128"/>
                <a:cs typeface="Arial" panose="020B0604020202020204" pitchFamily="34" charset="0"/>
              </a:rPr>
              <a:t>Literatur</a:t>
            </a:r>
            <a:r>
              <a:rPr lang="de-DE" altLang="de-DE" sz="1200">
                <a:latin typeface="Arial" panose="020B0604020202020204" pitchFamily="34" charset="0"/>
                <a:ea typeface="ＭＳ Ｐゴシック" panose="020B0600070205080204" pitchFamily="34" charset="-128"/>
                <a:cs typeface="Arial" panose="020B0604020202020204" pitchFamily="34" charset="0"/>
              </a:rPr>
              <a:t>:</a:t>
            </a:r>
          </a:p>
          <a:p>
            <a:r>
              <a:rPr lang="de-DE" altLang="de-DE" sz="1200">
                <a:latin typeface="Arial" panose="020B0604020202020204" pitchFamily="34" charset="0"/>
                <a:ea typeface="ＭＳ Ｐゴシック" panose="020B0600070205080204" pitchFamily="34" charset="-128"/>
                <a:cs typeface="Arial" panose="020B0604020202020204" pitchFamily="34" charset="0"/>
              </a:rPr>
              <a:t>[14]</a:t>
            </a:r>
          </a:p>
          <a:p>
            <a:r>
              <a:rPr lang="de-DE" sz="1200">
                <a:latin typeface="Segoe UI" panose="020B0502040204020203" pitchFamily="34" charset="0"/>
              </a:rPr>
              <a:t>ESOP, </a:t>
            </a:r>
            <a:r>
              <a:rPr lang="de-DE" sz="1200" err="1">
                <a:latin typeface="Segoe UI" panose="020B0502040204020203" pitchFamily="34" charset="0"/>
              </a:rPr>
              <a:t>QuapoS</a:t>
            </a:r>
            <a:r>
              <a:rPr lang="de-DE" sz="1200">
                <a:latin typeface="Segoe UI" panose="020B0502040204020203" pitchFamily="34" charset="0"/>
              </a:rPr>
              <a:t> 6 – Qualitätsstandards für den pharmazeutisch-onkologischen Service, 6. Auflage 2018. Online veröffentlicht unter:</a:t>
            </a:r>
          </a:p>
          <a:p>
            <a:r>
              <a:rPr lang="de-DE" sz="1200">
                <a:latin typeface="Segoe UI" panose="020B0502040204020203" pitchFamily="34" charset="0"/>
              </a:rPr>
              <a:t>https://esop.li/wp-content/uploads/2020/03/Inhalt_B_QuapoS_DEU_1907_03_aktuell.pdf</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[15]</a:t>
            </a:r>
          </a:p>
          <a:p>
            <a:r>
              <a:rPr lang="de-DE" sz="1800">
                <a:effectLst/>
                <a:latin typeface="Segoe UI" panose="020B0502040204020203" pitchFamily="34" charset="0"/>
              </a:rPr>
              <a:t>Türk J et al. Entwicklung eines Reinigungsverfahrens zur Beseitigung von</a:t>
            </a:r>
            <a:r>
              <a:rPr lang="de-DE" sz="1800">
                <a:effectLst/>
                <a:latin typeface="Arial" panose="020B0604020202020204" pitchFamily="34" charset="0"/>
              </a:rPr>
              <a:t> </a:t>
            </a:r>
            <a:r>
              <a:rPr lang="de-DE" sz="1800">
                <a:effectLst/>
                <a:latin typeface="Segoe UI" panose="020B0502040204020203" pitchFamily="34" charset="0"/>
              </a:rPr>
              <a:t>Außenkontaminationen an Primärverpackungen von Zytostatika. 2003. Online veröffentlicht unter: https://www.iuta.de/igf-docs/abschlussbericht_13030.pdf</a:t>
            </a:r>
            <a:endParaRPr lang="de-DE" sz="1800">
              <a:effectLst/>
              <a:latin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69</a:t>
            </a:fld>
            <a:endParaRPr lang="de-DE" altLang="de-DE"/>
          </a:p>
        </p:txBody>
      </p:sp>
    </p:spTree>
    <p:extLst>
      <p:ext uri="{BB962C8B-B14F-4D97-AF65-F5344CB8AC3E}">
        <p14:creationId xmlns:p14="http://schemas.microsoft.com/office/powerpoint/2010/main" val="122050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36626">
              <a:defRPr/>
            </a:pPr>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a:t>
            </a:fld>
            <a:endParaRPr lang="de-DE" altLang="de-DE"/>
          </a:p>
        </p:txBody>
      </p:sp>
    </p:spTree>
    <p:extLst>
      <p:ext uri="{BB962C8B-B14F-4D97-AF65-F5344CB8AC3E}">
        <p14:creationId xmlns:p14="http://schemas.microsoft.com/office/powerpoint/2010/main" val="5385015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70</a:t>
            </a:fld>
            <a:endParaRPr lang="de-DE" altLang="de-DE"/>
          </a:p>
        </p:txBody>
      </p:sp>
    </p:spTree>
    <p:extLst>
      <p:ext uri="{BB962C8B-B14F-4D97-AF65-F5344CB8AC3E}">
        <p14:creationId xmlns:p14="http://schemas.microsoft.com/office/powerpoint/2010/main" val="826221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71</a:t>
            </a:fld>
            <a:endParaRPr lang="de-DE" altLang="de-DE"/>
          </a:p>
        </p:txBody>
      </p:sp>
    </p:spTree>
    <p:extLst>
      <p:ext uri="{BB962C8B-B14F-4D97-AF65-F5344CB8AC3E}">
        <p14:creationId xmlns:p14="http://schemas.microsoft.com/office/powerpoint/2010/main" val="3444025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rPr>
              <a:t>Wischproben: s. a. IUTA oder LMU München </a:t>
            </a: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72</a:t>
            </a:fld>
            <a:endParaRPr lang="de-DE" altLang="de-DE"/>
          </a:p>
        </p:txBody>
      </p:sp>
    </p:spTree>
    <p:extLst>
      <p:ext uri="{BB962C8B-B14F-4D97-AF65-F5344CB8AC3E}">
        <p14:creationId xmlns:p14="http://schemas.microsoft.com/office/powerpoint/2010/main" val="2569484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a:lnSpc>
                <a:spcPct val="90000"/>
              </a:lnSpc>
              <a:defRPr/>
            </a:pPr>
            <a:r>
              <a:rPr lang="de-DE" altLang="de-DE" sz="9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lnSpc>
                <a:spcPct val="90000"/>
              </a:lnSpc>
              <a:buFont typeface="Arial" panose="020B0604020202020204" pitchFamily="34" charset="0"/>
              <a:buChar char="•"/>
              <a:defRPr/>
            </a:pPr>
            <a:r>
              <a:rPr lang="de-DE" altLang="de-DE" sz="9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Wischproben auf Oberflächen</a:t>
            </a: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Beim Wischprobenverfahren werden festgelegte Oberflächen im Arbeitsbereich mittels getränkter Wischtücher beprobt und die aufgenommenen Zytostatika mengenmäßig gemessen.</a:t>
            </a:r>
          </a:p>
          <a:p>
            <a:pPr marL="600075" lvl="1" indent="-163195">
              <a:lnSpc>
                <a:spcPct val="90000"/>
              </a:lnSpc>
              <a:buFont typeface="Symbol" panose="05050102010706020507" pitchFamily="18" charset="2"/>
              <a:buChar char="-"/>
              <a:defRPr/>
            </a:pPr>
            <a:r>
              <a:rPr lang="de-DE" altLang="de-DE" sz="900">
                <a:solidFill>
                  <a:srgbClr val="000000"/>
                </a:solidFill>
                <a:latin typeface="Arial"/>
                <a:ea typeface="ＭＳ Ｐゴシック"/>
                <a:cs typeface="Arial"/>
              </a:rPr>
              <a:t>In einer BGW-Studie wurde gezeigt, dass mittels Wischproben hohe und niedrige Belastungen am Arbeitsplatz nachweisbar sind (</a:t>
            </a:r>
            <a:r>
              <a:rPr lang="de-DE" altLang="de-DE" sz="900" i="1">
                <a:solidFill>
                  <a:srgbClr val="000000"/>
                </a:solidFill>
                <a:latin typeface="Arial"/>
                <a:ea typeface="ＭＳ Ｐゴシック"/>
                <a:cs typeface="Arial"/>
              </a:rPr>
              <a:t>Monitoring-Effekt-Studie</a:t>
            </a:r>
            <a:r>
              <a:rPr lang="de-DE" altLang="de-DE" sz="900">
                <a:solidFill>
                  <a:srgbClr val="000000"/>
                </a:solidFill>
                <a:latin typeface="Arial"/>
                <a:ea typeface="ＭＳ Ｐゴシック"/>
                <a:cs typeface="Arial"/>
              </a:rPr>
              <a:t> </a:t>
            </a:r>
            <a:r>
              <a:rPr lang="de-DE" altLang="de-DE" sz="900" i="1">
                <a:solidFill>
                  <a:srgbClr val="000000"/>
                </a:solidFill>
                <a:latin typeface="Arial"/>
                <a:ea typeface="ＭＳ Ｐゴシック"/>
                <a:cs typeface="Arial"/>
              </a:rPr>
              <a:t>[MEWIP] 2008: </a:t>
            </a:r>
            <a:r>
              <a:rPr lang="de-DE" sz="1800">
                <a:latin typeface="Arial"/>
                <a:ea typeface="ＭＳ Ｐゴシック"/>
                <a:cs typeface="Arial"/>
              </a:rPr>
              <a:t>https://www.bgw-online.de/DE/Arbeitssicherheit-Gesundheitsschutz/Grundlagen-Forschung/GPR-Medientypen/Wissenschaft-Forschung/MEWIP.html)</a:t>
            </a:r>
            <a:endParaRPr lang="de-DE" altLang="de-DE" sz="900">
              <a:latin typeface="Arial" panose="020B0604020202020204" pitchFamily="34" charset="0"/>
              <a:ea typeface="ＭＳ Ｐゴシック" panose="020B0600070205080204" pitchFamily="34" charset="-128"/>
              <a:cs typeface="Arial" panose="020B0604020202020204" pitchFamily="34" charset="0"/>
            </a:endParaRPr>
          </a:p>
          <a:p>
            <a:pPr marL="600075" lvl="1" indent="-163195">
              <a:lnSpc>
                <a:spcPct val="90000"/>
              </a:lnSpc>
              <a:buFont typeface="Symbol" panose="05050102010706020507" pitchFamily="18" charset="2"/>
              <a:buChar char="-"/>
              <a:defRPr/>
            </a:pPr>
            <a:r>
              <a:rPr lang="de-DE" altLang="de-DE" sz="900">
                <a:solidFill>
                  <a:srgbClr val="000000"/>
                </a:solidFill>
                <a:latin typeface="Arial"/>
                <a:ea typeface="ＭＳ Ｐゴシック"/>
                <a:cs typeface="Arial"/>
              </a:rPr>
              <a:t>Über den Nutzen von Wischproben wurde von </a:t>
            </a:r>
            <a:r>
              <a:rPr lang="de-DE" altLang="de-DE" sz="900" err="1">
                <a:solidFill>
                  <a:srgbClr val="000000"/>
                </a:solidFill>
                <a:latin typeface="Arial"/>
                <a:ea typeface="ＭＳ Ｐゴシック"/>
                <a:cs typeface="Arial"/>
              </a:rPr>
              <a:t>Böhlandt</a:t>
            </a:r>
            <a:r>
              <a:rPr lang="de-DE" altLang="de-DE" sz="900">
                <a:solidFill>
                  <a:srgbClr val="000000"/>
                </a:solidFill>
                <a:latin typeface="Arial"/>
                <a:ea typeface="ＭＳ Ｐゴシック"/>
                <a:cs typeface="Arial"/>
              </a:rPr>
              <a:t> et al in der Pharmaceutical Technology in Hospital </a:t>
            </a:r>
            <a:r>
              <a:rPr lang="de-DE" altLang="de-DE" sz="900" err="1">
                <a:solidFill>
                  <a:srgbClr val="000000"/>
                </a:solidFill>
                <a:latin typeface="Arial"/>
                <a:ea typeface="ＭＳ Ｐゴシック"/>
                <a:cs typeface="Arial"/>
              </a:rPr>
              <a:t>Pharmacy</a:t>
            </a:r>
            <a:r>
              <a:rPr lang="de-DE" altLang="de-DE" sz="900">
                <a:solidFill>
                  <a:srgbClr val="000000"/>
                </a:solidFill>
                <a:latin typeface="Arial"/>
                <a:ea typeface="ＭＳ Ｐゴシック"/>
                <a:cs typeface="Arial"/>
              </a:rPr>
              <a:t>. Band 1, Heft 3, Seiten 139–150, </a:t>
            </a:r>
            <a:r>
              <a:rPr lang="de-DE" altLang="de-DE" sz="900" err="1">
                <a:solidFill>
                  <a:srgbClr val="000000"/>
                </a:solidFill>
                <a:latin typeface="Arial"/>
                <a:ea typeface="ＭＳ Ｐゴシック"/>
                <a:cs typeface="Arial"/>
              </a:rPr>
              <a:t>October</a:t>
            </a:r>
            <a:r>
              <a:rPr lang="de-DE" altLang="de-DE" sz="900">
                <a:solidFill>
                  <a:srgbClr val="000000"/>
                </a:solidFill>
                <a:latin typeface="Arial"/>
                <a:ea typeface="ＭＳ Ｐゴシック"/>
                <a:cs typeface="Arial"/>
              </a:rPr>
              <a:t> 2016 veröffentlicht.</a:t>
            </a: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Bei hohen Werten ist der Arbeitsprozess bezüglich der Freisetzung von Zytostatika zu überdenken. Mögliche Schwachstellen bzw. Kontaminationswege (z. B. durch Leckagen, Störungen der Lüftungstechnik) sind dringend zu beheben.</a:t>
            </a: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Wischproben können auf einzelne Zytostatika (Leitsubstanzen für die Kontrollen) beschränkt und mit vertretbarem Aufwand von den Beschäftigten vor Ort durchgeführt werden. </a:t>
            </a:r>
          </a:p>
          <a:p>
            <a:pPr>
              <a:lnSpc>
                <a:spcPct val="90000"/>
              </a:lnSpc>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p>
          <a:p>
            <a:pPr marL="163735" indent="-163735">
              <a:lnSpc>
                <a:spcPct val="90000"/>
              </a:lnSpc>
              <a:buFont typeface="Arial" panose="020B0604020202020204" pitchFamily="34" charset="0"/>
              <a:buChar char="•"/>
              <a:defRPr/>
            </a:pPr>
            <a:r>
              <a:rPr lang="de-DE" altLang="de-DE" sz="9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Untersuchung weiterer Materialien</a:t>
            </a:r>
            <a:endPar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Abgesehen von Oberflächen können auch Gegenstände wie Textilien (Bettwäsche, Handschuhe) auf ihren Zytostatika-Gehalt geprüft werden.</a:t>
            </a: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Da bei der Extraktion der Zytostatika aus diesen Materialien zusätzliche Stoffe extrahiert werden (mit dem Effekt, die chemische Analyse zu stören), ist das Verfahren sehr aufwendig und als Routine-Methode ungeeignet.</a:t>
            </a:r>
          </a:p>
          <a:p>
            <a:pPr>
              <a:lnSpc>
                <a:spcPct val="90000"/>
              </a:lnSpc>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p>
          <a:p>
            <a:pPr marL="163735" indent="-163735">
              <a:lnSpc>
                <a:spcPct val="90000"/>
              </a:lnSpc>
              <a:buFont typeface="Arial" panose="020B0604020202020204" pitchFamily="34" charset="0"/>
              <a:buChar char="•"/>
              <a:defRPr/>
            </a:pPr>
            <a:r>
              <a:rPr lang="de-DE" altLang="de-DE" sz="9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Untersuchung der Luftbelastung</a:t>
            </a:r>
            <a:endPar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Um Luftbelastungen festzustellen, müssen neben der Messung von Zytostatika in der Aerosolphase auch die gasförmigen Anteile erfasst werden (</a:t>
            </a:r>
            <a:r>
              <a:rPr lang="de-DE" altLang="de-DE" sz="900" i="1"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Opiolka</a:t>
            </a:r>
            <a:r>
              <a:rPr lang="de-DE" altLang="de-DE" sz="900" i="1">
                <a:solidFill>
                  <a:srgbClr val="000000"/>
                </a:solidFill>
                <a:latin typeface="Arial" panose="020B0604020202020204" pitchFamily="34" charset="0"/>
                <a:ea typeface="ＭＳ Ｐゴシック" panose="020B0600070205080204" pitchFamily="34" charset="-128"/>
                <a:cs typeface="Arial" panose="020B0604020202020204" pitchFamily="34" charset="0"/>
              </a:rPr>
              <a:t> S et al. Spuren hochwirksamer Arzneimittel in der Raumluft von Zubereitungsräumen. Theorie – Nachweis – Ergebnisse. Krankenhauspharmazie 2001; 22: 317–324</a:t>
            </a: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Die Raumluftmessungen zur Überprüfung der Wirksamkeit von Arbeitsschutzmaßnahmen sind bedingt geeignet, weil zur Erfassung der luftgetragenen Zytostatika-Belastungen große Luftmengen durch die Probeentnahmeeinrichtungen gesaugt und danach aufwendig analysiert werden müssen. </a:t>
            </a:r>
          </a:p>
          <a:p>
            <a:pPr marL="600361" lvl="1" indent="-163735">
              <a:lnSpc>
                <a:spcPct val="90000"/>
              </a:lnSpc>
              <a:buFont typeface="Symbol" panose="05050102010706020507" pitchFamily="18" charset="2"/>
              <a:buChar char="-"/>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Die erhobenen Werte stehen für einen Mittelwert für ein großes Raumvolumen über einen definierten (meist längeren) Zeitraum. Eine genaue Zuordnung zu bestimmten Arbeitsschritten ist nahezu unmöglich.</a:t>
            </a:r>
          </a:p>
          <a:p>
            <a:pPr>
              <a:lnSpc>
                <a:spcPct val="90000"/>
              </a:lnSpc>
              <a:defRPr/>
            </a:pPr>
            <a:endPar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lnSpc>
                <a:spcPct val="90000"/>
              </a:lnSpc>
              <a:defRPr/>
            </a:pPr>
            <a:r>
              <a:rPr lang="de-DE" altLang="de-DE" sz="900" u="sng">
                <a:solidFill>
                  <a:srgbClr val="000000"/>
                </a:solidFill>
                <a:latin typeface="Arial" panose="020B0604020202020204" pitchFamily="34" charset="0"/>
                <a:ea typeface="ＭＳ Ｐゴシック" panose="020B0600070205080204" pitchFamily="34" charset="-128"/>
                <a:cs typeface="Arial" panose="020B0604020202020204" pitchFamily="34" charset="0"/>
              </a:rPr>
              <a:t>Literatur</a:t>
            </a: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defTabSz="436626">
              <a:lnSpc>
                <a:spcPct val="90000"/>
              </a:lnSpc>
              <a:defRPr/>
            </a:pPr>
            <a:r>
              <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rPr>
              <a:t>[10]</a:t>
            </a:r>
            <a:endParaRPr lang="de-DE" altLang="de-DE" sz="1000">
              <a:solidFill>
                <a:srgbClr val="666565"/>
              </a:solidFill>
              <a:latin typeface="Arial"/>
              <a:ea typeface="ＭＳ Ｐゴシック"/>
              <a:cs typeface="Arial"/>
            </a:endParaRPr>
          </a:p>
          <a:p>
            <a:pPr defTabSz="914400">
              <a:spcBef>
                <a:spcPts val="400"/>
              </a:spcBef>
              <a:buClr>
                <a:srgbClr val="BE0023"/>
              </a:buClr>
            </a:pPr>
            <a:r>
              <a:rPr lang="de-DE" altLang="de-DE" sz="1000">
                <a:solidFill>
                  <a:srgbClr val="666565"/>
                </a:solidFill>
                <a:latin typeface="Arial"/>
                <a:ea typeface="ＭＳ Ｐゴシック"/>
                <a:cs typeface="Arial"/>
              </a:rPr>
              <a:t>Gefahrstoffverordnung (GefStoffV) v. </a:t>
            </a:r>
            <a:r>
              <a:rPr lang="de-DE" sz="1000">
                <a:solidFill>
                  <a:srgbClr val="666565"/>
                </a:solidFill>
                <a:latin typeface="Arial"/>
                <a:ea typeface="ＭＳ Ｐゴシック"/>
                <a:cs typeface="Arial"/>
              </a:rPr>
              <a:t>1.10.2021</a:t>
            </a:r>
            <a:r>
              <a:rPr lang="de-DE" altLang="de-DE" sz="1000">
                <a:solidFill>
                  <a:srgbClr val="666565"/>
                </a:solidFill>
                <a:latin typeface="Arial"/>
                <a:ea typeface="ＭＳ Ｐゴシック"/>
                <a:cs typeface="Arial"/>
              </a:rPr>
              <a:t>, §1</a:t>
            </a:r>
            <a:r>
              <a:rPr lang="de-DE" altLang="de-DE" sz="900">
                <a:solidFill>
                  <a:srgbClr val="666565"/>
                </a:solidFill>
                <a:latin typeface="Arial"/>
                <a:ea typeface="ＭＳ Ｐゴシック"/>
                <a:cs typeface="Arial"/>
              </a:rPr>
              <a:t>4. Online veröffentlicht unter: </a:t>
            </a:r>
            <a:r>
              <a:rPr lang="de-DE" sz="1800">
                <a:effectLst/>
                <a:latin typeface="Segoe UI" panose="020B0502040204020203" pitchFamily="34" charset="0"/>
              </a:rPr>
              <a:t>https://www.gesetze-im-internet.de/gefstoffv_2010/</a:t>
            </a:r>
            <a:endParaRPr lang="de-DE" altLang="de-DE" sz="900">
              <a:solidFill>
                <a:srgbClr val="666565"/>
              </a:solidFill>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de-DE" altLang="de-DE" sz="900">
                <a:solidFill>
                  <a:srgbClr val="666565"/>
                </a:solidFill>
                <a:latin typeface="Arial" panose="020B0604020202020204" pitchFamily="34" charset="0"/>
                <a:cs typeface="Arial" panose="020B0604020202020204" pitchFamily="34" charset="0"/>
              </a:rPr>
              <a:t>[18]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i="1">
                <a:latin typeface="Arial" panose="020B0604020202020204" pitchFamily="34" charset="0"/>
                <a:cs typeface="Arial" panose="020B0604020202020204" pitchFamily="34" charset="0"/>
              </a:rPr>
              <a:t>Thomas et al. </a:t>
            </a:r>
            <a:r>
              <a:rPr lang="en-US" sz="1800">
                <a:latin typeface="Arial" panose="020B0604020202020204" pitchFamily="34" charset="0"/>
                <a:cs typeface="Arial" panose="020B0604020202020204" pitchFamily="34" charset="0"/>
              </a:rPr>
              <a:t>Surface Wipe Sampling for Antineoplastic (Chemotherapy) and Other Hazardous Drug Residue in Healthcare Settings: Methodology and Recommendations. J </a:t>
            </a:r>
            <a:r>
              <a:rPr lang="en-US" sz="1800" err="1">
                <a:latin typeface="Arial" panose="020B0604020202020204" pitchFamily="34" charset="0"/>
                <a:cs typeface="Arial" panose="020B0604020202020204" pitchFamily="34" charset="0"/>
              </a:rPr>
              <a:t>Occup</a:t>
            </a:r>
            <a:r>
              <a:rPr lang="en-US" sz="1800">
                <a:latin typeface="Arial" panose="020B0604020202020204" pitchFamily="34" charset="0"/>
                <a:cs typeface="Arial" panose="020B0604020202020204" pitchFamily="34" charset="0"/>
              </a:rPr>
              <a:t> Environ </a:t>
            </a:r>
            <a:r>
              <a:rPr lang="en-US" sz="1800" err="1">
                <a:latin typeface="Arial" panose="020B0604020202020204" pitchFamily="34" charset="0"/>
                <a:cs typeface="Arial" panose="020B0604020202020204" pitchFamily="34" charset="0"/>
              </a:rPr>
              <a:t>Hyg</a:t>
            </a:r>
            <a:r>
              <a:rPr lang="en-US" sz="1800">
                <a:latin typeface="Arial" panose="020B0604020202020204" pitchFamily="34" charset="0"/>
                <a:cs typeface="Arial" panose="020B0604020202020204" pitchFamily="34" charset="0"/>
              </a:rPr>
              <a:t>. Author manuscript; available in PMC 2017 Sep 1. Published in final edited form as: J </a:t>
            </a:r>
            <a:r>
              <a:rPr lang="en-US" sz="1800" err="1">
                <a:latin typeface="Arial" panose="020B0604020202020204" pitchFamily="34" charset="0"/>
                <a:cs typeface="Arial" panose="020B0604020202020204" pitchFamily="34" charset="0"/>
              </a:rPr>
              <a:t>Occup</a:t>
            </a:r>
            <a:r>
              <a:rPr lang="en-US" sz="1800">
                <a:latin typeface="Arial" panose="020B0604020202020204" pitchFamily="34" charset="0"/>
                <a:cs typeface="Arial" panose="020B0604020202020204" pitchFamily="34" charset="0"/>
              </a:rPr>
              <a:t> Environ </a:t>
            </a:r>
            <a:r>
              <a:rPr lang="en-US" sz="1800" err="1">
                <a:latin typeface="Arial" panose="020B0604020202020204" pitchFamily="34" charset="0"/>
                <a:cs typeface="Arial" panose="020B0604020202020204" pitchFamily="34" charset="0"/>
              </a:rPr>
              <a:t>Hyg</a:t>
            </a:r>
            <a:r>
              <a:rPr lang="en-US" sz="1800">
                <a:latin typeface="Arial" panose="020B0604020202020204" pitchFamily="34" charset="0"/>
                <a:cs typeface="Arial" panose="020B0604020202020204" pitchFamily="34" charset="0"/>
              </a:rPr>
              <a:t>. 2016 Sep; 13(9): 658–667.</a:t>
            </a:r>
          </a:p>
          <a:p>
            <a:pPr defTabSz="914400">
              <a:spcBef>
                <a:spcPts val="400"/>
              </a:spcBef>
              <a:buClr>
                <a:srgbClr val="BE0023"/>
              </a:buClr>
              <a:buFont typeface="Calibri" panose="020F0502020204030204" pitchFamily="34" charset="0"/>
              <a:buNone/>
            </a:pPr>
            <a:endParaRPr lang="de-DE" altLang="de-DE" sz="900">
              <a:solidFill>
                <a:srgbClr val="666565"/>
              </a:solidFill>
              <a:latin typeface="Arial" panose="020B0604020202020204" pitchFamily="34" charset="0"/>
              <a:cs typeface="Arial" panose="020B0604020202020204" pitchFamily="34" charset="0"/>
            </a:endParaRPr>
          </a:p>
          <a:p>
            <a:pPr defTabSz="914400">
              <a:spcBef>
                <a:spcPts val="400"/>
              </a:spcBef>
              <a:buClr>
                <a:srgbClr val="BE0023"/>
              </a:buClr>
              <a:buFont typeface="Calibri" panose="020F0502020204030204" pitchFamily="34" charset="0"/>
              <a:buNone/>
            </a:pPr>
            <a:endPar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de-DE" altLang="de-DE" sz="9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Eigene Ergänzungen:</a:t>
            </a:r>
          </a:p>
          <a:p>
            <a:pPr>
              <a:lnSpc>
                <a:spcPct val="90000"/>
              </a:lnSpc>
              <a:defRPr/>
            </a:pPr>
            <a:endParaRPr lang="de-DE" altLang="de-DE" sz="9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endPar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endParaRPr lang="de-DE" altLang="de-DE" sz="9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74</a:t>
            </a:fld>
            <a:endParaRPr lang="de-DE" altLang="de-DE"/>
          </a:p>
        </p:txBody>
      </p:sp>
    </p:spTree>
    <p:extLst>
      <p:ext uri="{BB962C8B-B14F-4D97-AF65-F5344CB8AC3E}">
        <p14:creationId xmlns:p14="http://schemas.microsoft.com/office/powerpoint/2010/main" val="38002912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altLang="de-DE" sz="1200" b="1">
                <a:solidFill>
                  <a:srgbClr val="000000"/>
                </a:solidFill>
                <a:latin typeface="Arial"/>
                <a:ea typeface="ＭＳ Ｐゴシック"/>
                <a:cs typeface="Arial"/>
              </a:rPr>
              <a:t>Hinweise:</a:t>
            </a:r>
          </a:p>
          <a:p>
            <a:pPr marL="163195" indent="-163195">
              <a:buFont typeface="Arial" panose="020B0604020202020204" pitchFamily="34" charset="0"/>
              <a:buChar char="•"/>
            </a:pPr>
            <a:r>
              <a:rPr lang="de-DE" altLang="de-DE" sz="1200">
                <a:solidFill>
                  <a:srgbClr val="000000"/>
                </a:solidFill>
                <a:latin typeface="Arial"/>
                <a:ea typeface="ＭＳ Ｐゴシック"/>
                <a:cs typeface="Arial"/>
              </a:rPr>
              <a:t>Warum ein Umgebungsmonitoring?</a:t>
            </a:r>
          </a:p>
          <a:p>
            <a:r>
              <a:rPr lang="de-DE" altLang="de-DE" sz="1200">
                <a:solidFill>
                  <a:srgbClr val="000000"/>
                </a:solidFill>
                <a:latin typeface="Arial"/>
                <a:ea typeface="ＭＳ Ｐゴシック"/>
                <a:cs typeface="Arial"/>
                <a:sym typeface="Wingdings" panose="05000000000000000000" pitchFamily="2" charset="2"/>
              </a:rPr>
              <a:t> </a:t>
            </a:r>
            <a:r>
              <a:rPr lang="de-DE" altLang="de-DE" sz="1200">
                <a:solidFill>
                  <a:srgbClr val="000000"/>
                </a:solidFill>
                <a:latin typeface="Arial"/>
                <a:ea typeface="ＭＳ Ｐゴシック"/>
                <a:cs typeface="Arial"/>
              </a:rPr>
              <a:t>Zur Optimierung der Arbeitsabläufe, um Verschleppungen zukünftig zu minimieren bzw. zu vermeiden</a:t>
            </a:r>
            <a:endParaRPr lang="de-DE" altLang="de-DE" sz="1200" b="1">
              <a:solidFill>
                <a:srgbClr val="000000"/>
              </a:solidFill>
              <a:latin typeface="Arial"/>
              <a:ea typeface="ＭＳ Ｐゴシック"/>
              <a:cs typeface="Arial"/>
            </a:endParaRPr>
          </a:p>
          <a:p>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lnSpc>
                <a:spcPct val="90000"/>
              </a:lnSpc>
              <a:defRPr/>
            </a:pPr>
            <a:r>
              <a:rPr lang="de-DE" altLang="de-DE" sz="1200" u="sng">
                <a:solidFill>
                  <a:srgbClr val="000000"/>
                </a:solidFill>
                <a:latin typeface="Verdana"/>
                <a:ea typeface="ＭＳ Ｐゴシック"/>
                <a:cs typeface="Geneva" charset="0"/>
              </a:rPr>
              <a:t>Literatur</a:t>
            </a:r>
            <a:r>
              <a:rPr lang="de-DE" altLang="de-DE" sz="1200">
                <a:solidFill>
                  <a:srgbClr val="000000"/>
                </a:solidFill>
                <a:latin typeface="Verdana"/>
                <a:ea typeface="ＭＳ Ｐゴシック"/>
                <a:cs typeface="Geneva" charset="0"/>
              </a:rPr>
              <a:t>:</a:t>
            </a:r>
          </a:p>
          <a:p>
            <a:pPr defTabSz="436626">
              <a:lnSpc>
                <a:spcPct val="90000"/>
              </a:lnSpc>
              <a:defRPr/>
            </a:pPr>
            <a:r>
              <a:rPr lang="de-DE" altLang="de-DE" sz="1200">
                <a:solidFill>
                  <a:srgbClr val="000000"/>
                </a:solidFill>
                <a:latin typeface="Verdana"/>
                <a:ea typeface="ＭＳ Ｐゴシック"/>
                <a:cs typeface="Geneva" charset="0"/>
              </a:rPr>
              <a:t>[10]</a:t>
            </a:r>
          </a:p>
          <a:p>
            <a:r>
              <a:rPr lang="de-DE" altLang="de-DE" sz="1200">
                <a:solidFill>
                  <a:srgbClr val="666565"/>
                </a:solidFill>
                <a:ea typeface="ＭＳ Ｐゴシック"/>
                <a:cs typeface="Calibri"/>
              </a:rPr>
              <a:t>Gefahrstoffverordnung (GefStoffV</a:t>
            </a:r>
            <a:r>
              <a:rPr lang="de-DE" altLang="de-DE">
                <a:solidFill>
                  <a:srgbClr val="666565"/>
                </a:solidFill>
                <a:ea typeface="ＭＳ Ｐゴシック"/>
                <a:cs typeface="Calibri"/>
              </a:rPr>
              <a:t>) v. </a:t>
            </a:r>
            <a:r>
              <a:rPr lang="de-DE">
                <a:solidFill>
                  <a:srgbClr val="666565"/>
                </a:solidFill>
                <a:ea typeface="ＭＳ Ｐゴシック"/>
                <a:cs typeface="Calibri"/>
              </a:rPr>
              <a:t>1.10.2021</a:t>
            </a:r>
            <a:r>
              <a:rPr lang="de-DE" altLang="de-DE">
                <a:solidFill>
                  <a:srgbClr val="666565"/>
                </a:solidFill>
                <a:ea typeface="ＭＳ Ｐゴシック"/>
                <a:cs typeface="Calibri"/>
              </a:rPr>
              <a:t>, §</a:t>
            </a:r>
            <a:r>
              <a:rPr lang="de-DE" altLang="de-DE" sz="1200">
                <a:solidFill>
                  <a:srgbClr val="666565"/>
                </a:solidFill>
                <a:ea typeface="ＭＳ Ｐゴシック"/>
                <a:cs typeface="Calibri"/>
              </a:rPr>
              <a:t>14. Online veröffentlicht unter</a:t>
            </a:r>
            <a:r>
              <a:rPr lang="de-DE" sz="1800">
                <a:effectLst/>
                <a:latin typeface="Segoe UI" panose="020B0502040204020203" pitchFamily="34" charset="0"/>
              </a:rPr>
              <a:t>https://www.gesetze-im-internet.de/gefstoffv_2010/</a:t>
            </a:r>
          </a:p>
          <a:p>
            <a:pPr marL="0" indent="0">
              <a:lnSpc>
                <a:spcPct val="100000"/>
              </a:lnSpc>
              <a:buFont typeface="+mj-lt"/>
              <a:buNone/>
            </a:pPr>
            <a:r>
              <a:rPr lang="de-DE" sz="1800">
                <a:effectLst/>
                <a:latin typeface="Segoe UI" panose="020B0502040204020203" pitchFamily="34" charset="0"/>
              </a:rPr>
              <a:t>[28] </a:t>
            </a:r>
            <a:r>
              <a:rPr lang="de-DE" sz="1800">
                <a:effectLst/>
                <a:latin typeface="+mj-lt"/>
              </a:rPr>
              <a:t>Caroline </a:t>
            </a:r>
            <a:r>
              <a:rPr lang="de-DE" sz="1800" err="1">
                <a:effectLst/>
                <a:latin typeface="+mj-lt"/>
              </a:rPr>
              <a:t>Quartucci</a:t>
            </a:r>
            <a:r>
              <a:rPr lang="de-DE" sz="1800">
                <a:effectLst/>
                <a:latin typeface="+mj-lt"/>
              </a:rPr>
              <a:t>, James P. K. Rooney, Dennis Nowak &amp; Stefan Rakete. Evaluation </a:t>
            </a:r>
            <a:r>
              <a:rPr lang="de-DE" sz="1800" err="1">
                <a:effectLst/>
                <a:latin typeface="+mj-lt"/>
              </a:rPr>
              <a:t>of</a:t>
            </a:r>
            <a:r>
              <a:rPr lang="de-DE" sz="1800">
                <a:effectLst/>
                <a:latin typeface="+mj-lt"/>
              </a:rPr>
              <a:t> </a:t>
            </a:r>
            <a:r>
              <a:rPr lang="de-DE" sz="1800" err="1">
                <a:effectLst/>
                <a:latin typeface="+mj-lt"/>
              </a:rPr>
              <a:t>long</a:t>
            </a:r>
            <a:r>
              <a:rPr lang="de-DE" sz="1800">
                <a:effectLst/>
                <a:latin typeface="+mj-lt"/>
              </a:rPr>
              <a:t>-term </a:t>
            </a:r>
            <a:r>
              <a:rPr lang="de-DE" sz="1800" err="1">
                <a:effectLst/>
                <a:latin typeface="+mj-lt"/>
              </a:rPr>
              <a:t>data</a:t>
            </a:r>
            <a:r>
              <a:rPr lang="de-DE" sz="1800">
                <a:effectLst/>
                <a:latin typeface="+mj-lt"/>
              </a:rPr>
              <a:t> on </a:t>
            </a:r>
            <a:r>
              <a:rPr lang="de-DE" sz="1800" err="1">
                <a:effectLst/>
                <a:latin typeface="+mj-lt"/>
              </a:rPr>
              <a:t>surface</a:t>
            </a:r>
            <a:r>
              <a:rPr lang="de-DE" sz="1800">
                <a:effectLst/>
                <a:latin typeface="+mj-lt"/>
              </a:rPr>
              <a:t> </a:t>
            </a:r>
            <a:r>
              <a:rPr lang="de-DE" sz="1800" err="1">
                <a:effectLst/>
                <a:latin typeface="+mj-lt"/>
              </a:rPr>
              <a:t>contamination</a:t>
            </a:r>
            <a:r>
              <a:rPr lang="de-DE" sz="1800">
                <a:effectLst/>
                <a:latin typeface="+mj-lt"/>
              </a:rPr>
              <a:t> </a:t>
            </a:r>
            <a:r>
              <a:rPr lang="de-DE" sz="1800" err="1">
                <a:effectLst/>
                <a:latin typeface="+mj-lt"/>
              </a:rPr>
              <a:t>by</a:t>
            </a:r>
            <a:r>
              <a:rPr lang="de-DE" sz="1800">
                <a:effectLst/>
                <a:latin typeface="+mj-lt"/>
              </a:rPr>
              <a:t> </a:t>
            </a:r>
            <a:r>
              <a:rPr lang="de-DE" sz="1800" err="1">
                <a:effectLst/>
                <a:latin typeface="+mj-lt"/>
              </a:rPr>
              <a:t>antineoplastic</a:t>
            </a:r>
            <a:r>
              <a:rPr lang="de-DE" sz="1800">
                <a:effectLst/>
                <a:latin typeface="+mj-lt"/>
              </a:rPr>
              <a:t> </a:t>
            </a:r>
            <a:r>
              <a:rPr lang="de-DE" sz="1800" err="1">
                <a:effectLst/>
                <a:latin typeface="+mj-lt"/>
              </a:rPr>
              <a:t>drugs</a:t>
            </a:r>
            <a:r>
              <a:rPr lang="de-DE" sz="1800">
                <a:effectLst/>
                <a:latin typeface="+mj-lt"/>
              </a:rPr>
              <a:t> in </a:t>
            </a:r>
            <a:r>
              <a:rPr lang="de-DE" sz="1800" err="1">
                <a:effectLst/>
                <a:latin typeface="+mj-lt"/>
              </a:rPr>
              <a:t>pharmacies</a:t>
            </a:r>
            <a:r>
              <a:rPr lang="de-DE" sz="1800">
                <a:effectLst/>
                <a:latin typeface="+mj-lt"/>
              </a:rPr>
              <a:t> March 2023 Volume 96, </a:t>
            </a:r>
            <a:r>
              <a:rPr lang="de-DE" sz="1800" err="1">
                <a:effectLst/>
                <a:latin typeface="+mj-lt"/>
              </a:rPr>
              <a:t>pages</a:t>
            </a:r>
            <a:r>
              <a:rPr lang="de-DE" sz="1800">
                <a:effectLst/>
                <a:latin typeface="+mj-lt"/>
              </a:rPr>
              <a:t> 675–683.</a:t>
            </a:r>
            <a:endParaRPr lang="en-US" sz="1800">
              <a:solidFill>
                <a:schemeClr val="tx1">
                  <a:lumMod val="65000"/>
                  <a:lumOff val="35000"/>
                </a:schemeClr>
              </a:solidFill>
              <a:effectLst/>
              <a:latin typeface="+mj-lt"/>
            </a:endParaRPr>
          </a:p>
          <a:p>
            <a:endParaRPr lang="de-DE" sz="1800">
              <a:effectLst/>
              <a:latin typeface="Arial" panose="020B0604020202020204" pitchFamily="34" charset="0"/>
            </a:endParaRPr>
          </a:p>
          <a:p>
            <a:pPr defTabSz="436626">
              <a:lnSpc>
                <a:spcPct val="90000"/>
              </a:lnSpc>
              <a:defRPr/>
            </a:pPr>
            <a:endParaRPr lang="de-DE" altLang="de-DE" sz="12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r>
              <a:rPr lang="de-DE" altLang="de-DE" sz="1200" b="1">
                <a:solidFill>
                  <a:srgbClr val="000000"/>
                </a:solidFill>
                <a:latin typeface="Arial"/>
                <a:ea typeface="ＭＳ Ｐゴシック"/>
                <a:cs typeface="Arial"/>
              </a:rPr>
              <a:t>Eigene Ergänzungen:</a:t>
            </a:r>
          </a:p>
          <a:p>
            <a:endParaRPr lang="de-DE" altLang="de-DE"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75</a:t>
            </a:fld>
            <a:endParaRPr lang="de-DE" altLang="de-DE"/>
          </a:p>
        </p:txBody>
      </p:sp>
    </p:spTree>
    <p:extLst>
      <p:ext uri="{BB962C8B-B14F-4D97-AF65-F5344CB8AC3E}">
        <p14:creationId xmlns:p14="http://schemas.microsoft.com/office/powerpoint/2010/main" val="18570282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de-DE" altLang="de-DE" sz="1100" b="1">
                <a:solidFill>
                  <a:srgbClr val="000000"/>
                </a:solidFill>
                <a:latin typeface="Arial"/>
                <a:ea typeface="ＭＳ Ｐゴシック"/>
                <a:cs typeface="Arial"/>
              </a:rPr>
              <a:t>Hinweise:</a:t>
            </a:r>
          </a:p>
          <a:p>
            <a:pPr marL="163195" indent="-163195">
              <a:buFont typeface="Arial" panose="020B0604020202020204" pitchFamily="34" charset="0"/>
              <a:buChar char="•"/>
            </a:pPr>
            <a:r>
              <a:rPr lang="de-DE" altLang="de-DE" sz="1100" b="1">
                <a:solidFill>
                  <a:srgbClr val="000000"/>
                </a:solidFill>
                <a:latin typeface="Arial"/>
                <a:ea typeface="ＭＳ Ｐゴシック"/>
                <a:cs typeface="Arial"/>
              </a:rPr>
              <a:t>Belastungsmonitoring</a:t>
            </a:r>
          </a:p>
          <a:p>
            <a:pPr marL="600075" lvl="1" indent="-163195">
              <a:buFont typeface="Symbol" panose="05050102010706020507" pitchFamily="18" charset="2"/>
              <a:buChar char="-"/>
            </a:pPr>
            <a:r>
              <a:rPr lang="de-DE" altLang="de-DE" sz="1100">
                <a:solidFill>
                  <a:srgbClr val="000000"/>
                </a:solidFill>
                <a:latin typeface="Arial"/>
                <a:ea typeface="ＭＳ Ｐゴシック"/>
                <a:cs typeface="Arial"/>
              </a:rPr>
              <a:t>Beim Belastungsmonitoring werden das Zytostatikum oder seine bekannten (zytostatisch ebenfalls aktiven) Abbauprodukte (Metabolite) im Blut oder Urin nachgewiesen.</a:t>
            </a:r>
          </a:p>
          <a:p>
            <a:pPr marL="600075" lvl="1" indent="-163195">
              <a:buFont typeface="Symbol" panose="05050102010706020507" pitchFamily="18" charset="2"/>
              <a:buChar char="-"/>
            </a:pPr>
            <a:r>
              <a:rPr lang="de-DE" altLang="de-DE" sz="1100">
                <a:solidFill>
                  <a:srgbClr val="000000"/>
                </a:solidFill>
                <a:latin typeface="Arial"/>
                <a:ea typeface="ＭＳ Ｐゴシック"/>
                <a:cs typeface="Arial"/>
              </a:rPr>
              <a:t>Nur für wenige Zytostatika (wie z. B. Carboplatin, Cisplatin, Cyclophosphamid, </a:t>
            </a:r>
            <a:r>
              <a:rPr lang="de-DE" altLang="de-DE" sz="1100" err="1">
                <a:solidFill>
                  <a:srgbClr val="000000"/>
                </a:solidFill>
                <a:latin typeface="Arial"/>
                <a:ea typeface="ＭＳ Ｐゴシック"/>
                <a:cs typeface="Arial"/>
              </a:rPr>
              <a:t>Doxorubicin</a:t>
            </a:r>
            <a:r>
              <a:rPr lang="de-DE" altLang="de-DE" sz="1100">
                <a:solidFill>
                  <a:srgbClr val="000000"/>
                </a:solidFill>
                <a:latin typeface="Arial"/>
                <a:ea typeface="ＭＳ Ｐゴシック"/>
                <a:cs typeface="Arial"/>
              </a:rPr>
              <a:t>, Epirubicin, </a:t>
            </a:r>
            <a:r>
              <a:rPr lang="de-DE" altLang="de-DE" sz="1100" err="1">
                <a:solidFill>
                  <a:srgbClr val="000000"/>
                </a:solidFill>
                <a:latin typeface="Arial"/>
                <a:ea typeface="ＭＳ Ｐゴシック"/>
                <a:cs typeface="Arial"/>
              </a:rPr>
              <a:t>Ifosfamid</a:t>
            </a:r>
            <a:r>
              <a:rPr lang="de-DE" altLang="de-DE" sz="1100">
                <a:solidFill>
                  <a:srgbClr val="000000"/>
                </a:solidFill>
                <a:latin typeface="Arial"/>
                <a:ea typeface="ＭＳ Ｐゴシック"/>
                <a:cs typeface="Arial"/>
              </a:rPr>
              <a:t>, Methotrexat) besteht in spezialisierten Laboratorien die Möglichkeit, dies zu untersuchen.</a:t>
            </a:r>
          </a:p>
          <a:p>
            <a:pPr marL="600075" lvl="1" indent="-163195">
              <a:buFont typeface="Symbol" panose="05050102010706020507" pitchFamily="18" charset="2"/>
              <a:buChar char="-"/>
            </a:pPr>
            <a:r>
              <a:rPr lang="de-DE" altLang="de-DE" sz="1100">
                <a:solidFill>
                  <a:srgbClr val="000000"/>
                </a:solidFill>
                <a:latin typeface="Arial"/>
                <a:ea typeface="ＭＳ Ｐゴシック"/>
                <a:cs typeface="Arial"/>
              </a:rPr>
              <a:t>Die Daten und Ergebnisse sind nur sehr schwer zu interpretieren, zumal die Nachweisverfahren bis auf wenige Ausnahmen nicht ausreichend validiert sind. </a:t>
            </a:r>
            <a:br>
              <a:rPr lang="de-DE" altLang="de-DE" sz="1100">
                <a:latin typeface="Arial" panose="020B0604020202020204" pitchFamily="34" charset="0"/>
                <a:ea typeface="ＭＳ Ｐゴシック" panose="020B0600070205080204" pitchFamily="34" charset="-128"/>
                <a:cs typeface="Arial" panose="020B0604020202020204" pitchFamily="34" charset="0"/>
              </a:rPr>
            </a:br>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163195" indent="-163195">
              <a:buFont typeface="Arial" panose="020B0604020202020204" pitchFamily="34" charset="0"/>
              <a:buChar char="•"/>
            </a:pPr>
            <a:r>
              <a:rPr lang="de-DE" altLang="de-DE" sz="1100" b="1">
                <a:solidFill>
                  <a:srgbClr val="000000"/>
                </a:solidFill>
                <a:latin typeface="Arial"/>
                <a:ea typeface="ＭＳ Ｐゴシック"/>
                <a:cs typeface="Arial"/>
              </a:rPr>
              <a:t>Beanspruchungs- oder Effektmonitoring</a:t>
            </a:r>
          </a:p>
          <a:p>
            <a:pPr marL="654685" lvl="1" indent="-217805">
              <a:buFont typeface="Symbol" panose="05050102010706020507" pitchFamily="18" charset="2"/>
              <a:buChar char="-"/>
            </a:pPr>
            <a:r>
              <a:rPr lang="de-DE" altLang="de-DE" sz="1100">
                <a:solidFill>
                  <a:srgbClr val="000000"/>
                </a:solidFill>
                <a:latin typeface="Arial"/>
                <a:ea typeface="ＭＳ Ｐゴシック"/>
                <a:cs typeface="Arial"/>
              </a:rPr>
              <a:t>Das biologische Beanspruchungsmonitoring oder zytogenetische Effektmonitoring (z. B. Schwester-Chromatid-Austauschrate, Mitosekernrate, Chromosomenaberrationen) versucht die Wirkung eines Gefahrstoffs am genetischen Material zu erfassen.</a:t>
            </a:r>
          </a:p>
          <a:p>
            <a:pPr marL="654685" lvl="1" indent="-217805">
              <a:buFont typeface="Symbol" panose="05050102010706020507" pitchFamily="18" charset="2"/>
              <a:buChar char="-"/>
            </a:pPr>
            <a:r>
              <a:rPr lang="de-DE" altLang="de-DE" sz="1100">
                <a:solidFill>
                  <a:srgbClr val="000000"/>
                </a:solidFill>
                <a:latin typeface="Arial"/>
                <a:ea typeface="ＭＳ Ｐゴシック"/>
                <a:cs typeface="Arial"/>
              </a:rPr>
              <a:t>Die Austestung kann auf biologische Wirkungen hinweisen, die durch Einwirkung eines Zytostatikums (aber auch durch außerberufliche Einwirkungen wie Rauchen, Ernährung und/oder durch (chronische) Einnahme anderer Arzneimittel) generiert wurden.</a:t>
            </a:r>
          </a:p>
          <a:p>
            <a:pPr marL="654685" lvl="1" indent="-217805">
              <a:buFont typeface="Symbol" panose="05050102010706020507" pitchFamily="18" charset="2"/>
              <a:buChar char="-"/>
            </a:pPr>
            <a:r>
              <a:rPr lang="de-DE" altLang="de-DE" sz="1100">
                <a:solidFill>
                  <a:srgbClr val="000000"/>
                </a:solidFill>
                <a:latin typeface="Arial"/>
                <a:ea typeface="ＭＳ Ｐゴシック"/>
                <a:cs typeface="Arial"/>
              </a:rPr>
              <a:t>Wegen diverser Störparameter und Schwierigkeiten in der Beurteilung der Einzelwerte sind diese unspezifischen Verfahren speziellen Situationen vorbehalten (etwa bei großflächigen Kontaminationen), bei denen Untersuchungen an einem größeren Arbeitnehmer-Kollektiv durchzuführen sind. </a:t>
            </a:r>
            <a:endParaRPr lang="de-DE" altLang="de-DE" sz="1100">
              <a:solidFill>
                <a:srgbClr val="000000"/>
              </a:solidFill>
              <a:latin typeface="Verdana"/>
              <a:ea typeface="ＭＳ Ｐゴシック"/>
              <a:cs typeface="Geneva" charset="0"/>
            </a:endParaRPr>
          </a:p>
          <a:p>
            <a:pPr defTabSz="436626">
              <a:lnSpc>
                <a:spcPct val="90000"/>
              </a:lnSpc>
              <a:defRPr/>
            </a:pPr>
            <a:endParaRPr lang="de-DE" altLang="de-DE" sz="1100">
              <a:solidFill>
                <a:srgbClr val="000000"/>
              </a:solidFill>
              <a:latin typeface="Verdana"/>
              <a:ea typeface="ＭＳ Ｐゴシック"/>
              <a:cs typeface="Geneva" charset="0"/>
            </a:endParaRPr>
          </a:p>
          <a:p>
            <a:pPr defTabSz="436626">
              <a:lnSpc>
                <a:spcPct val="90000"/>
              </a:lnSpc>
              <a:defRPr/>
            </a:pPr>
            <a:endParaRPr lang="de-DE" altLang="de-DE" sz="1100">
              <a:solidFill>
                <a:srgbClr val="000000"/>
              </a:solidFill>
              <a:latin typeface="Verdana"/>
              <a:ea typeface="ＭＳ Ｐゴシック"/>
              <a:cs typeface="Geneva" charset="0"/>
            </a:endParaRPr>
          </a:p>
          <a:p>
            <a:pPr defTabSz="436626">
              <a:lnSpc>
                <a:spcPct val="90000"/>
              </a:lnSpc>
              <a:defRPr/>
            </a:pPr>
            <a:r>
              <a:rPr lang="de-DE" altLang="de-DE" sz="1100" u="sng">
                <a:solidFill>
                  <a:srgbClr val="000000"/>
                </a:solidFill>
                <a:latin typeface="Verdana"/>
                <a:ea typeface="ＭＳ Ｐゴシック"/>
                <a:cs typeface="Geneva" charset="0"/>
              </a:rPr>
              <a:t>Literatur</a:t>
            </a:r>
            <a:r>
              <a:rPr lang="de-DE" altLang="de-DE" sz="1100">
                <a:solidFill>
                  <a:srgbClr val="000000"/>
                </a:solidFill>
                <a:latin typeface="Verdana"/>
                <a:ea typeface="ＭＳ Ｐゴシック"/>
                <a:cs typeface="Geneva" charset="0"/>
              </a:rPr>
              <a:t>:</a:t>
            </a:r>
          </a:p>
          <a:p>
            <a:pPr defTabSz="436626">
              <a:lnSpc>
                <a:spcPct val="90000"/>
              </a:lnSpc>
              <a:defRPr/>
            </a:pPr>
            <a:r>
              <a:rPr lang="de-DE" altLang="de-DE" sz="1100">
                <a:solidFill>
                  <a:srgbClr val="000000"/>
                </a:solidFill>
                <a:latin typeface="Verdana"/>
                <a:ea typeface="ＭＳ Ｐゴシック"/>
                <a:cs typeface="Geneva" charset="0"/>
              </a:rPr>
              <a:t>[10]</a:t>
            </a:r>
            <a:r>
              <a:rPr lang="de-DE" altLang="de-DE" sz="1100">
                <a:solidFill>
                  <a:srgbClr val="666565"/>
                </a:solidFill>
                <a:ea typeface="ＭＳ Ｐゴシック"/>
                <a:cs typeface="Calibri"/>
              </a:rPr>
              <a:t>Gefahrstoffverordnung (GefStoffV) v. </a:t>
            </a:r>
            <a:r>
              <a:rPr lang="de-DE" sz="1100">
                <a:solidFill>
                  <a:srgbClr val="666565"/>
                </a:solidFill>
                <a:ea typeface="ＭＳ Ｐゴシック"/>
                <a:cs typeface="Calibri"/>
              </a:rPr>
              <a:t>1.10.2021</a:t>
            </a:r>
            <a:r>
              <a:rPr lang="de-DE" altLang="de-DE" sz="1100">
                <a:solidFill>
                  <a:srgbClr val="666565"/>
                </a:solidFill>
                <a:ea typeface="ＭＳ Ｐゴシック"/>
                <a:cs typeface="Calibri"/>
              </a:rPr>
              <a:t>, §14. Online veröffentlicht unter: </a:t>
            </a:r>
            <a:r>
              <a:rPr lang="de-DE" sz="1800">
                <a:effectLst/>
                <a:latin typeface="Segoe UI" panose="020B0502040204020203" pitchFamily="34" charset="0"/>
              </a:rPr>
              <a:t>https://www.gesetze-im-internet.de/gefstoffv_2010/</a:t>
            </a:r>
            <a:endParaRPr lang="de-DE" altLang="de-DE" sz="1100" b="1">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100" b="1">
              <a:solidFill>
                <a:srgbClr val="000000"/>
              </a:solidFill>
              <a:latin typeface="Arial"/>
              <a:ea typeface="ＭＳ Ｐゴシック"/>
              <a:cs typeface="Arial"/>
            </a:endParaRPr>
          </a:p>
          <a:p>
            <a:r>
              <a:rPr lang="de-DE" altLang="de-DE" sz="1100" b="1">
                <a:solidFill>
                  <a:srgbClr val="000000"/>
                </a:solidFill>
                <a:latin typeface="Arial"/>
                <a:ea typeface="ＭＳ Ｐゴシック"/>
                <a:cs typeface="Arial"/>
              </a:rPr>
              <a:t>Eigene Ergänzungen:</a:t>
            </a:r>
          </a:p>
          <a:p>
            <a:endParaRPr lang="de-DE" altLang="de-DE" sz="11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76</a:t>
            </a:fld>
            <a:endParaRPr lang="de-DE" altLang="de-DE"/>
          </a:p>
        </p:txBody>
      </p:sp>
    </p:spTree>
    <p:extLst>
      <p:ext uri="{BB962C8B-B14F-4D97-AF65-F5344CB8AC3E}">
        <p14:creationId xmlns:p14="http://schemas.microsoft.com/office/powerpoint/2010/main" val="19579176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a:solidFill>
                  <a:srgbClr val="000000"/>
                </a:solidFill>
                <a:ea typeface="ＭＳ Ｐゴシック" panose="020B0600070205080204" pitchFamily="34" charset="-128"/>
                <a:cs typeface="Arial" panose="020B0604020202020204" pitchFamily="34" charset="0"/>
              </a:rPr>
              <a:t>Eigene Ergänzungen:</a:t>
            </a:r>
          </a:p>
          <a:p>
            <a:endParaRPr lang="de-DE" altLang="de-DE">
              <a:solidFill>
                <a:srgbClr val="000000"/>
              </a:solidFill>
              <a:ea typeface="ＭＳ Ｐゴシック" panose="020B0600070205080204" pitchFamily="34" charset="-128"/>
              <a:cs typeface="Arial" panose="020B0604020202020204" pitchFamily="34" charset="0"/>
            </a:endParaRPr>
          </a:p>
          <a:p>
            <a:endParaRPr lang="de-DE" altLang="de-DE">
              <a:ea typeface="ＭＳ Ｐゴシック" panose="020B0600070205080204" pitchFamily="34" charset="-128"/>
              <a:cs typeface="Geneva"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77</a:t>
            </a:fld>
            <a:endParaRPr lang="de-DE" altLang="de-DE"/>
          </a:p>
        </p:txBody>
      </p:sp>
    </p:spTree>
    <p:extLst>
      <p:ext uri="{BB962C8B-B14F-4D97-AF65-F5344CB8AC3E}">
        <p14:creationId xmlns:p14="http://schemas.microsoft.com/office/powerpoint/2010/main" val="36668355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err="1">
                <a:latin typeface="Arial" panose="020B0604020202020204" pitchFamily="34" charset="0"/>
                <a:cs typeface="Arial" panose="020B0604020202020204" pitchFamily="34" charset="0"/>
              </a:rPr>
              <a:t>Eigene</a:t>
            </a:r>
            <a:r>
              <a:rPr lang="en-US" sz="1800" b="1">
                <a:latin typeface="Arial" panose="020B0604020202020204" pitchFamily="34" charset="0"/>
                <a:cs typeface="Arial" panose="020B0604020202020204" pitchFamily="34" charset="0"/>
              </a:rPr>
              <a:t> </a:t>
            </a:r>
            <a:r>
              <a:rPr lang="en-US" sz="1800" b="1" err="1">
                <a:latin typeface="Arial" panose="020B0604020202020204" pitchFamily="34" charset="0"/>
                <a:cs typeface="Arial" panose="020B0604020202020204" pitchFamily="34" charset="0"/>
              </a:rPr>
              <a:t>Ergänzungen</a:t>
            </a:r>
            <a:r>
              <a:rPr lang="en-US" sz="1800" b="1">
                <a:latin typeface="Arial" panose="020B0604020202020204" pitchFamily="34" charset="0"/>
                <a:cs typeface="Arial" panose="020B0604020202020204" pitchFamily="34" charset="0"/>
              </a:rPr>
              <a:t>:</a:t>
            </a: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80</a:t>
            </a:fld>
            <a:endParaRPr lang="de-DE" altLang="de-DE"/>
          </a:p>
        </p:txBody>
      </p:sp>
    </p:spTree>
    <p:extLst>
      <p:ext uri="{BB962C8B-B14F-4D97-AF65-F5344CB8AC3E}">
        <p14:creationId xmlns:p14="http://schemas.microsoft.com/office/powerpoint/2010/main" val="37434690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81</a:t>
            </a:fld>
            <a:endParaRPr lang="de-DE" altLang="de-DE"/>
          </a:p>
        </p:txBody>
      </p:sp>
    </p:spTree>
    <p:extLst>
      <p:ext uri="{BB962C8B-B14F-4D97-AF65-F5344CB8AC3E}">
        <p14:creationId xmlns:p14="http://schemas.microsoft.com/office/powerpoint/2010/main" val="17116214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1200" b="1">
                <a:latin typeface="Arial" panose="020B0604020202020204" pitchFamily="34" charset="0"/>
                <a:ea typeface="ＭＳ Ｐゴシック" panose="020B0600070205080204" pitchFamily="34" charset="-128"/>
                <a:cs typeface="Arial" panose="020B0604020202020204" pitchFamily="34" charset="0"/>
              </a:rPr>
              <a:t>Hinweise:</a:t>
            </a:r>
          </a:p>
          <a:p>
            <a:pPr marL="163735" indent="-163735">
              <a:buFont typeface="Arial" panose="020B0604020202020204" pitchFamily="34" charset="0"/>
              <a:buChar char="•"/>
            </a:pP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Die nächsten Folien dienen Ihnen als Vorlage für Ihre eigenen Ergänzungen (z. B. hauseigene Prozesse o. Ä.).</a:t>
            </a:r>
          </a:p>
          <a:p>
            <a:pPr marL="163735" indent="-163735">
              <a:buFont typeface="Arial" panose="020B0604020202020204" pitchFamily="34" charset="0"/>
              <a:buChar char="•"/>
            </a:pPr>
            <a:r>
              <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rPr>
              <a:t>Sie können wählen zwischen einer Leer-Folie im EAZY-Design oder einer neutralen Folie.</a:t>
            </a: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defRPr/>
            </a:pPr>
            <a:r>
              <a:rPr lang="de-DE" altLang="de-DE" sz="1200" b="1">
                <a:ea typeface="ＭＳ Ｐゴシック" panose="020B0600070205080204" pitchFamily="34" charset="-128"/>
                <a:cs typeface="Geneva" charset="0"/>
              </a:rPr>
              <a:t>Eigene Ergänzungen:</a:t>
            </a: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ltLang="de-DE" sz="120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82</a:t>
            </a:fld>
            <a:endParaRPr lang="de-DE" altLang="de-DE"/>
          </a:p>
        </p:txBody>
      </p:sp>
    </p:spTree>
    <p:extLst>
      <p:ext uri="{BB962C8B-B14F-4D97-AF65-F5344CB8AC3E}">
        <p14:creationId xmlns:p14="http://schemas.microsoft.com/office/powerpoint/2010/main" val="34103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62500" lnSpcReduction="20000"/>
          </a:bodyPr>
          <a:lstStyle/>
          <a:p>
            <a:pPr>
              <a:lnSpc>
                <a:spcPct val="80000"/>
              </a:lnSpc>
              <a:spcBef>
                <a:spcPts val="191"/>
              </a:spcBef>
              <a:defRPr/>
            </a:pPr>
            <a:r>
              <a:rPr lang="de-DE" altLang="de-DE" sz="800" b="1">
                <a:solidFill>
                  <a:schemeClr val="tx1">
                    <a:lumMod val="65000"/>
                    <a:lumOff val="35000"/>
                  </a:schemeClr>
                </a:solidFill>
                <a:latin typeface="Arial"/>
                <a:ea typeface="ＭＳ Ｐゴシック"/>
                <a:cs typeface="Arial"/>
              </a:rPr>
              <a:t>Hinweise:</a:t>
            </a:r>
          </a:p>
          <a:p>
            <a:pPr marL="163195" indent="-163195">
              <a:lnSpc>
                <a:spcPct val="80000"/>
              </a:lnSpc>
              <a:spcBef>
                <a:spcPts val="191"/>
              </a:spcBef>
              <a:buFont typeface="Arial" panose="020B0604020202020204" pitchFamily="34" charset="0"/>
              <a:buChar char="•"/>
              <a:defRPr/>
            </a:pPr>
            <a:r>
              <a:rPr lang="de-DE" altLang="de-DE" sz="800">
                <a:solidFill>
                  <a:schemeClr val="tx1">
                    <a:lumMod val="65000"/>
                    <a:lumOff val="35000"/>
                  </a:schemeClr>
                </a:solidFill>
                <a:latin typeface="Arial"/>
                <a:ea typeface="ＭＳ Ｐゴシック"/>
                <a:cs typeface="Arial"/>
              </a:rPr>
              <a:t>Kontaminationen auf dem Fußboden: eher weniger kritisch zu sehen, da geringer Kontakt mit dem Fußboden. Maßnahmen: Schuhe in definiertem Bereich der Schleuse wechseln (</a:t>
            </a:r>
            <a:r>
              <a:rPr lang="de-DE" altLang="de-DE" sz="800" err="1">
                <a:solidFill>
                  <a:schemeClr val="tx1">
                    <a:lumMod val="65000"/>
                    <a:lumOff val="35000"/>
                  </a:schemeClr>
                </a:solidFill>
                <a:latin typeface="Arial"/>
                <a:ea typeface="ＭＳ Ｐゴシック"/>
                <a:cs typeface="Arial"/>
              </a:rPr>
              <a:t>Sit-over</a:t>
            </a:r>
            <a:r>
              <a:rPr lang="de-DE" altLang="de-DE" sz="800">
                <a:solidFill>
                  <a:schemeClr val="tx1">
                    <a:lumMod val="65000"/>
                    <a:lumOff val="35000"/>
                  </a:schemeClr>
                </a:solidFill>
                <a:latin typeface="Arial"/>
                <a:ea typeface="ＭＳ Ｐゴシック"/>
                <a:cs typeface="Arial"/>
              </a:rPr>
              <a:t>)</a:t>
            </a:r>
          </a:p>
          <a:p>
            <a:pPr>
              <a:lnSpc>
                <a:spcPct val="80000"/>
              </a:lnSpc>
              <a:spcBef>
                <a:spcPts val="191"/>
              </a:spcBef>
              <a:defRPr/>
            </a:pPr>
            <a:endParaRPr lang="de-DE" altLang="de-DE" sz="800" u="sng">
              <a:solidFill>
                <a:schemeClr val="tx1">
                  <a:lumMod val="65000"/>
                  <a:lumOff val="35000"/>
                </a:schemeClr>
              </a:solidFill>
              <a:latin typeface="Arial"/>
              <a:ea typeface="ＭＳ Ｐゴシック"/>
              <a:cs typeface="Arial"/>
            </a:endParaRPr>
          </a:p>
          <a:p>
            <a:pPr>
              <a:lnSpc>
                <a:spcPct val="80000"/>
              </a:lnSpc>
              <a:spcBef>
                <a:spcPts val="191"/>
              </a:spcBef>
              <a:defRPr/>
            </a:pPr>
            <a:r>
              <a:rPr lang="de-DE" altLang="de-DE" sz="800" u="sng">
                <a:solidFill>
                  <a:schemeClr val="tx1">
                    <a:lumMod val="65000"/>
                    <a:lumOff val="35000"/>
                  </a:schemeClr>
                </a:solidFill>
                <a:latin typeface="Arial"/>
                <a:ea typeface="ＭＳ Ｐゴシック"/>
                <a:cs typeface="Arial"/>
              </a:rPr>
              <a:t>Literatur</a:t>
            </a:r>
            <a:r>
              <a:rPr lang="de-DE" altLang="de-DE" sz="800">
                <a:solidFill>
                  <a:schemeClr val="tx1">
                    <a:lumMod val="65000"/>
                    <a:lumOff val="35000"/>
                  </a:schemeClr>
                </a:solidFill>
                <a:latin typeface="Arial"/>
                <a:ea typeface="ＭＳ Ｐゴシック"/>
                <a:cs typeface="Arial"/>
              </a:rPr>
              <a:t>: </a:t>
            </a:r>
          </a:p>
          <a:p>
            <a:pPr>
              <a:lnSpc>
                <a:spcPct val="80000"/>
              </a:lnSpc>
              <a:spcBef>
                <a:spcPts val="191"/>
              </a:spcBef>
              <a:defRPr/>
            </a:pPr>
            <a:r>
              <a:rPr lang="de-DE" altLang="de-DE" sz="800">
                <a:solidFill>
                  <a:schemeClr val="tx1">
                    <a:lumMod val="65000"/>
                    <a:lumOff val="35000"/>
                  </a:schemeClr>
                </a:solidFill>
                <a:latin typeface="Arial"/>
                <a:ea typeface="ＭＳ Ｐゴシック"/>
                <a:cs typeface="Arial"/>
              </a:rPr>
              <a:t>[9]</a:t>
            </a: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Sottani</a:t>
            </a:r>
            <a:r>
              <a:rPr lang="de-DE" altLang="de-DE" sz="800" i="1">
                <a:solidFill>
                  <a:schemeClr val="tx1">
                    <a:lumMod val="65000"/>
                    <a:lumOff val="35000"/>
                  </a:schemeClr>
                </a:solidFill>
                <a:latin typeface="Arial"/>
                <a:ea typeface="ＭＳ Ｐゴシック"/>
                <a:cs typeface="Arial"/>
              </a:rPr>
              <a:t> C et al. </a:t>
            </a:r>
            <a:r>
              <a:rPr lang="en-US" altLang="de-DE" sz="800">
                <a:solidFill>
                  <a:schemeClr val="tx1">
                    <a:lumMod val="65000"/>
                    <a:lumOff val="35000"/>
                  </a:schemeClr>
                </a:solidFill>
                <a:latin typeface="Arial"/>
                <a:ea typeface="ＭＳ Ｐゴシック"/>
                <a:cs typeface="Arial"/>
              </a:rPr>
              <a:t>An analysis to study trends in occupational exposure to antineoplastic drugs among health care workers.</a:t>
            </a:r>
            <a:endParaRPr lang="de-DE" altLang="de-DE" sz="800">
              <a:solidFill>
                <a:schemeClr val="tx1">
                  <a:lumMod val="65000"/>
                  <a:lumOff val="35000"/>
                </a:schemeClr>
              </a:solidFill>
              <a:latin typeface="Arial"/>
              <a:ea typeface="ＭＳ Ｐゴシック"/>
              <a:cs typeface="Arial"/>
            </a:endParaRPr>
          </a:p>
          <a:p>
            <a:pPr marL="0" lvl="1" eaLnBrk="1" hangingPunct="1">
              <a:lnSpc>
                <a:spcPct val="80000"/>
              </a:lnSpc>
              <a:spcBef>
                <a:spcPts val="191"/>
              </a:spcBef>
              <a:defRPr/>
            </a:pPr>
            <a:r>
              <a:rPr lang="de-DE" altLang="de-DE" sz="800" i="1">
                <a:solidFill>
                  <a:schemeClr val="tx1">
                    <a:lumMod val="65000"/>
                    <a:lumOff val="35000"/>
                  </a:schemeClr>
                </a:solidFill>
                <a:latin typeface="Arial"/>
                <a:ea typeface="ＭＳ Ｐゴシック"/>
                <a:cs typeface="Arial"/>
              </a:rPr>
              <a:t> </a:t>
            </a:r>
            <a:r>
              <a:rPr lang="de-DE" altLang="de-DE" sz="800">
                <a:solidFill>
                  <a:srgbClr val="0000FF"/>
                </a:solidFill>
                <a:latin typeface="Arial"/>
                <a:ea typeface="ＭＳ Ｐゴシック"/>
                <a:cs typeface="Arial"/>
                <a:hlinkClick r:id="rId3" tooltip="Journal of chromatography. B, Analytical technologies in the biomedical and life sciences.">
                  <a:extLst>
                    <a:ext uri="{A12FA001-AC4F-418D-AE19-62706E023703}">
                      <ahyp:hlinkClr xmlns:ahyp="http://schemas.microsoft.com/office/drawing/2018/hyperlinkcolor" val="tx"/>
                    </a:ext>
                  </a:extLst>
                </a:hlinkClick>
              </a:rPr>
              <a:t>J </a:t>
            </a:r>
            <a:r>
              <a:rPr lang="de-DE" altLang="de-DE" sz="800" err="1">
                <a:solidFill>
                  <a:srgbClr val="0000FF"/>
                </a:solidFill>
                <a:latin typeface="Arial"/>
                <a:ea typeface="ＭＳ Ｐゴシック"/>
                <a:cs typeface="Arial"/>
                <a:hlinkClick r:id="rId3" tooltip="Journal of chromatography. B, Analytical technologies in the biomedical and life sciences.">
                  <a:extLst>
                    <a:ext uri="{A12FA001-AC4F-418D-AE19-62706E023703}">
                      <ahyp:hlinkClr xmlns:ahyp="http://schemas.microsoft.com/office/drawing/2018/hyperlinkcolor" val="tx"/>
                    </a:ext>
                  </a:extLst>
                </a:hlinkClick>
              </a:rPr>
              <a:t>Chromatogr</a:t>
            </a:r>
            <a:r>
              <a:rPr lang="de-DE" altLang="de-DE" sz="800">
                <a:solidFill>
                  <a:srgbClr val="0000FF"/>
                </a:solidFill>
                <a:latin typeface="Arial"/>
                <a:ea typeface="ＭＳ Ｐゴシック"/>
                <a:cs typeface="Arial"/>
                <a:hlinkClick r:id="rId3" tooltip="Journal of chromatography. B, Analytical technologies in the biomedical and life sciences.">
                  <a:extLst>
                    <a:ext uri="{A12FA001-AC4F-418D-AE19-62706E023703}">
                      <ahyp:hlinkClr xmlns:ahyp="http://schemas.microsoft.com/office/drawing/2018/hyperlinkcolor" val="tx"/>
                    </a:ext>
                  </a:extLst>
                </a:hlinkClick>
              </a:rPr>
              <a:t> B Analyt </a:t>
            </a:r>
            <a:r>
              <a:rPr lang="de-DE" altLang="de-DE" sz="800" err="1">
                <a:solidFill>
                  <a:srgbClr val="0000FF"/>
                </a:solidFill>
                <a:latin typeface="Arial"/>
                <a:ea typeface="ＭＳ Ｐゴシック"/>
                <a:cs typeface="Arial"/>
                <a:hlinkClick r:id="rId3" tooltip="Journal of chromatography. B, Analytical technologies in the biomedical and life sciences.">
                  <a:extLst>
                    <a:ext uri="{A12FA001-AC4F-418D-AE19-62706E023703}">
                      <ahyp:hlinkClr xmlns:ahyp="http://schemas.microsoft.com/office/drawing/2018/hyperlinkcolor" val="tx"/>
                    </a:ext>
                  </a:extLst>
                </a:hlinkClick>
              </a:rPr>
              <a:t>Technol</a:t>
            </a:r>
            <a:r>
              <a:rPr lang="de-DE" altLang="de-DE" sz="800">
                <a:solidFill>
                  <a:srgbClr val="0000FF"/>
                </a:solidFill>
                <a:latin typeface="Arial"/>
                <a:ea typeface="ＭＳ Ｐゴシック"/>
                <a:cs typeface="Arial"/>
                <a:hlinkClick r:id="rId3" tooltip="Journal of chromatography. B, Analytical technologies in the biomedical and life sciences.">
                  <a:extLst>
                    <a:ext uri="{A12FA001-AC4F-418D-AE19-62706E023703}">
                      <ahyp:hlinkClr xmlns:ahyp="http://schemas.microsoft.com/office/drawing/2018/hyperlinkcolor" val="tx"/>
                    </a:ext>
                  </a:extLst>
                </a:hlinkClick>
              </a:rPr>
              <a:t> Biomed Life </a:t>
            </a:r>
            <a:r>
              <a:rPr lang="de-DE" altLang="de-DE" sz="800" err="1">
                <a:solidFill>
                  <a:srgbClr val="0000FF"/>
                </a:solidFill>
                <a:latin typeface="Arial"/>
                <a:ea typeface="ＭＳ Ｐゴシック"/>
                <a:cs typeface="Arial"/>
                <a:hlinkClick r:id="rId3" tooltip="Journal of chromatography. B, Analytical technologies in the biomedical and life sciences.">
                  <a:extLst>
                    <a:ext uri="{A12FA001-AC4F-418D-AE19-62706E023703}">
                      <ahyp:hlinkClr xmlns:ahyp="http://schemas.microsoft.com/office/drawing/2018/hyperlinkcolor" val="tx"/>
                    </a:ext>
                  </a:extLst>
                </a:hlinkClick>
              </a:rPr>
              <a:t>Sci</a:t>
            </a:r>
            <a:r>
              <a:rPr lang="de-DE" altLang="de-DE" sz="800">
                <a:solidFill>
                  <a:schemeClr val="tx1">
                    <a:lumMod val="65000"/>
                    <a:lumOff val="35000"/>
                  </a:schemeClr>
                </a:solidFill>
                <a:latin typeface="Arial"/>
                <a:ea typeface="ＭＳ Ｐゴシック"/>
                <a:cs typeface="Arial"/>
                <a:hlinkClick r:id="rId3" tooltip="Journal of chromatography. B, Analytical technologies in the biomedical and life sciences.">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2010 </a:t>
            </a:r>
            <a:r>
              <a:rPr lang="de-DE" altLang="de-DE" sz="800" err="1">
                <a:solidFill>
                  <a:schemeClr val="tx1">
                    <a:lumMod val="65000"/>
                    <a:lumOff val="35000"/>
                  </a:schemeClr>
                </a:solidFill>
                <a:latin typeface="Arial"/>
                <a:ea typeface="ＭＳ Ｐゴシック"/>
                <a:cs typeface="Arial"/>
              </a:rPr>
              <a:t>Oct</a:t>
            </a:r>
            <a:r>
              <a:rPr lang="de-DE" altLang="de-DE" sz="800">
                <a:solidFill>
                  <a:schemeClr val="tx1">
                    <a:lumMod val="65000"/>
                    <a:lumOff val="35000"/>
                  </a:schemeClr>
                </a:solidFill>
                <a:latin typeface="Arial"/>
                <a:ea typeface="ＭＳ Ｐゴシック"/>
                <a:cs typeface="Arial"/>
              </a:rPr>
              <a:t> 1;878(27):2593-605.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10.1016/j.jchromb.2010.04.030.</a:t>
            </a:r>
          </a:p>
          <a:p>
            <a:pPr marL="0" lvl="1" eaLnBrk="1" hangingPunct="1">
              <a:lnSpc>
                <a:spcPct val="80000"/>
              </a:lnSpc>
              <a:spcBef>
                <a:spcPts val="191"/>
              </a:spcBef>
              <a:defRPr/>
            </a:pP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marL="0" lvl="1" eaLnBrk="1" hangingPunct="1">
              <a:lnSpc>
                <a:spcPct val="80000"/>
              </a:lnSpc>
              <a:spcBef>
                <a:spcPts val="191"/>
              </a:spcBef>
              <a:defRPr/>
            </a:pPr>
            <a:r>
              <a:rPr lang="de-DE" altLang="de-DE" sz="800" u="sng">
                <a:solidFill>
                  <a:schemeClr val="tx1">
                    <a:lumMod val="65000"/>
                    <a:lumOff val="35000"/>
                  </a:schemeClr>
                </a:solidFill>
                <a:latin typeface="Arial"/>
                <a:ea typeface="ＭＳ Ｐゴシック"/>
                <a:cs typeface="Arial"/>
              </a:rPr>
              <a:t>Zusätzliche Literatur</a:t>
            </a:r>
            <a:r>
              <a:rPr lang="de-DE" altLang="de-DE" sz="800">
                <a:solidFill>
                  <a:schemeClr val="tx1">
                    <a:lumMod val="65000"/>
                    <a:lumOff val="35000"/>
                  </a:schemeClr>
                </a:solidFill>
                <a:latin typeface="Arial"/>
                <a:ea typeface="ＭＳ Ｐゴシック"/>
                <a:cs typeface="Arial"/>
              </a:rPr>
              <a:t>:</a:t>
            </a:r>
          </a:p>
          <a:p>
            <a:pPr marL="0" lvl="1" eaLnBrk="1" hangingPunct="1">
              <a:lnSpc>
                <a:spcPct val="80000"/>
              </a:lnSpc>
              <a:spcBef>
                <a:spcPts val="191"/>
              </a:spcBef>
              <a:defRPr/>
            </a:pPr>
            <a:r>
              <a:rPr lang="de-DE" altLang="de-DE" sz="800">
                <a:solidFill>
                  <a:schemeClr val="tx1">
                    <a:lumMod val="65000"/>
                    <a:lumOff val="35000"/>
                  </a:schemeClr>
                </a:solidFill>
                <a:latin typeface="Arial"/>
                <a:ea typeface="ＭＳ Ｐゴシック"/>
                <a:cs typeface="Arial"/>
              </a:rPr>
              <a:t>[9] </a:t>
            </a: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marL="0" lvl="1">
              <a:lnSpc>
                <a:spcPct val="80000"/>
              </a:lnSpc>
              <a:spcBef>
                <a:spcPts val="191"/>
              </a:spcBef>
              <a:defRPr/>
            </a:pPr>
            <a:r>
              <a:rPr lang="en-US" sz="800" i="1" err="1">
                <a:solidFill>
                  <a:schemeClr val="tx1">
                    <a:lumMod val="65000"/>
                    <a:lumOff val="35000"/>
                  </a:schemeClr>
                </a:solidFill>
                <a:latin typeface="Arial"/>
                <a:ea typeface="ＭＳ Ｐゴシック"/>
                <a:cs typeface="Arial"/>
              </a:rPr>
              <a:t>Viegas</a:t>
            </a:r>
            <a:r>
              <a:rPr lang="en-US" sz="800" i="1">
                <a:solidFill>
                  <a:schemeClr val="tx1">
                    <a:lumMod val="65000"/>
                    <a:lumOff val="35000"/>
                  </a:schemeClr>
                </a:solidFill>
                <a:latin typeface="Arial"/>
                <a:ea typeface="ＭＳ Ｐゴシック"/>
                <a:cs typeface="Arial"/>
              </a:rPr>
              <a:t> S. et al</a:t>
            </a:r>
            <a:r>
              <a:rPr lang="en-US" sz="800">
                <a:solidFill>
                  <a:schemeClr val="tx1">
                    <a:lumMod val="65000"/>
                    <a:lumOff val="35000"/>
                  </a:schemeClr>
                </a:solidFill>
                <a:latin typeface="Arial"/>
                <a:ea typeface="ＭＳ Ｐゴシック"/>
                <a:cs typeface="Arial"/>
              </a:rPr>
              <a:t>. Occupational exposure to cytotoxic drugs: the importance of surface cleaning to prevent or </a:t>
            </a:r>
            <a:r>
              <a:rPr lang="en-US" sz="800" err="1">
                <a:solidFill>
                  <a:schemeClr val="tx1">
                    <a:lumMod val="65000"/>
                    <a:lumOff val="35000"/>
                  </a:schemeClr>
                </a:solidFill>
                <a:latin typeface="Arial"/>
                <a:ea typeface="ＭＳ Ｐゴシック"/>
                <a:cs typeface="Arial"/>
              </a:rPr>
              <a:t>minimise</a:t>
            </a:r>
            <a:r>
              <a:rPr lang="en-US" sz="800">
                <a:solidFill>
                  <a:schemeClr val="tx1">
                    <a:lumMod val="65000"/>
                    <a:lumOff val="35000"/>
                  </a:schemeClr>
                </a:solidFill>
                <a:latin typeface="Arial"/>
                <a:ea typeface="ＭＳ Ｐゴシック"/>
                <a:cs typeface="Arial"/>
              </a:rPr>
              <a:t> exposure. Arh </a:t>
            </a:r>
            <a:r>
              <a:rPr lang="en-US" sz="800" err="1">
                <a:solidFill>
                  <a:schemeClr val="tx1">
                    <a:lumMod val="65000"/>
                    <a:lumOff val="35000"/>
                  </a:schemeClr>
                </a:solidFill>
                <a:latin typeface="Arial"/>
                <a:ea typeface="ＭＳ Ｐゴシック"/>
                <a:cs typeface="Arial"/>
              </a:rPr>
              <a:t>Hig</a:t>
            </a:r>
            <a:r>
              <a:rPr lang="en-US" sz="800">
                <a:solidFill>
                  <a:schemeClr val="tx1">
                    <a:lumMod val="65000"/>
                    <a:lumOff val="35000"/>
                  </a:schemeClr>
                </a:solidFill>
                <a:latin typeface="Arial"/>
                <a:ea typeface="ＭＳ Ｐゴシック"/>
                <a:cs typeface="Arial"/>
              </a:rPr>
              <a:t> Rada </a:t>
            </a:r>
            <a:r>
              <a:rPr lang="en-US" sz="800" err="1">
                <a:solidFill>
                  <a:schemeClr val="tx1">
                    <a:lumMod val="65000"/>
                    <a:lumOff val="35000"/>
                  </a:schemeClr>
                </a:solidFill>
                <a:latin typeface="Arial"/>
                <a:ea typeface="ＭＳ Ｐゴシック"/>
                <a:cs typeface="Arial"/>
              </a:rPr>
              <a:t>Toksikol</a:t>
            </a:r>
            <a:r>
              <a:rPr lang="en-US" sz="800">
                <a:solidFill>
                  <a:schemeClr val="tx1">
                    <a:lumMod val="65000"/>
                    <a:lumOff val="35000"/>
                  </a:schemeClr>
                </a:solidFill>
                <a:latin typeface="Arial"/>
                <a:ea typeface="ＭＳ Ｐゴシック"/>
                <a:cs typeface="Arial"/>
              </a:rPr>
              <a:t> 2018;69:238-249.</a:t>
            </a:r>
            <a:endParaRPr lang="de-DE" sz="800">
              <a:solidFill>
                <a:schemeClr val="tx1">
                  <a:lumMod val="65000"/>
                  <a:lumOff val="35000"/>
                </a:schemeClr>
              </a:solidFill>
              <a:latin typeface="Arial"/>
              <a:ea typeface="ＭＳ Ｐゴシック"/>
              <a:cs typeface="Arial"/>
            </a:endParaRPr>
          </a:p>
          <a:p>
            <a:pPr marL="0" lvl="1">
              <a:lnSpc>
                <a:spcPct val="80000"/>
              </a:lnSpc>
              <a:spcBef>
                <a:spcPts val="191"/>
              </a:spcBef>
              <a:defRPr/>
            </a:pPr>
            <a:r>
              <a:rPr lang="de-DE" altLang="de-DE" sz="800" i="1">
                <a:solidFill>
                  <a:schemeClr val="tx1">
                    <a:lumMod val="65000"/>
                    <a:lumOff val="35000"/>
                  </a:schemeClr>
                </a:solidFill>
                <a:latin typeface="Arial"/>
                <a:ea typeface="ＭＳ Ｐゴシック"/>
                <a:cs typeface="Arial"/>
              </a:rPr>
              <a:t>Chu WC et al. </a:t>
            </a:r>
            <a:r>
              <a:rPr lang="en-US" altLang="de-DE" sz="800">
                <a:solidFill>
                  <a:schemeClr val="tx1">
                    <a:lumMod val="65000"/>
                    <a:lumOff val="35000"/>
                  </a:schemeClr>
                </a:solidFill>
                <a:latin typeface="Arial"/>
                <a:ea typeface="ＭＳ Ｐゴシック"/>
                <a:cs typeface="Arial"/>
              </a:rPr>
              <a:t>Pilot assessment of the antineoplastic drug contamination levels in British Columbian hospitals pre- and post-cleaning.</a:t>
            </a:r>
            <a:r>
              <a:rPr lang="de-DE" altLang="de-DE" sz="800">
                <a:solidFill>
                  <a:schemeClr val="tx1">
                    <a:lumMod val="65000"/>
                    <a:lumOff val="35000"/>
                  </a:schemeClr>
                </a:solidFill>
                <a:latin typeface="Arial"/>
                <a:ea typeface="ＭＳ Ｐゴシック"/>
                <a:cs typeface="Arial"/>
              </a:rPr>
              <a:t> </a:t>
            </a:r>
            <a:r>
              <a:rPr lang="de-DE" altLang="de-DE" sz="800">
                <a:solidFill>
                  <a:srgbClr val="0000FF"/>
                </a:solidFill>
                <a:latin typeface="Arial"/>
                <a:ea typeface="ＭＳ Ｐゴシック"/>
                <a:cs typeface="Arial"/>
                <a:hlinkClick r:id="rId4"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a:t>
            </a:r>
            <a:r>
              <a:rPr lang="de-DE" altLang="de-DE" sz="800" err="1">
                <a:solidFill>
                  <a:srgbClr val="0000FF"/>
                </a:solidFill>
                <a:latin typeface="Arial"/>
                <a:ea typeface="ＭＳ Ｐゴシック"/>
                <a:cs typeface="Arial"/>
                <a:hlinkClick r:id="rId4"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Oncol</a:t>
            </a:r>
            <a:r>
              <a:rPr lang="de-DE" altLang="de-DE" sz="800">
                <a:solidFill>
                  <a:srgbClr val="0000FF"/>
                </a:solidFill>
                <a:latin typeface="Arial"/>
                <a:ea typeface="ＭＳ Ｐゴシック"/>
                <a:cs typeface="Arial"/>
                <a:hlinkClick r:id="rId4"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4"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Pharm</a:t>
            </a:r>
            <a:r>
              <a:rPr lang="de-DE" altLang="de-DE" sz="800">
                <a:solidFill>
                  <a:srgbClr val="0000FF"/>
                </a:solidFill>
                <a:latin typeface="Arial"/>
                <a:ea typeface="ＭＳ Ｐゴシック"/>
                <a:cs typeface="Arial"/>
                <a:hlinkClick r:id="rId4"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4"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de-DE" altLang="de-DE" sz="800">
                <a:solidFill>
                  <a:schemeClr val="tx1">
                    <a:lumMod val="65000"/>
                    <a:lumOff val="35000"/>
                  </a:schemeClr>
                </a:solidFill>
                <a:latin typeface="Arial"/>
                <a:ea typeface="ＭＳ Ｐゴシック"/>
                <a:cs typeface="Arial"/>
                <a:hlinkClick r:id="rId4"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2012 Mar;18(1):46-51.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10.1177/1078155211402106. </a:t>
            </a:r>
            <a:r>
              <a:rPr lang="de-DE" altLang="de-DE" sz="800" err="1">
                <a:solidFill>
                  <a:schemeClr val="tx1">
                    <a:lumMod val="65000"/>
                    <a:lumOff val="35000"/>
                  </a:schemeClr>
                </a:solidFill>
                <a:latin typeface="Arial"/>
                <a:ea typeface="ＭＳ Ｐゴシック"/>
                <a:cs typeface="Arial"/>
              </a:rPr>
              <a:t>Epub</a:t>
            </a:r>
            <a:r>
              <a:rPr lang="de-DE" altLang="de-DE" sz="800">
                <a:solidFill>
                  <a:schemeClr val="tx1">
                    <a:lumMod val="65000"/>
                    <a:lumOff val="35000"/>
                  </a:schemeClr>
                </a:solidFill>
                <a:latin typeface="Arial"/>
                <a:ea typeface="ＭＳ Ｐゴシック"/>
                <a:cs typeface="Arial"/>
              </a:rPr>
              <a:t> 2011 Jul 7. </a:t>
            </a: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spcBef>
                <a:spcPts val="191"/>
              </a:spcBef>
              <a:defRPr/>
            </a:pPr>
            <a:r>
              <a:rPr lang="de-DE" altLang="de-DE" sz="800" i="1">
                <a:solidFill>
                  <a:schemeClr val="tx1">
                    <a:lumMod val="65000"/>
                    <a:lumOff val="35000"/>
                  </a:schemeClr>
                </a:solidFill>
                <a:latin typeface="Arial"/>
                <a:ea typeface="ＭＳ Ｐゴシック"/>
                <a:cs typeface="Arial"/>
              </a:rPr>
              <a:t>Connor TH et al. Evaluation </a:t>
            </a:r>
            <a:r>
              <a:rPr lang="de-DE" altLang="de-DE" sz="800" i="1" err="1">
                <a:solidFill>
                  <a:schemeClr val="tx1">
                    <a:lumMod val="65000"/>
                    <a:lumOff val="35000"/>
                  </a:schemeClr>
                </a:solidFill>
                <a:latin typeface="Arial"/>
                <a:ea typeface="ＭＳ Ｐゴシック"/>
                <a:cs typeface="Arial"/>
              </a:rPr>
              <a:t>of</a:t>
            </a:r>
            <a:r>
              <a:rPr lang="de-DE" altLang="de-DE" sz="800" i="1">
                <a:solidFill>
                  <a:schemeClr val="tx1">
                    <a:lumMod val="65000"/>
                    <a:lumOff val="35000"/>
                  </a:schemeClr>
                </a:solidFill>
                <a:latin typeface="Arial"/>
                <a:ea typeface="ＭＳ Ｐゴシック"/>
                <a:cs typeface="Arial"/>
              </a:rPr>
              <a:t> </a:t>
            </a:r>
            <a:r>
              <a:rPr lang="de-DE" altLang="de-DE" sz="800" i="1" err="1">
                <a:solidFill>
                  <a:schemeClr val="tx1">
                    <a:lumMod val="65000"/>
                    <a:lumOff val="35000"/>
                  </a:schemeClr>
                </a:solidFill>
                <a:latin typeface="Arial"/>
                <a:ea typeface="ＭＳ Ｐゴシック"/>
                <a:cs typeface="Arial"/>
              </a:rPr>
              <a:t>antineoplastic</a:t>
            </a:r>
            <a:r>
              <a:rPr lang="de-DE" altLang="de-DE" sz="800" i="1">
                <a:solidFill>
                  <a:schemeClr val="tx1">
                    <a:lumMod val="65000"/>
                    <a:lumOff val="35000"/>
                  </a:schemeClr>
                </a:solidFill>
                <a:latin typeface="Arial"/>
                <a:ea typeface="ＭＳ Ｐゴシック"/>
                <a:cs typeface="Arial"/>
              </a:rPr>
              <a:t> </a:t>
            </a:r>
            <a:r>
              <a:rPr lang="de-DE" altLang="de-DE" sz="800" i="1" err="1">
                <a:solidFill>
                  <a:schemeClr val="tx1">
                    <a:lumMod val="65000"/>
                    <a:lumOff val="35000"/>
                  </a:schemeClr>
                </a:solidFill>
                <a:latin typeface="Arial"/>
                <a:ea typeface="ＭＳ Ｐゴシック"/>
                <a:cs typeface="Arial"/>
              </a:rPr>
              <a:t>drug</a:t>
            </a:r>
            <a:r>
              <a:rPr lang="de-DE" altLang="de-DE" sz="800" i="1">
                <a:solidFill>
                  <a:schemeClr val="tx1">
                    <a:lumMod val="65000"/>
                    <a:lumOff val="35000"/>
                  </a:schemeClr>
                </a:solidFill>
                <a:latin typeface="Arial"/>
                <a:ea typeface="ＭＳ Ｐゴシック"/>
                <a:cs typeface="Arial"/>
              </a:rPr>
              <a:t> </a:t>
            </a:r>
            <a:r>
              <a:rPr lang="de-DE" altLang="de-DE" sz="800" i="1" err="1">
                <a:solidFill>
                  <a:schemeClr val="tx1">
                    <a:lumMod val="65000"/>
                    <a:lumOff val="35000"/>
                  </a:schemeClr>
                </a:solidFill>
                <a:latin typeface="Arial"/>
                <a:ea typeface="ＭＳ Ｐゴシック"/>
                <a:cs typeface="Arial"/>
              </a:rPr>
              <a:t>exposure</a:t>
            </a:r>
            <a:r>
              <a:rPr lang="de-DE" altLang="de-DE" sz="800" i="1">
                <a:solidFill>
                  <a:schemeClr val="tx1">
                    <a:lumMod val="65000"/>
                    <a:lumOff val="35000"/>
                  </a:schemeClr>
                </a:solidFill>
                <a:latin typeface="Arial"/>
                <a:ea typeface="ＭＳ Ｐゴシック"/>
                <a:cs typeface="Arial"/>
              </a:rPr>
              <a:t> </a:t>
            </a:r>
            <a:r>
              <a:rPr lang="de-DE" altLang="de-DE" sz="800" i="1" err="1">
                <a:solidFill>
                  <a:schemeClr val="tx1">
                    <a:lumMod val="65000"/>
                    <a:lumOff val="35000"/>
                  </a:schemeClr>
                </a:solidFill>
                <a:latin typeface="Arial"/>
                <a:ea typeface="ＭＳ Ｐゴシック"/>
                <a:cs typeface="Arial"/>
              </a:rPr>
              <a:t>of</a:t>
            </a:r>
            <a:r>
              <a:rPr lang="de-DE" altLang="de-DE" sz="800" i="1">
                <a:solidFill>
                  <a:schemeClr val="tx1">
                    <a:lumMod val="65000"/>
                    <a:lumOff val="35000"/>
                  </a:schemeClr>
                </a:solidFill>
                <a:latin typeface="Arial"/>
                <a:ea typeface="ＭＳ Ｐゴシック"/>
                <a:cs typeface="Arial"/>
              </a:rPr>
              <a:t> </a:t>
            </a:r>
            <a:r>
              <a:rPr lang="de-DE" altLang="de-DE" sz="800" i="1" err="1">
                <a:solidFill>
                  <a:schemeClr val="tx1">
                    <a:lumMod val="65000"/>
                    <a:lumOff val="35000"/>
                  </a:schemeClr>
                </a:solidFill>
                <a:latin typeface="Arial"/>
                <a:ea typeface="ＭＳ Ｐゴシック"/>
                <a:cs typeface="Arial"/>
              </a:rPr>
              <a:t>health</a:t>
            </a:r>
            <a:r>
              <a:rPr lang="de-DE" altLang="de-DE" sz="800" i="1">
                <a:solidFill>
                  <a:schemeClr val="tx1">
                    <a:lumMod val="65000"/>
                    <a:lumOff val="35000"/>
                  </a:schemeClr>
                </a:solidFill>
                <a:latin typeface="Arial"/>
                <a:ea typeface="ＭＳ Ｐゴシック"/>
                <a:cs typeface="Arial"/>
              </a:rPr>
              <a:t> care </a:t>
            </a:r>
            <a:r>
              <a:rPr lang="de-DE" altLang="de-DE" sz="800" i="1" err="1">
                <a:solidFill>
                  <a:schemeClr val="tx1">
                    <a:lumMod val="65000"/>
                    <a:lumOff val="35000"/>
                  </a:schemeClr>
                </a:solidFill>
                <a:latin typeface="Arial"/>
                <a:ea typeface="ＭＳ Ｐゴシック"/>
                <a:cs typeface="Arial"/>
              </a:rPr>
              <a:t>workers</a:t>
            </a:r>
            <a:r>
              <a:rPr lang="de-DE" altLang="de-DE" sz="800" i="1">
                <a:solidFill>
                  <a:schemeClr val="tx1">
                    <a:lumMod val="65000"/>
                    <a:lumOff val="35000"/>
                  </a:schemeClr>
                </a:solidFill>
                <a:latin typeface="Arial"/>
                <a:ea typeface="ＭＳ Ｐゴシック"/>
                <a:cs typeface="Arial"/>
              </a:rPr>
              <a:t> at </a:t>
            </a:r>
            <a:r>
              <a:rPr lang="de-DE" altLang="de-DE" sz="800" i="1" err="1">
                <a:solidFill>
                  <a:schemeClr val="tx1">
                    <a:lumMod val="65000"/>
                    <a:lumOff val="35000"/>
                  </a:schemeClr>
                </a:solidFill>
                <a:latin typeface="Arial"/>
                <a:ea typeface="ＭＳ Ｐゴシック"/>
                <a:cs typeface="Arial"/>
              </a:rPr>
              <a:t>three</a:t>
            </a:r>
            <a:r>
              <a:rPr lang="de-DE" altLang="de-DE" sz="800" i="1">
                <a:solidFill>
                  <a:schemeClr val="tx1">
                    <a:lumMod val="65000"/>
                    <a:lumOff val="35000"/>
                  </a:schemeClr>
                </a:solidFill>
                <a:latin typeface="Arial"/>
                <a:ea typeface="ＭＳ Ｐゴシック"/>
                <a:cs typeface="Arial"/>
              </a:rPr>
              <a:t> </a:t>
            </a:r>
            <a:r>
              <a:rPr lang="de-DE" altLang="de-DE" sz="800" i="1" err="1">
                <a:solidFill>
                  <a:schemeClr val="tx1">
                    <a:lumMod val="65000"/>
                    <a:lumOff val="35000"/>
                  </a:schemeClr>
                </a:solidFill>
                <a:latin typeface="Arial"/>
                <a:ea typeface="ＭＳ Ｐゴシック"/>
                <a:cs typeface="Arial"/>
              </a:rPr>
              <a:t>university-based</a:t>
            </a:r>
            <a:r>
              <a:rPr lang="de-DE" altLang="de-DE" sz="800" i="1">
                <a:solidFill>
                  <a:schemeClr val="tx1">
                    <a:lumMod val="65000"/>
                    <a:lumOff val="35000"/>
                  </a:schemeClr>
                </a:solidFill>
                <a:latin typeface="Arial"/>
                <a:ea typeface="ＭＳ Ｐゴシック"/>
                <a:cs typeface="Arial"/>
              </a:rPr>
              <a:t> US </a:t>
            </a:r>
            <a:r>
              <a:rPr lang="de-DE" altLang="de-DE" sz="800" i="1" err="1">
                <a:solidFill>
                  <a:schemeClr val="tx1">
                    <a:lumMod val="65000"/>
                    <a:lumOff val="35000"/>
                  </a:schemeClr>
                </a:solidFill>
                <a:latin typeface="Arial"/>
                <a:ea typeface="ＭＳ Ｐゴシック"/>
                <a:cs typeface="Arial"/>
              </a:rPr>
              <a:t>cancer</a:t>
            </a:r>
            <a:r>
              <a:rPr lang="de-DE" altLang="de-DE" sz="800" i="1">
                <a:solidFill>
                  <a:schemeClr val="tx1">
                    <a:lumMod val="65000"/>
                    <a:lumOff val="35000"/>
                  </a:schemeClr>
                </a:solidFill>
                <a:latin typeface="Arial"/>
                <a:ea typeface="ＭＳ Ｐゴシック"/>
                <a:cs typeface="Arial"/>
              </a:rPr>
              <a:t> </a:t>
            </a:r>
            <a:r>
              <a:rPr lang="de-DE" altLang="de-DE" sz="800" i="1" err="1">
                <a:solidFill>
                  <a:schemeClr val="tx1">
                    <a:lumMod val="65000"/>
                    <a:lumOff val="35000"/>
                  </a:schemeClr>
                </a:solidFill>
                <a:latin typeface="Arial"/>
                <a:ea typeface="ＭＳ Ｐゴシック"/>
                <a:cs typeface="Arial"/>
              </a:rPr>
              <a:t>centers</a:t>
            </a:r>
            <a:r>
              <a:rPr lang="de-DE" altLang="de-DE" sz="800" i="1">
                <a:solidFill>
                  <a:schemeClr val="tx1">
                    <a:lumMod val="65000"/>
                    <a:lumOff val="35000"/>
                  </a:schemeClr>
                </a:solidFill>
                <a:latin typeface="Arial"/>
                <a:ea typeface="ＭＳ Ｐゴシック"/>
                <a:cs typeface="Arial"/>
              </a:rPr>
              <a:t>. J </a:t>
            </a:r>
            <a:r>
              <a:rPr lang="de-DE" altLang="de-DE" sz="800" i="1" err="1">
                <a:solidFill>
                  <a:schemeClr val="tx1">
                    <a:lumMod val="65000"/>
                    <a:lumOff val="35000"/>
                  </a:schemeClr>
                </a:solidFill>
                <a:latin typeface="Arial"/>
                <a:ea typeface="ＭＳ Ｐゴシック"/>
                <a:cs typeface="Arial"/>
              </a:rPr>
              <a:t>Occup</a:t>
            </a:r>
            <a:r>
              <a:rPr lang="de-DE" altLang="de-DE" sz="800" i="1">
                <a:solidFill>
                  <a:schemeClr val="tx1">
                    <a:lumMod val="65000"/>
                    <a:lumOff val="35000"/>
                  </a:schemeClr>
                </a:solidFill>
                <a:latin typeface="Arial"/>
                <a:ea typeface="ＭＳ Ｐゴシック"/>
                <a:cs typeface="Arial"/>
              </a:rPr>
              <a:t> Environ Med. 2010 Oct;52(10):1019-27.</a:t>
            </a:r>
            <a:endParaRPr lang="de-DE" altLang="de-DE" sz="800">
              <a:solidFill>
                <a:schemeClr val="tx1">
                  <a:lumMod val="65000"/>
                  <a:lumOff val="35000"/>
                </a:schemeClr>
              </a:solidFill>
              <a:latin typeface="Arial"/>
              <a:ea typeface="ＭＳ Ｐゴシック"/>
              <a:cs typeface="Arial"/>
            </a:endParaRPr>
          </a:p>
          <a:p>
            <a:pPr>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Crauste-Manciet</a:t>
            </a:r>
            <a:r>
              <a:rPr lang="de-DE" altLang="de-DE" sz="800" i="1">
                <a:solidFill>
                  <a:schemeClr val="tx1">
                    <a:lumMod val="65000"/>
                    <a:lumOff val="35000"/>
                  </a:schemeClr>
                </a:solidFill>
                <a:latin typeface="Arial"/>
                <a:ea typeface="ＭＳ Ｐゴシック"/>
                <a:cs typeface="Arial"/>
              </a:rPr>
              <a:t> S et al. </a:t>
            </a:r>
            <a:r>
              <a:rPr lang="en-US" altLang="de-DE" sz="800">
                <a:solidFill>
                  <a:schemeClr val="tx1">
                    <a:lumMod val="65000"/>
                    <a:lumOff val="35000"/>
                  </a:schemeClr>
                </a:solidFill>
                <a:latin typeface="Arial"/>
                <a:ea typeface="ＭＳ Ｐゴシック"/>
                <a:cs typeface="Arial"/>
              </a:rPr>
              <a:t>Environmental contamination with cytotoxic drugs in healthcare using positive air pressure isolators.</a:t>
            </a:r>
            <a:r>
              <a:rPr lang="de-DE" altLang="de-DE" sz="800" i="1">
                <a:solidFill>
                  <a:schemeClr val="tx1">
                    <a:lumMod val="65000"/>
                    <a:lumOff val="35000"/>
                  </a:schemeClr>
                </a:solidFill>
                <a:latin typeface="Arial"/>
                <a:ea typeface="ＭＳ Ｐゴシック"/>
                <a:cs typeface="Arial"/>
              </a:rPr>
              <a:t> </a:t>
            </a:r>
            <a:r>
              <a:rPr lang="en-US" altLang="de-DE" sz="800">
                <a:solidFill>
                  <a:srgbClr val="0000FF"/>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Ann </a:t>
            </a:r>
            <a:r>
              <a:rPr lang="en-US" altLang="de-DE" sz="800" err="1">
                <a:solidFill>
                  <a:srgbClr val="0000FF"/>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Occup</a:t>
            </a:r>
            <a:r>
              <a:rPr lang="en-US" altLang="de-DE" sz="800">
                <a:solidFill>
                  <a:srgbClr val="0000FF"/>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 </a:t>
            </a:r>
            <a:r>
              <a:rPr lang="en-US" altLang="de-DE" sz="800" err="1">
                <a:solidFill>
                  <a:srgbClr val="0000FF"/>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Hyg</a:t>
            </a:r>
            <a:r>
              <a:rPr lang="en-US" altLang="de-DE" sz="800">
                <a:solidFill>
                  <a:schemeClr val="tx1">
                    <a:lumMod val="65000"/>
                    <a:lumOff val="35000"/>
                  </a:schemeClr>
                </a:solidFill>
                <a:latin typeface="Arial"/>
                <a:ea typeface="ＭＳ Ｐゴシック"/>
                <a:cs typeface="Arial"/>
                <a:hlinkClick r:id="rId5" tooltip="The Annals of occupational hygiene.">
                  <a:extLst>
                    <a:ext uri="{A12FA001-AC4F-418D-AE19-62706E023703}">
                      <ahyp:hlinkClr xmlns:ahyp="http://schemas.microsoft.com/office/drawing/2018/hyperlinkcolor" val="tx"/>
                    </a:ext>
                  </a:extLst>
                </a:hlinkClick>
              </a:rPr>
              <a:t>.</a:t>
            </a:r>
            <a:r>
              <a:rPr lang="en-US" altLang="de-DE" sz="800">
                <a:solidFill>
                  <a:schemeClr val="tx1">
                    <a:lumMod val="65000"/>
                    <a:lumOff val="35000"/>
                  </a:schemeClr>
                </a:solidFill>
                <a:latin typeface="Arial"/>
                <a:ea typeface="ＭＳ Ｐゴシック"/>
                <a:cs typeface="Arial"/>
              </a:rPr>
              <a:t> 2005 Oct;49(7):619-28. </a:t>
            </a: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spcBef>
                <a:spcPts val="191"/>
              </a:spcBef>
              <a:defRPr/>
            </a:pPr>
            <a:r>
              <a:rPr lang="en-US" altLang="de-DE" sz="800" i="1">
                <a:solidFill>
                  <a:schemeClr val="tx1">
                    <a:lumMod val="65000"/>
                    <a:lumOff val="35000"/>
                  </a:schemeClr>
                </a:solidFill>
                <a:latin typeface="Arial"/>
                <a:ea typeface="ＭＳ Ｐゴシック"/>
                <a:cs typeface="Arial"/>
              </a:rPr>
              <a:t>Maeda S et al. </a:t>
            </a:r>
            <a:r>
              <a:rPr lang="en-US" altLang="de-DE" sz="800">
                <a:solidFill>
                  <a:schemeClr val="tx1">
                    <a:lumMod val="65000"/>
                    <a:lumOff val="35000"/>
                  </a:schemeClr>
                </a:solidFill>
                <a:latin typeface="Arial"/>
                <a:ea typeface="ＭＳ Ｐゴシック"/>
                <a:cs typeface="Arial"/>
              </a:rPr>
              <a:t>Evaluation of environmental contaminations </a:t>
            </a:r>
            <a:r>
              <a:rPr lang="en-US" altLang="de-DE" sz="800" err="1">
                <a:solidFill>
                  <a:schemeClr val="tx1">
                    <a:lumMod val="65000"/>
                    <a:lumOff val="35000"/>
                  </a:schemeClr>
                </a:solidFill>
                <a:latin typeface="Arial"/>
                <a:ea typeface="ＭＳ Ｐゴシック"/>
                <a:cs typeface="Arial"/>
              </a:rPr>
              <a:t>andoccupational</a:t>
            </a:r>
            <a:r>
              <a:rPr lang="en-US" altLang="de-DE" sz="800">
                <a:solidFill>
                  <a:schemeClr val="tx1">
                    <a:lumMod val="65000"/>
                    <a:lumOff val="35000"/>
                  </a:schemeClr>
                </a:solidFill>
                <a:latin typeface="Arial"/>
                <a:ea typeface="ＭＳ Ｐゴシック"/>
                <a:cs typeface="Arial"/>
              </a:rPr>
              <a:t> </a:t>
            </a:r>
            <a:r>
              <a:rPr lang="en-US" altLang="de-DE" sz="800" err="1">
                <a:solidFill>
                  <a:schemeClr val="tx1">
                    <a:lumMod val="65000"/>
                    <a:lumOff val="35000"/>
                  </a:schemeClr>
                </a:solidFill>
                <a:latin typeface="Arial"/>
                <a:ea typeface="ＭＳ Ｐゴシック"/>
                <a:cs typeface="Arial"/>
              </a:rPr>
              <a:t>expsures</a:t>
            </a:r>
            <a:r>
              <a:rPr lang="en-US" altLang="de-DE" sz="800">
                <a:solidFill>
                  <a:schemeClr val="tx1">
                    <a:lumMod val="65000"/>
                    <a:lumOff val="35000"/>
                  </a:schemeClr>
                </a:solidFill>
                <a:latin typeface="Arial"/>
                <a:ea typeface="ＭＳ Ｐゴシック"/>
                <a:cs typeface="Arial"/>
              </a:rPr>
              <a:t> involved in preparation of chemotherapeutic drugs. </a:t>
            </a:r>
            <a:r>
              <a:rPr lang="en-US" altLang="de-DE" sz="800" err="1">
                <a:solidFill>
                  <a:schemeClr val="tx1">
                    <a:lumMod val="65000"/>
                    <a:lumOff val="35000"/>
                  </a:schemeClr>
                </a:solidFill>
                <a:latin typeface="Arial"/>
                <a:ea typeface="ＭＳ Ｐゴシック"/>
                <a:cs typeface="Arial"/>
              </a:rPr>
              <a:t>Yakugaku</a:t>
            </a:r>
            <a:r>
              <a:rPr lang="en-US" altLang="de-DE" sz="800">
                <a:solidFill>
                  <a:schemeClr val="tx1">
                    <a:lumMod val="65000"/>
                    <a:lumOff val="35000"/>
                  </a:schemeClr>
                </a:solidFill>
                <a:latin typeface="Arial"/>
                <a:ea typeface="ＭＳ Ｐゴシック"/>
                <a:cs typeface="Arial"/>
              </a:rPr>
              <a:t> </a:t>
            </a:r>
            <a:r>
              <a:rPr lang="en-US" altLang="de-DE" sz="800" err="1">
                <a:solidFill>
                  <a:schemeClr val="tx1">
                    <a:lumMod val="65000"/>
                    <a:lumOff val="35000"/>
                  </a:schemeClr>
                </a:solidFill>
                <a:latin typeface="Arial"/>
                <a:ea typeface="ＭＳ Ｐゴシック"/>
                <a:cs typeface="Arial"/>
              </a:rPr>
              <a:t>Zasshi</a:t>
            </a:r>
            <a:r>
              <a:rPr lang="en-US" altLang="de-DE" sz="800">
                <a:solidFill>
                  <a:schemeClr val="tx1">
                    <a:lumMod val="65000"/>
                    <a:lumOff val="35000"/>
                  </a:schemeClr>
                </a:solidFill>
                <a:latin typeface="Arial"/>
                <a:ea typeface="ＭＳ Ｐゴシック"/>
                <a:cs typeface="Arial"/>
              </a:rPr>
              <a:t>. 2010 Jun;130(6):903-10.</a:t>
            </a:r>
          </a:p>
          <a:p>
            <a:pPr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Sessink</a:t>
            </a:r>
            <a:r>
              <a:rPr lang="de-DE" altLang="de-DE" sz="800" i="1">
                <a:solidFill>
                  <a:schemeClr val="tx1">
                    <a:lumMod val="65000"/>
                    <a:lumOff val="35000"/>
                  </a:schemeClr>
                </a:solidFill>
                <a:latin typeface="Arial"/>
                <a:ea typeface="ＭＳ Ｐゴシック"/>
                <a:cs typeface="Arial"/>
              </a:rPr>
              <a:t> PJ et al. </a:t>
            </a:r>
            <a:r>
              <a:rPr lang="en-US" altLang="de-DE" sz="800">
                <a:solidFill>
                  <a:schemeClr val="tx1">
                    <a:lumMod val="65000"/>
                    <a:lumOff val="35000"/>
                  </a:schemeClr>
                </a:solidFill>
                <a:latin typeface="Arial"/>
                <a:ea typeface="ＭＳ Ｐゴシック"/>
                <a:cs typeface="Arial"/>
              </a:rPr>
              <a:t>Occupational exposure to </a:t>
            </a:r>
            <a:r>
              <a:rPr lang="en-US" altLang="de-DE" sz="800" err="1">
                <a:solidFill>
                  <a:schemeClr val="tx1">
                    <a:lumMod val="65000"/>
                    <a:lumOff val="35000"/>
                  </a:schemeClr>
                </a:solidFill>
                <a:latin typeface="Arial"/>
                <a:ea typeface="ＭＳ Ｐゴシック"/>
                <a:cs typeface="Arial"/>
              </a:rPr>
              <a:t>antineoplasic</a:t>
            </a:r>
            <a:r>
              <a:rPr lang="en-US" altLang="de-DE" sz="800">
                <a:solidFill>
                  <a:schemeClr val="tx1">
                    <a:lumMod val="65000"/>
                    <a:lumOff val="35000"/>
                  </a:schemeClr>
                </a:solidFill>
                <a:latin typeface="Arial"/>
                <a:ea typeface="ＭＳ Ｐゴシック"/>
                <a:cs typeface="Arial"/>
              </a:rPr>
              <a:t> agents at several departments in a hospital. Environmental contamination and excretion of cyclophosphamide and </a:t>
            </a:r>
            <a:r>
              <a:rPr lang="en-US" altLang="de-DE" sz="800" err="1">
                <a:solidFill>
                  <a:schemeClr val="tx1">
                    <a:lumMod val="65000"/>
                    <a:lumOff val="35000"/>
                  </a:schemeClr>
                </a:solidFill>
                <a:latin typeface="Arial"/>
                <a:ea typeface="ＭＳ Ｐゴシック"/>
                <a:cs typeface="Arial"/>
              </a:rPr>
              <a:t>ifosfamide</a:t>
            </a:r>
            <a:r>
              <a:rPr lang="en-US" altLang="de-DE" sz="800">
                <a:solidFill>
                  <a:schemeClr val="tx1">
                    <a:lumMod val="65000"/>
                    <a:lumOff val="35000"/>
                  </a:schemeClr>
                </a:solidFill>
                <a:latin typeface="Arial"/>
                <a:ea typeface="ＭＳ Ｐゴシック"/>
                <a:cs typeface="Arial"/>
              </a:rPr>
              <a:t> in urine of exposed workers. Int arch </a:t>
            </a:r>
            <a:r>
              <a:rPr lang="en-US" altLang="de-DE" sz="800" err="1">
                <a:solidFill>
                  <a:schemeClr val="tx1">
                    <a:lumMod val="65000"/>
                    <a:lumOff val="35000"/>
                  </a:schemeClr>
                </a:solidFill>
                <a:latin typeface="Arial"/>
                <a:ea typeface="ＭＳ Ｐゴシック"/>
                <a:cs typeface="Arial"/>
              </a:rPr>
              <a:t>Occup</a:t>
            </a:r>
            <a:r>
              <a:rPr lang="en-US" altLang="de-DE" sz="800">
                <a:solidFill>
                  <a:schemeClr val="tx1">
                    <a:lumMod val="65000"/>
                    <a:lumOff val="35000"/>
                  </a:schemeClr>
                </a:solidFill>
                <a:latin typeface="Arial"/>
                <a:ea typeface="ＭＳ Ｐゴシック"/>
                <a:cs typeface="Arial"/>
              </a:rPr>
              <a:t> Environ Health. 1992;64:105-12.</a:t>
            </a:r>
            <a:endParaRPr lang="de-DE" altLang="de-DE" sz="800">
              <a:solidFill>
                <a:schemeClr val="tx1">
                  <a:lumMod val="65000"/>
                  <a:lumOff val="35000"/>
                </a:schemeClr>
              </a:solidFill>
              <a:latin typeface="Arial"/>
              <a:ea typeface="ＭＳ Ｐゴシック"/>
              <a:cs typeface="Arial"/>
            </a:endParaRPr>
          </a:p>
          <a:p>
            <a:pPr eaLnBrk="1" hangingPunct="1">
              <a:lnSpc>
                <a:spcPct val="80000"/>
              </a:lnSpc>
              <a:spcBef>
                <a:spcPts val="191"/>
              </a:spcBef>
              <a:defRPr/>
            </a:pPr>
            <a:r>
              <a:rPr lang="en-US" altLang="de-DE" sz="800" i="1" err="1">
                <a:solidFill>
                  <a:schemeClr val="tx1">
                    <a:lumMod val="65000"/>
                    <a:lumOff val="35000"/>
                  </a:schemeClr>
                </a:solidFill>
                <a:latin typeface="Arial"/>
                <a:ea typeface="ＭＳ Ｐゴシック"/>
                <a:cs typeface="Arial"/>
              </a:rPr>
              <a:t>Mattiuzzo</a:t>
            </a:r>
            <a:r>
              <a:rPr lang="en-US" altLang="de-DE" sz="800" i="1">
                <a:solidFill>
                  <a:schemeClr val="tx1">
                    <a:lumMod val="65000"/>
                    <a:lumOff val="35000"/>
                  </a:schemeClr>
                </a:solidFill>
                <a:latin typeface="Arial"/>
                <a:ea typeface="ＭＳ Ｐゴシック"/>
                <a:cs typeface="Arial"/>
              </a:rPr>
              <a:t> M et al. </a:t>
            </a:r>
            <a:r>
              <a:rPr lang="en-US" altLang="de-DE" sz="800">
                <a:solidFill>
                  <a:schemeClr val="tx1">
                    <a:lumMod val="65000"/>
                    <a:lumOff val="35000"/>
                  </a:schemeClr>
                </a:solidFill>
                <a:latin typeface="Arial"/>
                <a:ea typeface="ＭＳ Ｐゴシック"/>
                <a:cs typeface="Arial"/>
              </a:rPr>
              <a:t>Cytotoxic surface contamination in 24 </a:t>
            </a:r>
            <a:r>
              <a:rPr lang="en-US" altLang="de-DE" sz="800" err="1">
                <a:solidFill>
                  <a:schemeClr val="tx1">
                    <a:lumMod val="65000"/>
                    <a:lumOff val="35000"/>
                  </a:schemeClr>
                </a:solidFill>
                <a:latin typeface="Arial"/>
                <a:ea typeface="ＭＳ Ｐゴシック"/>
                <a:cs typeface="Arial"/>
              </a:rPr>
              <a:t>swiss</a:t>
            </a:r>
            <a:r>
              <a:rPr lang="en-US" altLang="de-DE" sz="800">
                <a:solidFill>
                  <a:schemeClr val="tx1">
                    <a:lumMod val="65000"/>
                    <a:lumOff val="35000"/>
                  </a:schemeClr>
                </a:solidFill>
                <a:latin typeface="Arial"/>
                <a:ea typeface="ＭＳ Ｐゴシック"/>
                <a:cs typeface="Arial"/>
              </a:rPr>
              <a:t> hospital pharmacies. </a:t>
            </a:r>
            <a:r>
              <a:rPr lang="en-US" altLang="de-DE" sz="800" err="1">
                <a:solidFill>
                  <a:schemeClr val="tx1">
                    <a:lumMod val="65000"/>
                    <a:lumOff val="35000"/>
                  </a:schemeClr>
                </a:solidFill>
                <a:latin typeface="Arial"/>
                <a:ea typeface="ＭＳ Ｐゴシック"/>
                <a:cs typeface="Arial"/>
              </a:rPr>
              <a:t>Eur</a:t>
            </a:r>
            <a:r>
              <a:rPr lang="en-US" altLang="de-DE" sz="800">
                <a:solidFill>
                  <a:schemeClr val="tx1">
                    <a:lumMod val="65000"/>
                    <a:lumOff val="35000"/>
                  </a:schemeClr>
                </a:solidFill>
                <a:latin typeface="Arial"/>
                <a:ea typeface="ＭＳ Ｐゴシック"/>
                <a:cs typeface="Arial"/>
              </a:rPr>
              <a:t> J Hosp Pharm 2012;19:144.</a:t>
            </a:r>
          </a:p>
          <a:p>
            <a:pPr>
              <a:spcBef>
                <a:spcPts val="191"/>
              </a:spcBef>
              <a:defRPr/>
            </a:pPr>
            <a:r>
              <a:rPr lang="de-DE" altLang="de-DE" sz="800" i="1" err="1">
                <a:solidFill>
                  <a:schemeClr val="tx1">
                    <a:lumMod val="65000"/>
                    <a:lumOff val="35000"/>
                  </a:schemeClr>
                </a:solidFill>
                <a:latin typeface="Arial"/>
                <a:ea typeface="ＭＳ Ｐゴシック"/>
                <a:cs typeface="Arial"/>
              </a:rPr>
              <a:t>Maydl</a:t>
            </a:r>
            <a:r>
              <a:rPr lang="de-DE" altLang="de-DE" sz="800" i="1">
                <a:solidFill>
                  <a:schemeClr val="tx1">
                    <a:lumMod val="65000"/>
                    <a:lumOff val="35000"/>
                  </a:schemeClr>
                </a:solidFill>
                <a:latin typeface="Arial"/>
                <a:ea typeface="ＭＳ Ｐゴシック"/>
                <a:cs typeface="Arial"/>
              </a:rPr>
              <a:t> A et al.</a:t>
            </a:r>
            <a:r>
              <a:rPr lang="de-DE" altLang="de-DE" sz="800">
                <a:solidFill>
                  <a:schemeClr val="tx1">
                    <a:lumMod val="65000"/>
                    <a:lumOff val="35000"/>
                  </a:schemeClr>
                </a:solidFill>
                <a:latin typeface="Arial"/>
                <a:ea typeface="ＭＳ Ｐゴシック"/>
                <a:cs typeface="Arial"/>
              </a:rPr>
              <a:t> Kontamination mit Zytostatika auf Stationen in Krankenhäusern. Krankenhauspharmazie. 2005;26(10):391-7.</a:t>
            </a:r>
            <a:endParaRPr lang="en-SG" altLang="de-DE" sz="800">
              <a:solidFill>
                <a:schemeClr val="tx1">
                  <a:lumMod val="65000"/>
                  <a:lumOff val="35000"/>
                </a:schemeClr>
              </a:solidFill>
              <a:latin typeface="Arial"/>
              <a:ea typeface="ＭＳ Ｐゴシック"/>
              <a:cs typeface="Arial"/>
            </a:endParaRP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Bussières</a:t>
            </a:r>
            <a:r>
              <a:rPr lang="de-DE" altLang="de-DE" sz="800" i="1">
                <a:solidFill>
                  <a:schemeClr val="tx1">
                    <a:lumMod val="65000"/>
                    <a:lumOff val="35000"/>
                  </a:schemeClr>
                </a:solidFill>
                <a:latin typeface="Arial"/>
                <a:ea typeface="ＭＳ Ｐゴシック"/>
                <a:cs typeface="Arial"/>
              </a:rPr>
              <a:t> JF et al. </a:t>
            </a:r>
            <a:r>
              <a:rPr lang="en-US" altLang="de-DE" sz="800">
                <a:solidFill>
                  <a:schemeClr val="tx1">
                    <a:lumMod val="65000"/>
                    <a:lumOff val="35000"/>
                  </a:schemeClr>
                </a:solidFill>
                <a:latin typeface="Arial"/>
                <a:ea typeface="ＭＳ Ｐゴシック"/>
                <a:cs typeface="Arial"/>
              </a:rPr>
              <a:t>Program to monitor surface contamination by methotrexate in a hematology-oncology satellite pharmacy.</a:t>
            </a:r>
            <a:r>
              <a:rPr lang="de-DE" altLang="de-DE" sz="800">
                <a:solidFill>
                  <a:schemeClr val="tx1">
                    <a:lumMod val="65000"/>
                    <a:lumOff val="35000"/>
                  </a:schemeClr>
                </a:solidFill>
                <a:latin typeface="Arial"/>
                <a:ea typeface="ＭＳ Ｐゴシック"/>
                <a:cs typeface="Arial"/>
              </a:rPr>
              <a:t> </a:t>
            </a:r>
            <a:r>
              <a:rPr lang="en-US" altLang="de-DE" sz="800">
                <a:solidFill>
                  <a:schemeClr val="tx1">
                    <a:lumMod val="65000"/>
                    <a:lumOff val="35000"/>
                  </a:schemeClr>
                </a:solidFill>
                <a:latin typeface="Arial"/>
                <a:ea typeface="ＭＳ Ｐゴシック"/>
                <a:cs typeface="Arial"/>
                <a:hlinkClick r:id="rId6" tooltip="American journal of health-system pharmacy : AJHP : official journal of the American Society of Health-System Pharmacists.">
                  <a:extLst>
                    <a:ext uri="{A12FA001-AC4F-418D-AE19-62706E023703}">
                      <ahyp:hlinkClr xmlns:ahyp="http://schemas.microsoft.com/office/drawing/2018/hyperlinkcolor" val="tx"/>
                    </a:ext>
                  </a:extLst>
                </a:hlinkClick>
              </a:rPr>
              <a:t>Am J Health Syst Pharm.</a:t>
            </a:r>
            <a:r>
              <a:rPr lang="en-US" altLang="de-DE" sz="800">
                <a:solidFill>
                  <a:schemeClr val="tx1">
                    <a:lumMod val="65000"/>
                    <a:lumOff val="35000"/>
                  </a:schemeClr>
                </a:solidFill>
                <a:latin typeface="Arial"/>
                <a:ea typeface="ＭＳ Ｐゴシック"/>
                <a:cs typeface="Arial"/>
              </a:rPr>
              <a:t> 2007 Mar 1;64(5):531-5.</a:t>
            </a: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Hedmer</a:t>
            </a:r>
            <a:r>
              <a:rPr lang="de-DE" altLang="de-DE" sz="800" i="1">
                <a:solidFill>
                  <a:schemeClr val="tx1">
                    <a:lumMod val="65000"/>
                    <a:lumOff val="35000"/>
                  </a:schemeClr>
                </a:solidFill>
                <a:latin typeface="Arial"/>
                <a:ea typeface="ＭＳ Ｐゴシック"/>
                <a:cs typeface="Arial"/>
              </a:rPr>
              <a:t> M et al. </a:t>
            </a:r>
            <a:r>
              <a:rPr lang="en-US" altLang="de-DE" sz="800">
                <a:solidFill>
                  <a:schemeClr val="tx1">
                    <a:lumMod val="65000"/>
                    <a:lumOff val="35000"/>
                  </a:schemeClr>
                </a:solidFill>
                <a:latin typeface="Arial"/>
                <a:ea typeface="ＭＳ Ｐゴシック"/>
                <a:cs typeface="Arial"/>
              </a:rPr>
              <a:t>Environmental and biological monitoring of antineoplastic drugs in four workplaces in a Swedish hospital.</a:t>
            </a:r>
            <a:r>
              <a:rPr lang="de-DE" altLang="de-DE" sz="800">
                <a:solidFill>
                  <a:schemeClr val="tx1">
                    <a:lumMod val="65000"/>
                    <a:lumOff val="35000"/>
                  </a:schemeClr>
                </a:solidFill>
                <a:latin typeface="Arial"/>
                <a:ea typeface="ＭＳ Ｐゴシック"/>
                <a:cs typeface="Arial"/>
              </a:rPr>
              <a:t> </a:t>
            </a:r>
            <a:r>
              <a:rPr lang="en-US" altLang="de-DE" sz="800">
                <a:solidFill>
                  <a:srgbClr val="0000FF"/>
                </a:solidFill>
                <a:latin typeface="Arial"/>
                <a:ea typeface="ＭＳ Ｐゴシック"/>
                <a:cs typeface="Arial"/>
                <a:hlinkClick r:id="rId7"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sz="800" err="1">
                <a:solidFill>
                  <a:srgbClr val="0000FF"/>
                </a:solidFill>
                <a:latin typeface="Arial"/>
                <a:ea typeface="ＭＳ Ｐゴシック"/>
                <a:cs typeface="Arial"/>
                <a:hlinkClick r:id="rId7" tooltip="International archives of occupational and environmental health.">
                  <a:extLst>
                    <a:ext uri="{A12FA001-AC4F-418D-AE19-62706E023703}">
                      <ahyp:hlinkClr xmlns:ahyp="http://schemas.microsoft.com/office/drawing/2018/hyperlinkcolor" val="tx"/>
                    </a:ext>
                  </a:extLst>
                </a:hlinkClick>
              </a:rPr>
              <a:t>Occup</a:t>
            </a:r>
            <a:r>
              <a:rPr lang="en-US" altLang="de-DE" sz="800">
                <a:solidFill>
                  <a:schemeClr val="tx1">
                    <a:lumMod val="65000"/>
                    <a:lumOff val="35000"/>
                  </a:schemeClr>
                </a:solidFill>
                <a:latin typeface="Arial"/>
                <a:ea typeface="ＭＳ Ｐゴシック"/>
                <a:cs typeface="Arial"/>
                <a:hlinkClick r:id="rId7"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800">
                <a:solidFill>
                  <a:schemeClr val="tx1">
                    <a:lumMod val="65000"/>
                    <a:lumOff val="35000"/>
                  </a:schemeClr>
                </a:solidFill>
                <a:latin typeface="Arial"/>
                <a:ea typeface="ＭＳ Ｐゴシック"/>
                <a:cs typeface="Arial"/>
              </a:rPr>
              <a:t> 2008 Jul;81(7):899-911.</a:t>
            </a:r>
          </a:p>
          <a:p>
            <a:pPr marL="0" lvl="1" eaLnBrk="1" hangingPunct="1">
              <a:lnSpc>
                <a:spcPct val="80000"/>
              </a:lnSpc>
              <a:spcBef>
                <a:spcPts val="191"/>
              </a:spcBef>
              <a:defRPr/>
            </a:pPr>
            <a:r>
              <a:rPr lang="de-DE" altLang="de-DE" sz="800" i="1">
                <a:solidFill>
                  <a:schemeClr val="tx1">
                    <a:lumMod val="65000"/>
                    <a:lumOff val="35000"/>
                  </a:schemeClr>
                </a:solidFill>
                <a:latin typeface="Arial"/>
                <a:ea typeface="ＭＳ Ｐゴシック"/>
                <a:cs typeface="Arial"/>
              </a:rPr>
              <a:t>Mason HJ et al. </a:t>
            </a:r>
            <a:r>
              <a:rPr lang="en-US" altLang="de-DE" sz="800">
                <a:solidFill>
                  <a:schemeClr val="tx1">
                    <a:lumMod val="65000"/>
                    <a:lumOff val="35000"/>
                  </a:schemeClr>
                </a:solidFill>
                <a:latin typeface="Arial"/>
                <a:ea typeface="ＭＳ Ｐゴシック"/>
                <a:cs typeface="Arial"/>
              </a:rPr>
              <a:t>Exposure to antineoplastic drugs in two UK hospital pharmacy units.</a:t>
            </a:r>
            <a:r>
              <a:rPr lang="de-DE" altLang="de-DE" sz="800">
                <a:solidFill>
                  <a:schemeClr val="tx1">
                    <a:lumMod val="65000"/>
                    <a:lumOff val="35000"/>
                  </a:schemeClr>
                </a:solidFill>
                <a:latin typeface="Arial"/>
                <a:ea typeface="ＭＳ Ｐゴシック"/>
                <a:cs typeface="Arial"/>
              </a:rPr>
              <a:t> </a:t>
            </a:r>
            <a:r>
              <a:rPr lang="en-US" altLang="de-DE" sz="800">
                <a:solidFill>
                  <a:srgbClr val="0000FF"/>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Ann </a:t>
            </a:r>
            <a:r>
              <a:rPr lang="en-US" altLang="de-DE" sz="800" err="1">
                <a:solidFill>
                  <a:srgbClr val="0000FF"/>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Occup</a:t>
            </a:r>
            <a:r>
              <a:rPr lang="en-US" altLang="de-DE" sz="800">
                <a:solidFill>
                  <a:srgbClr val="0000FF"/>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 </a:t>
            </a:r>
            <a:r>
              <a:rPr lang="en-US" altLang="de-DE" sz="800" err="1">
                <a:solidFill>
                  <a:srgbClr val="0000FF"/>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Hyg</a:t>
            </a:r>
            <a:r>
              <a:rPr lang="en-US" altLang="de-DE" sz="800">
                <a:solidFill>
                  <a:schemeClr val="tx1">
                    <a:lumMod val="65000"/>
                    <a:lumOff val="35000"/>
                  </a:schemeClr>
                </a:solidFill>
                <a:latin typeface="Arial"/>
                <a:ea typeface="ＭＳ Ｐゴシック"/>
                <a:cs typeface="Arial"/>
                <a:hlinkClick r:id="rId8" tooltip="The Annals of occupational hygiene.">
                  <a:extLst>
                    <a:ext uri="{A12FA001-AC4F-418D-AE19-62706E023703}">
                      <ahyp:hlinkClr xmlns:ahyp="http://schemas.microsoft.com/office/drawing/2018/hyperlinkcolor" val="tx"/>
                    </a:ext>
                  </a:extLst>
                </a:hlinkClick>
              </a:rPr>
              <a:t>.</a:t>
            </a:r>
            <a:r>
              <a:rPr lang="en-US" altLang="de-DE" sz="800">
                <a:solidFill>
                  <a:schemeClr val="tx1">
                    <a:lumMod val="65000"/>
                    <a:lumOff val="35000"/>
                  </a:schemeClr>
                </a:solidFill>
                <a:latin typeface="Arial"/>
                <a:ea typeface="ＭＳ Ｐゴシック"/>
                <a:cs typeface="Arial"/>
              </a:rPr>
              <a:t> 2005 Oct;49(7):603-10. </a:t>
            </a:r>
            <a:r>
              <a:rPr lang="en-US" altLang="de-DE" sz="800" err="1">
                <a:solidFill>
                  <a:schemeClr val="tx1">
                    <a:lumMod val="65000"/>
                    <a:lumOff val="35000"/>
                  </a:schemeClr>
                </a:solidFill>
                <a:latin typeface="Arial"/>
                <a:ea typeface="ＭＳ Ｐゴシック"/>
                <a:cs typeface="Arial"/>
              </a:rPr>
              <a:t>Epub</a:t>
            </a:r>
            <a:r>
              <a:rPr lang="en-US" altLang="de-DE" sz="800">
                <a:solidFill>
                  <a:schemeClr val="tx1">
                    <a:lumMod val="65000"/>
                    <a:lumOff val="35000"/>
                  </a:schemeClr>
                </a:solidFill>
                <a:latin typeface="Arial"/>
                <a:ea typeface="ＭＳ Ｐゴシック"/>
                <a:cs typeface="Arial"/>
              </a:rPr>
              <a:t> 2005 Jun 17.</a:t>
            </a: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Schierl</a:t>
            </a:r>
            <a:r>
              <a:rPr lang="de-DE" altLang="de-DE" sz="800" i="1">
                <a:solidFill>
                  <a:schemeClr val="tx1">
                    <a:lumMod val="65000"/>
                    <a:lumOff val="35000"/>
                  </a:schemeClr>
                </a:solidFill>
                <a:latin typeface="Arial"/>
                <a:ea typeface="ＭＳ Ｐゴシック"/>
                <a:cs typeface="Arial"/>
              </a:rPr>
              <a:t> R et al. </a:t>
            </a:r>
            <a:r>
              <a:rPr lang="en-US" altLang="de-DE" sz="800">
                <a:solidFill>
                  <a:schemeClr val="tx1">
                    <a:lumMod val="65000"/>
                    <a:lumOff val="35000"/>
                  </a:schemeClr>
                </a:solidFill>
                <a:latin typeface="Arial"/>
                <a:ea typeface="ＭＳ Ｐゴシック"/>
                <a:cs typeface="Arial"/>
              </a:rPr>
              <a:t>Guidance values for surface monitoring of antineoplastic drugs in German pharmacies.</a:t>
            </a:r>
            <a:r>
              <a:rPr lang="de-DE" altLang="de-DE" sz="800" i="1">
                <a:solidFill>
                  <a:schemeClr val="tx1">
                    <a:lumMod val="65000"/>
                    <a:lumOff val="35000"/>
                  </a:schemeClr>
                </a:solidFill>
                <a:latin typeface="Arial"/>
                <a:ea typeface="ＭＳ Ｐゴシック"/>
                <a:cs typeface="Arial"/>
              </a:rPr>
              <a:t> </a:t>
            </a:r>
            <a:r>
              <a:rPr lang="de-DE" altLang="de-DE" sz="800">
                <a:solidFill>
                  <a:srgbClr val="0000FF"/>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Ann </a:t>
            </a:r>
            <a:r>
              <a:rPr lang="de-DE" altLang="de-DE" sz="800" err="1">
                <a:solidFill>
                  <a:srgbClr val="0000FF"/>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Occup</a:t>
            </a:r>
            <a:r>
              <a:rPr lang="de-DE" altLang="de-DE" sz="800">
                <a:solidFill>
                  <a:schemeClr val="tx1">
                    <a:lumMod val="65000"/>
                    <a:lumOff val="35000"/>
                  </a:schemeClr>
                </a:solidFill>
                <a:latin typeface="Arial"/>
                <a:ea typeface="ＭＳ Ｐゴシック"/>
                <a:cs typeface="Arial"/>
                <a:hlinkClick r:id="rId9" tooltip="The Annals of occupational hygiene.">
                  <a:extLst>
                    <a:ext uri="{A12FA001-AC4F-418D-AE19-62706E023703}">
                      <ahyp:hlinkClr xmlns:ahyp="http://schemas.microsoft.com/office/drawing/2018/hyperlinkcolor" val="tx"/>
                    </a:ext>
                  </a:extLst>
                </a:hlinkClick>
              </a:rPr>
              <a:t> Hyg.</a:t>
            </a:r>
            <a:r>
              <a:rPr lang="de-DE" altLang="de-DE" sz="800">
                <a:solidFill>
                  <a:schemeClr val="tx1">
                    <a:lumMod val="65000"/>
                    <a:lumOff val="35000"/>
                  </a:schemeClr>
                </a:solidFill>
                <a:latin typeface="Arial"/>
                <a:ea typeface="ＭＳ Ｐゴシック"/>
                <a:cs typeface="Arial"/>
              </a:rPr>
              <a:t> 2009 Oct;53(7):703-11.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10.1093/</a:t>
            </a:r>
            <a:r>
              <a:rPr lang="de-DE" altLang="de-DE" sz="800" err="1">
                <a:solidFill>
                  <a:schemeClr val="tx1">
                    <a:lumMod val="65000"/>
                    <a:lumOff val="35000"/>
                  </a:schemeClr>
                </a:solidFill>
                <a:latin typeface="Arial"/>
                <a:ea typeface="ＭＳ Ｐゴシック"/>
                <a:cs typeface="Arial"/>
              </a:rPr>
              <a:t>annhyg</a:t>
            </a:r>
            <a:r>
              <a:rPr lang="de-DE" altLang="de-DE" sz="800">
                <a:solidFill>
                  <a:schemeClr val="tx1">
                    <a:lumMod val="65000"/>
                    <a:lumOff val="35000"/>
                  </a:schemeClr>
                </a:solidFill>
                <a:latin typeface="Arial"/>
                <a:ea typeface="ＭＳ Ｐゴシック"/>
                <a:cs typeface="Arial"/>
              </a:rPr>
              <a:t>/mep050. </a:t>
            </a:r>
            <a:r>
              <a:rPr lang="de-DE" altLang="de-DE" sz="800" err="1">
                <a:solidFill>
                  <a:schemeClr val="tx1">
                    <a:lumMod val="65000"/>
                    <a:lumOff val="35000"/>
                  </a:schemeClr>
                </a:solidFill>
                <a:latin typeface="Arial"/>
                <a:ea typeface="ＭＳ Ｐゴシック"/>
                <a:cs typeface="Arial"/>
              </a:rPr>
              <a:t>Epub</a:t>
            </a:r>
            <a:r>
              <a:rPr lang="de-DE" altLang="de-DE" sz="800">
                <a:solidFill>
                  <a:schemeClr val="tx1">
                    <a:lumMod val="65000"/>
                    <a:lumOff val="35000"/>
                  </a:schemeClr>
                </a:solidFill>
                <a:latin typeface="Arial"/>
                <a:ea typeface="ＭＳ Ｐゴシック"/>
                <a:cs typeface="Arial"/>
              </a:rPr>
              <a:t> 2009 Jul 20. </a:t>
            </a:r>
            <a:endParaRPr lang="en-US"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Touzin</a:t>
            </a:r>
            <a:r>
              <a:rPr lang="de-DE" altLang="de-DE" sz="800" i="1">
                <a:solidFill>
                  <a:schemeClr val="tx1">
                    <a:lumMod val="65000"/>
                    <a:lumOff val="35000"/>
                  </a:schemeClr>
                </a:solidFill>
                <a:latin typeface="Arial"/>
                <a:ea typeface="ＭＳ Ｐゴシック"/>
                <a:cs typeface="Arial"/>
              </a:rPr>
              <a:t> K et al. </a:t>
            </a:r>
            <a:r>
              <a:rPr lang="en-US" altLang="de-DE" sz="800">
                <a:solidFill>
                  <a:schemeClr val="tx1">
                    <a:lumMod val="65000"/>
                    <a:lumOff val="35000"/>
                  </a:schemeClr>
                </a:solidFill>
                <a:latin typeface="Arial"/>
                <a:ea typeface="ＭＳ Ｐゴシック"/>
                <a:cs typeface="Arial"/>
              </a:rPr>
              <a:t>Evaluation of surface contamination in a hospital hematology--oncology pharmacy. </a:t>
            </a:r>
            <a:r>
              <a:rPr lang="de-DE" altLang="de-DE" sz="800">
                <a:solidFill>
                  <a:srgbClr val="0000FF"/>
                </a:solidFill>
                <a:latin typeface="Arial"/>
                <a:ea typeface="ＭＳ Ｐゴシック"/>
                <a:cs typeface="Arial"/>
                <a:hlinkClick r:id="rId10"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a:t>
            </a:r>
            <a:r>
              <a:rPr lang="de-DE" altLang="de-DE" sz="800" err="1">
                <a:solidFill>
                  <a:srgbClr val="0000FF"/>
                </a:solidFill>
                <a:latin typeface="Arial"/>
                <a:ea typeface="ＭＳ Ｐゴシック"/>
                <a:cs typeface="Arial"/>
                <a:hlinkClick r:id="rId10"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Oncol</a:t>
            </a:r>
            <a:r>
              <a:rPr lang="de-DE" altLang="de-DE" sz="800">
                <a:solidFill>
                  <a:srgbClr val="0000FF"/>
                </a:solidFill>
                <a:latin typeface="Arial"/>
                <a:ea typeface="ＭＳ Ｐゴシック"/>
                <a:cs typeface="Arial"/>
                <a:hlinkClick r:id="rId10"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10"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Pharm</a:t>
            </a:r>
            <a:r>
              <a:rPr lang="de-DE" altLang="de-DE" sz="800">
                <a:solidFill>
                  <a:srgbClr val="0000FF"/>
                </a:solidFill>
                <a:latin typeface="Arial"/>
                <a:ea typeface="ＭＳ Ｐゴシック"/>
                <a:cs typeface="Arial"/>
                <a:hlinkClick r:id="rId10"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10"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de-DE" altLang="de-DE" sz="800">
                <a:solidFill>
                  <a:schemeClr val="tx1">
                    <a:lumMod val="65000"/>
                    <a:lumOff val="35000"/>
                  </a:schemeClr>
                </a:solidFill>
                <a:latin typeface="Arial"/>
                <a:ea typeface="ＭＳ Ｐゴシック"/>
                <a:cs typeface="Arial"/>
                <a:hlinkClick r:id="rId10"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2009 Mar;15(1):53-61.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10.1177/1078155208096904.</a:t>
            </a: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Siderov</a:t>
            </a:r>
            <a:r>
              <a:rPr lang="de-DE" altLang="de-DE" sz="800" i="1">
                <a:solidFill>
                  <a:schemeClr val="tx1">
                    <a:lumMod val="65000"/>
                    <a:lumOff val="35000"/>
                  </a:schemeClr>
                </a:solidFill>
                <a:latin typeface="Arial"/>
                <a:ea typeface="ＭＳ Ｐゴシック"/>
                <a:cs typeface="Arial"/>
              </a:rPr>
              <a:t> J et al. </a:t>
            </a:r>
            <a:r>
              <a:rPr lang="en-US" altLang="de-DE" sz="800">
                <a:solidFill>
                  <a:schemeClr val="tx1">
                    <a:lumMod val="65000"/>
                    <a:lumOff val="35000"/>
                  </a:schemeClr>
                </a:solidFill>
                <a:latin typeface="Arial"/>
                <a:ea typeface="ＭＳ Ｐゴシック"/>
                <a:cs typeface="Arial"/>
              </a:rPr>
              <a:t>Reducing workplace cytotoxic surface contamination using a closed-system drug transfer device.</a:t>
            </a:r>
            <a:r>
              <a:rPr lang="de-DE" altLang="de-DE" sz="800" i="1">
                <a:solidFill>
                  <a:schemeClr val="tx1">
                    <a:lumMod val="65000"/>
                    <a:lumOff val="35000"/>
                  </a:schemeClr>
                </a:solidFill>
                <a:latin typeface="Arial"/>
                <a:ea typeface="ＭＳ Ｐゴシック"/>
                <a:cs typeface="Arial"/>
              </a:rPr>
              <a:t> </a:t>
            </a:r>
            <a:r>
              <a:rPr lang="de-DE" altLang="de-DE" sz="800">
                <a:solidFill>
                  <a:srgbClr val="0000FF"/>
                </a:solidFill>
                <a:latin typeface="Arial"/>
                <a:ea typeface="ＭＳ Ｐゴシック"/>
                <a:cs typeface="Arial"/>
                <a:hlinkClick r:id="rId11"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J </a:t>
            </a:r>
            <a:r>
              <a:rPr lang="de-DE" altLang="de-DE" sz="800" err="1">
                <a:solidFill>
                  <a:srgbClr val="0000FF"/>
                </a:solidFill>
                <a:latin typeface="Arial"/>
                <a:ea typeface="ＭＳ Ｐゴシック"/>
                <a:cs typeface="Arial"/>
                <a:hlinkClick r:id="rId11"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Oncol</a:t>
            </a:r>
            <a:r>
              <a:rPr lang="de-DE" altLang="de-DE" sz="800">
                <a:solidFill>
                  <a:srgbClr val="0000FF"/>
                </a:solidFill>
                <a:latin typeface="Arial"/>
                <a:ea typeface="ＭＳ Ｐゴシック"/>
                <a:cs typeface="Arial"/>
                <a:hlinkClick r:id="rId11"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11"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Pharm</a:t>
            </a:r>
            <a:r>
              <a:rPr lang="de-DE" altLang="de-DE" sz="800">
                <a:solidFill>
                  <a:srgbClr val="0000FF"/>
                </a:solidFill>
                <a:latin typeface="Arial"/>
                <a:ea typeface="ＭＳ Ｐゴシック"/>
                <a:cs typeface="Arial"/>
                <a:hlinkClick r:id="rId11"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11"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Pract</a:t>
            </a:r>
            <a:r>
              <a:rPr lang="de-DE" altLang="de-DE" sz="800">
                <a:solidFill>
                  <a:schemeClr val="tx1">
                    <a:lumMod val="65000"/>
                    <a:lumOff val="35000"/>
                  </a:schemeClr>
                </a:solidFill>
                <a:latin typeface="Arial"/>
                <a:ea typeface="ＭＳ Ｐゴシック"/>
                <a:cs typeface="Arial"/>
                <a:hlinkClick r:id="rId11" tooltip="Journal of oncology pharmacy practice : official publication of the International Society of Oncology Pharmacy Practitioners.">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2010 Mar;16(1):19-25.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10.1177/1078155209352543.</a:t>
            </a: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Odraska</a:t>
            </a:r>
            <a:r>
              <a:rPr lang="de-DE" altLang="de-DE" sz="800" i="1">
                <a:solidFill>
                  <a:schemeClr val="tx1">
                    <a:lumMod val="65000"/>
                    <a:lumOff val="35000"/>
                  </a:schemeClr>
                </a:solidFill>
                <a:latin typeface="Arial"/>
                <a:ea typeface="ＭＳ Ｐゴシック"/>
                <a:cs typeface="Arial"/>
              </a:rPr>
              <a:t> P et al. </a:t>
            </a:r>
            <a:r>
              <a:rPr lang="en-US" altLang="de-DE" sz="800">
                <a:solidFill>
                  <a:schemeClr val="tx1">
                    <a:lumMod val="65000"/>
                    <a:lumOff val="35000"/>
                  </a:schemeClr>
                </a:solidFill>
                <a:latin typeface="Arial"/>
                <a:ea typeface="ＭＳ Ｐゴシック"/>
                <a:cs typeface="Arial"/>
              </a:rPr>
              <a:t>In vitro evaluation of the permeation of cytotoxic drugs through reconstructed human epidermis and oral epithelium.</a:t>
            </a:r>
            <a:r>
              <a:rPr lang="de-DE" altLang="de-DE" sz="800">
                <a:solidFill>
                  <a:schemeClr val="tx1">
                    <a:lumMod val="65000"/>
                    <a:lumOff val="35000"/>
                  </a:schemeClr>
                </a:solidFill>
                <a:latin typeface="Arial"/>
                <a:ea typeface="ＭＳ Ｐゴシック"/>
                <a:cs typeface="Arial"/>
              </a:rPr>
              <a:t> </a:t>
            </a:r>
            <a:r>
              <a:rPr lang="de-DE" altLang="de-DE" sz="800" err="1">
                <a:solidFill>
                  <a:srgbClr val="0000FF"/>
                </a:solidFill>
                <a:latin typeface="Arial"/>
                <a:ea typeface="ＭＳ Ｐゴシック"/>
                <a:cs typeface="Arial"/>
                <a:hlinkClick r:id="rId12" tooltip="Klinická onkologie : casopis Ceské a Slovenské onkologické spolecnosti.">
                  <a:extLst>
                    <a:ext uri="{A12FA001-AC4F-418D-AE19-62706E023703}">
                      <ahyp:hlinkClr xmlns:ahyp="http://schemas.microsoft.com/office/drawing/2018/hyperlinkcolor" val="tx"/>
                    </a:ext>
                  </a:extLst>
                </a:hlinkClick>
              </a:rPr>
              <a:t>Klin</a:t>
            </a:r>
            <a:r>
              <a:rPr lang="de-DE" altLang="de-DE" sz="800">
                <a:solidFill>
                  <a:srgbClr val="0000FF"/>
                </a:solidFill>
                <a:latin typeface="Arial"/>
                <a:ea typeface="ＭＳ Ｐゴシック"/>
                <a:cs typeface="Arial"/>
                <a:hlinkClick r:id="rId12" tooltip="Klinická onkologie : casopis Ceské a Slovenské onkologické spolecnosti.">
                  <a:extLst>
                    <a:ext uri="{A12FA001-AC4F-418D-AE19-62706E023703}">
                      <ahyp:hlinkClr xmlns:ahyp="http://schemas.microsoft.com/office/drawing/2018/hyperlinkcolor" val="tx"/>
                    </a:ext>
                  </a:extLst>
                </a:hlinkClick>
              </a:rPr>
              <a:t> </a:t>
            </a:r>
            <a:r>
              <a:rPr lang="de-DE" altLang="de-DE" sz="800" err="1">
                <a:solidFill>
                  <a:srgbClr val="0000FF"/>
                </a:solidFill>
                <a:latin typeface="Arial"/>
                <a:ea typeface="ＭＳ Ｐゴシック"/>
                <a:cs typeface="Arial"/>
                <a:hlinkClick r:id="rId12" tooltip="Klinická onkologie : casopis Ceské a Slovenské onkologické spolecnosti.">
                  <a:extLst>
                    <a:ext uri="{A12FA001-AC4F-418D-AE19-62706E023703}">
                      <ahyp:hlinkClr xmlns:ahyp="http://schemas.microsoft.com/office/drawing/2018/hyperlinkcolor" val="tx"/>
                    </a:ext>
                  </a:extLst>
                </a:hlinkClick>
              </a:rPr>
              <a:t>Onkol</a:t>
            </a:r>
            <a:r>
              <a:rPr lang="de-DE" altLang="de-DE" sz="800">
                <a:solidFill>
                  <a:schemeClr val="tx1">
                    <a:lumMod val="65000"/>
                    <a:lumOff val="35000"/>
                  </a:schemeClr>
                </a:solidFill>
                <a:latin typeface="Arial"/>
                <a:ea typeface="ＭＳ Ｐゴシック"/>
                <a:cs typeface="Arial"/>
                <a:hlinkClick r:id="rId12" tooltip="Klinická onkologie : casopis Ceské a Slovenské onkologické spolecnosti.">
                  <a:extLst>
                    <a:ext uri="{A12FA001-AC4F-418D-AE19-62706E023703}">
                      <ahyp:hlinkClr xmlns:ahyp="http://schemas.microsoft.com/office/drawing/2018/hyperlinkcolor" val="tx"/>
                    </a:ext>
                  </a:extLst>
                </a:hlinkClick>
              </a:rPr>
              <a:t>.</a:t>
            </a:r>
            <a:r>
              <a:rPr lang="de-DE" altLang="de-DE" sz="800">
                <a:solidFill>
                  <a:schemeClr val="tx1">
                    <a:lumMod val="65000"/>
                    <a:lumOff val="35000"/>
                  </a:schemeClr>
                </a:solidFill>
                <a:latin typeface="Arial"/>
                <a:ea typeface="ＭＳ Ｐゴシック"/>
                <a:cs typeface="Arial"/>
              </a:rPr>
              <a:t> 2011;24(3):195-202. </a:t>
            </a:r>
            <a:endParaRPr lang="de-DE" altLang="de-DE" sz="800">
              <a:solidFill>
                <a:schemeClr val="tx1">
                  <a:lumMod val="65000"/>
                  <a:lumOff val="35000"/>
                </a:schemeClr>
              </a:solidFill>
              <a:latin typeface="Arial" panose="020B0604020202020204" pitchFamily="34" charset="0"/>
              <a:ea typeface="ＭＳ Ｐゴシック" panose="020B0600070205080204" pitchFamily="34" charset="-128"/>
              <a:cs typeface="Arial" panose="020B0604020202020204" pitchFamily="34" charset="0"/>
            </a:endParaRPr>
          </a:p>
          <a:p>
            <a:pPr marL="0" lvl="1" eaLnBrk="1" hangingPunct="1">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Odraska</a:t>
            </a:r>
            <a:r>
              <a:rPr lang="de-DE" altLang="de-DE" sz="800" i="1">
                <a:solidFill>
                  <a:schemeClr val="tx1">
                    <a:lumMod val="65000"/>
                    <a:lumOff val="35000"/>
                  </a:schemeClr>
                </a:solidFill>
                <a:latin typeface="Arial"/>
                <a:ea typeface="ＭＳ Ｐゴシック"/>
                <a:cs typeface="Arial"/>
              </a:rPr>
              <a:t> P et al. </a:t>
            </a:r>
            <a:r>
              <a:rPr lang="en-US" altLang="de-DE" sz="800">
                <a:solidFill>
                  <a:schemeClr val="tx1">
                    <a:lumMod val="65000"/>
                    <a:lumOff val="35000"/>
                  </a:schemeClr>
                </a:solidFill>
                <a:latin typeface="Arial"/>
                <a:ea typeface="ＭＳ Ｐゴシック"/>
                <a:cs typeface="Arial"/>
              </a:rPr>
              <a:t>Evaluation of the efficacy of additional measures introduced for the protection of healthcare personnel handling antineoplastic drugs.</a:t>
            </a:r>
            <a:r>
              <a:rPr lang="de-DE" altLang="de-DE" sz="800" i="1">
                <a:solidFill>
                  <a:schemeClr val="tx1">
                    <a:lumMod val="65000"/>
                    <a:lumOff val="35000"/>
                  </a:schemeClr>
                </a:solidFill>
                <a:latin typeface="Arial"/>
                <a:ea typeface="ＭＳ Ｐゴシック"/>
                <a:cs typeface="Arial"/>
              </a:rPr>
              <a:t> </a:t>
            </a:r>
            <a:r>
              <a:rPr lang="de-DE" altLang="de-DE" sz="800">
                <a:solidFill>
                  <a:srgbClr val="0000FF"/>
                </a:solidFill>
                <a:latin typeface="Arial"/>
                <a:ea typeface="ＭＳ Ｐゴシック"/>
                <a:cs typeface="Arial"/>
                <a:hlinkClick r:id="rId13" tooltip="The Annals of occupational hygiene.">
                  <a:extLst>
                    <a:ext uri="{A12FA001-AC4F-418D-AE19-62706E023703}">
                      <ahyp:hlinkClr xmlns:ahyp="http://schemas.microsoft.com/office/drawing/2018/hyperlinkcolor" val="tx"/>
                    </a:ext>
                  </a:extLst>
                </a:hlinkClick>
              </a:rPr>
              <a:t>Ann </a:t>
            </a:r>
            <a:r>
              <a:rPr lang="de-DE" altLang="de-DE" sz="800" err="1">
                <a:solidFill>
                  <a:srgbClr val="0000FF"/>
                </a:solidFill>
                <a:latin typeface="Arial"/>
                <a:ea typeface="ＭＳ Ｐゴシック"/>
                <a:cs typeface="Arial"/>
                <a:hlinkClick r:id="rId13" tooltip="The Annals of occupational hygiene.">
                  <a:extLst>
                    <a:ext uri="{A12FA001-AC4F-418D-AE19-62706E023703}">
                      <ahyp:hlinkClr xmlns:ahyp="http://schemas.microsoft.com/office/drawing/2018/hyperlinkcolor" val="tx"/>
                    </a:ext>
                  </a:extLst>
                </a:hlinkClick>
              </a:rPr>
              <a:t>Occup</a:t>
            </a:r>
            <a:r>
              <a:rPr lang="de-DE" altLang="de-DE" sz="800">
                <a:solidFill>
                  <a:schemeClr val="tx1">
                    <a:lumMod val="65000"/>
                    <a:lumOff val="35000"/>
                  </a:schemeClr>
                </a:solidFill>
                <a:latin typeface="Arial"/>
                <a:ea typeface="ＭＳ Ｐゴシック"/>
                <a:cs typeface="Arial"/>
                <a:hlinkClick r:id="rId13" tooltip="The Annals of occupational hygiene.">
                  <a:extLst>
                    <a:ext uri="{A12FA001-AC4F-418D-AE19-62706E023703}">
                      <ahyp:hlinkClr xmlns:ahyp="http://schemas.microsoft.com/office/drawing/2018/hyperlinkcolor" val="tx"/>
                    </a:ext>
                  </a:extLst>
                </a:hlinkClick>
              </a:rPr>
              <a:t> Hyg.</a:t>
            </a:r>
            <a:r>
              <a:rPr lang="de-DE" altLang="de-DE" sz="800">
                <a:solidFill>
                  <a:schemeClr val="tx1">
                    <a:lumMod val="65000"/>
                    <a:lumOff val="35000"/>
                  </a:schemeClr>
                </a:solidFill>
                <a:latin typeface="Arial"/>
                <a:ea typeface="ＭＳ Ｐゴシック"/>
                <a:cs typeface="Arial"/>
              </a:rPr>
              <a:t> 2013 Mar;57(2):240-50. </a:t>
            </a:r>
            <a:r>
              <a:rPr lang="de-DE" altLang="de-DE" sz="800" err="1">
                <a:solidFill>
                  <a:schemeClr val="tx1">
                    <a:lumMod val="65000"/>
                    <a:lumOff val="35000"/>
                  </a:schemeClr>
                </a:solidFill>
                <a:latin typeface="Arial"/>
                <a:ea typeface="ＭＳ Ｐゴシック"/>
                <a:cs typeface="Arial"/>
              </a:rPr>
              <a:t>doi</a:t>
            </a:r>
            <a:r>
              <a:rPr lang="de-DE" altLang="de-DE" sz="800">
                <a:solidFill>
                  <a:schemeClr val="tx1">
                    <a:lumMod val="65000"/>
                    <a:lumOff val="35000"/>
                  </a:schemeClr>
                </a:solidFill>
                <a:latin typeface="Arial"/>
                <a:ea typeface="ＭＳ Ｐゴシック"/>
                <a:cs typeface="Arial"/>
              </a:rPr>
              <a:t>: 10.1093/</a:t>
            </a:r>
            <a:r>
              <a:rPr lang="de-DE" altLang="de-DE" sz="800" err="1">
                <a:solidFill>
                  <a:schemeClr val="tx1">
                    <a:lumMod val="65000"/>
                    <a:lumOff val="35000"/>
                  </a:schemeClr>
                </a:solidFill>
                <a:latin typeface="Arial"/>
                <a:ea typeface="ＭＳ Ｐゴシック"/>
                <a:cs typeface="Arial"/>
              </a:rPr>
              <a:t>annhyg</a:t>
            </a:r>
            <a:r>
              <a:rPr lang="de-DE" altLang="de-DE" sz="800">
                <a:solidFill>
                  <a:schemeClr val="tx1">
                    <a:lumMod val="65000"/>
                    <a:lumOff val="35000"/>
                  </a:schemeClr>
                </a:solidFill>
                <a:latin typeface="Arial"/>
                <a:ea typeface="ＭＳ Ｐゴシック"/>
                <a:cs typeface="Arial"/>
              </a:rPr>
              <a:t>/mes057.</a:t>
            </a:r>
          </a:p>
          <a:p>
            <a:pPr>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Korkczowska</a:t>
            </a:r>
            <a:r>
              <a:rPr lang="de-DE" altLang="de-DE" sz="800">
                <a:solidFill>
                  <a:schemeClr val="tx1">
                    <a:lumMod val="65000"/>
                    <a:lumOff val="35000"/>
                  </a:schemeClr>
                </a:solidFill>
                <a:latin typeface="Arial"/>
                <a:ea typeface="ＭＳ Ｐゴシック"/>
                <a:cs typeface="Arial"/>
              </a:rPr>
              <a:t> 2012 – bitte Referenz angeben</a:t>
            </a:r>
          </a:p>
          <a:p>
            <a:pPr>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Miraglia</a:t>
            </a:r>
            <a:r>
              <a:rPr lang="de-DE" altLang="de-DE" sz="800" i="1">
                <a:solidFill>
                  <a:schemeClr val="tx1">
                    <a:lumMod val="65000"/>
                    <a:lumOff val="35000"/>
                  </a:schemeClr>
                </a:solidFill>
                <a:latin typeface="Arial"/>
                <a:ea typeface="ＭＳ Ｐゴシック"/>
                <a:cs typeface="Arial"/>
              </a:rPr>
              <a:t> N et al. </a:t>
            </a:r>
            <a:r>
              <a:rPr lang="en-US" altLang="de-DE" sz="800">
                <a:solidFill>
                  <a:schemeClr val="tx1">
                    <a:lumMod val="65000"/>
                    <a:lumOff val="35000"/>
                  </a:schemeClr>
                </a:solidFill>
                <a:latin typeface="Arial"/>
                <a:ea typeface="ＭＳ Ｐゴシック"/>
                <a:cs typeface="Arial"/>
              </a:rPr>
              <a:t>Antiblastic drug exposure: statistical analysis of the data coming from environmental monitoring of a site devoted to drug production</a:t>
            </a:r>
            <a:r>
              <a:rPr lang="de-DE" altLang="de-DE" sz="800">
                <a:solidFill>
                  <a:schemeClr val="tx1">
                    <a:lumMod val="65000"/>
                    <a:lumOff val="35000"/>
                  </a:schemeClr>
                </a:solidFill>
                <a:latin typeface="Arial"/>
                <a:ea typeface="ＭＳ Ｐゴシック"/>
                <a:cs typeface="Arial"/>
              </a:rPr>
              <a:t>. </a:t>
            </a:r>
            <a:r>
              <a:rPr lang="sv-SE" altLang="de-DE" sz="800">
                <a:solidFill>
                  <a:schemeClr val="tx1">
                    <a:lumMod val="65000"/>
                    <a:lumOff val="35000"/>
                  </a:schemeClr>
                </a:solidFill>
                <a:latin typeface="Arial"/>
                <a:ea typeface="ＭＳ Ｐゴシック"/>
                <a:cs typeface="Arial"/>
                <a:hlinkClick r:id="rId14" tooltip="Giornale italiano di medicina del lavoro ed ergonomia.">
                  <a:extLst>
                    <a:ext uri="{A12FA001-AC4F-418D-AE19-62706E023703}">
                      <ahyp:hlinkClr xmlns:ahyp="http://schemas.microsoft.com/office/drawing/2018/hyperlinkcolor" val="tx"/>
                    </a:ext>
                  </a:extLst>
                </a:hlinkClick>
              </a:rPr>
              <a:t>G Ital Med Lav Ergon.</a:t>
            </a:r>
            <a:r>
              <a:rPr lang="sv-SE" altLang="de-DE" sz="800">
                <a:solidFill>
                  <a:schemeClr val="tx1">
                    <a:lumMod val="65000"/>
                    <a:lumOff val="35000"/>
                  </a:schemeClr>
                </a:solidFill>
                <a:latin typeface="Arial"/>
                <a:ea typeface="ＭＳ Ｐゴシック"/>
                <a:cs typeface="Arial"/>
              </a:rPr>
              <a:t> 2007 Jul-Sep;29(3 Suppl):739-40.</a:t>
            </a:r>
          </a:p>
          <a:p>
            <a:pPr>
              <a:lnSpc>
                <a:spcPct val="80000"/>
              </a:lnSpc>
              <a:spcBef>
                <a:spcPts val="191"/>
              </a:spcBef>
              <a:defRPr/>
            </a:pPr>
            <a:r>
              <a:rPr lang="de-DE" altLang="de-DE" sz="800" i="1" err="1">
                <a:solidFill>
                  <a:schemeClr val="tx1">
                    <a:lumMod val="65000"/>
                    <a:lumOff val="35000"/>
                  </a:schemeClr>
                </a:solidFill>
                <a:latin typeface="Arial"/>
                <a:ea typeface="ＭＳ Ｐゴシック"/>
                <a:cs typeface="Arial"/>
              </a:rPr>
              <a:t>Acampora</a:t>
            </a:r>
            <a:r>
              <a:rPr lang="de-DE" altLang="de-DE" sz="800" i="1">
                <a:solidFill>
                  <a:schemeClr val="tx1">
                    <a:lumMod val="65000"/>
                    <a:lumOff val="35000"/>
                  </a:schemeClr>
                </a:solidFill>
                <a:latin typeface="Arial"/>
                <a:ea typeface="ＭＳ Ｐゴシック"/>
                <a:cs typeface="Arial"/>
              </a:rPr>
              <a:t> A et al </a:t>
            </a:r>
            <a:r>
              <a:rPr lang="en-US" altLang="de-DE" sz="800">
                <a:solidFill>
                  <a:schemeClr val="tx1">
                    <a:lumMod val="65000"/>
                    <a:lumOff val="35000"/>
                  </a:schemeClr>
                </a:solidFill>
                <a:latin typeface="Arial"/>
                <a:ea typeface="ＭＳ Ｐゴシック"/>
                <a:cs typeface="Arial"/>
              </a:rPr>
              <a:t>. A case study: surface contamination of cyclophosphamide due to working practices and cleaning procedures in two Italian hospitals.</a:t>
            </a:r>
            <a:r>
              <a:rPr lang="de-DE" altLang="de-DE" sz="800" i="1">
                <a:solidFill>
                  <a:schemeClr val="tx1">
                    <a:lumMod val="65000"/>
                    <a:lumOff val="35000"/>
                  </a:schemeClr>
                </a:solidFill>
                <a:latin typeface="Arial"/>
                <a:ea typeface="ＭＳ Ｐゴシック"/>
                <a:cs typeface="Arial"/>
              </a:rPr>
              <a:t> </a:t>
            </a:r>
            <a:r>
              <a:rPr lang="en-US" altLang="de-DE" sz="800">
                <a:solidFill>
                  <a:srgbClr val="0000FF"/>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Ann </a:t>
            </a:r>
            <a:r>
              <a:rPr lang="en-US" altLang="de-DE" sz="800" err="1">
                <a:solidFill>
                  <a:srgbClr val="0000FF"/>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Occup</a:t>
            </a:r>
            <a:r>
              <a:rPr lang="en-US" altLang="de-DE" sz="800">
                <a:solidFill>
                  <a:srgbClr val="0000FF"/>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 </a:t>
            </a:r>
            <a:r>
              <a:rPr lang="en-US" altLang="de-DE" sz="800" err="1">
                <a:solidFill>
                  <a:srgbClr val="0000FF"/>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Hyg</a:t>
            </a:r>
            <a:r>
              <a:rPr lang="en-US" altLang="de-DE" sz="800">
                <a:solidFill>
                  <a:schemeClr val="tx1">
                    <a:lumMod val="65000"/>
                    <a:lumOff val="35000"/>
                  </a:schemeClr>
                </a:solidFill>
                <a:latin typeface="Arial"/>
                <a:ea typeface="ＭＳ Ｐゴシック"/>
                <a:cs typeface="Arial"/>
                <a:hlinkClick r:id="rId15" tooltip="The Annals of occupational hygiene.">
                  <a:extLst>
                    <a:ext uri="{A12FA001-AC4F-418D-AE19-62706E023703}">
                      <ahyp:hlinkClr xmlns:ahyp="http://schemas.microsoft.com/office/drawing/2018/hyperlinkcolor" val="tx"/>
                    </a:ext>
                  </a:extLst>
                </a:hlinkClick>
              </a:rPr>
              <a:t>.</a:t>
            </a:r>
            <a:r>
              <a:rPr lang="en-US" altLang="de-DE" sz="800">
                <a:solidFill>
                  <a:schemeClr val="tx1">
                    <a:lumMod val="65000"/>
                    <a:lumOff val="35000"/>
                  </a:schemeClr>
                </a:solidFill>
                <a:latin typeface="Arial"/>
                <a:ea typeface="ＭＳ Ｐゴシック"/>
                <a:cs typeface="Arial"/>
              </a:rPr>
              <a:t> 2005 Oct;49(7):611-8. </a:t>
            </a:r>
            <a:r>
              <a:rPr lang="en-US" altLang="de-DE" sz="800" err="1">
                <a:solidFill>
                  <a:schemeClr val="tx1">
                    <a:lumMod val="65000"/>
                    <a:lumOff val="35000"/>
                  </a:schemeClr>
                </a:solidFill>
                <a:latin typeface="Arial"/>
                <a:ea typeface="ＭＳ Ｐゴシック"/>
                <a:cs typeface="Arial"/>
              </a:rPr>
              <a:t>Epub</a:t>
            </a:r>
            <a:r>
              <a:rPr lang="en-US" altLang="de-DE" sz="800">
                <a:solidFill>
                  <a:schemeClr val="tx1">
                    <a:lumMod val="65000"/>
                    <a:lumOff val="35000"/>
                  </a:schemeClr>
                </a:solidFill>
                <a:latin typeface="Arial"/>
                <a:ea typeface="ＭＳ Ｐゴシック"/>
                <a:cs typeface="Arial"/>
              </a:rPr>
              <a:t> 2005 Jun 17.</a:t>
            </a:r>
          </a:p>
          <a:p>
            <a:pPr>
              <a:lnSpc>
                <a:spcPct val="80000"/>
              </a:lnSpc>
              <a:spcBef>
                <a:spcPts val="191"/>
              </a:spcBef>
              <a:defRPr/>
            </a:pPr>
            <a:r>
              <a:rPr lang="en-US" sz="1800" err="1">
                <a:solidFill>
                  <a:schemeClr val="tx1">
                    <a:lumMod val="65000"/>
                    <a:lumOff val="35000"/>
                  </a:schemeClr>
                </a:solidFill>
                <a:latin typeface="Arial"/>
                <a:ea typeface="ＭＳ Ｐゴシック"/>
                <a:cs typeface="Arial"/>
              </a:rPr>
              <a:t>Hilliquin</a:t>
            </a:r>
            <a:r>
              <a:rPr lang="en-US" sz="1800">
                <a:solidFill>
                  <a:schemeClr val="tx1">
                    <a:lumMod val="65000"/>
                    <a:lumOff val="35000"/>
                  </a:schemeClr>
                </a:solidFill>
                <a:latin typeface="Arial"/>
                <a:ea typeface="ＭＳ Ｐゴシック"/>
                <a:cs typeface="Arial"/>
              </a:rPr>
              <a:t> D et al. Cross-Sectional Evaluation of Surface Contamination with Antineoplastic Drugs in Canadian Health Care </a:t>
            </a:r>
            <a:r>
              <a:rPr lang="en-US" sz="1800" err="1">
                <a:solidFill>
                  <a:schemeClr val="tx1">
                    <a:lumMod val="65000"/>
                    <a:lumOff val="35000"/>
                  </a:schemeClr>
                </a:solidFill>
                <a:latin typeface="Arial"/>
                <a:ea typeface="ＭＳ Ｐゴシック"/>
                <a:cs typeface="Arial"/>
              </a:rPr>
              <a:t>Centres</a:t>
            </a:r>
            <a:r>
              <a:rPr lang="en-US" sz="1800">
                <a:solidFill>
                  <a:schemeClr val="tx1">
                    <a:lumMod val="65000"/>
                    <a:lumOff val="35000"/>
                  </a:schemeClr>
                </a:solidFill>
                <a:latin typeface="Arial"/>
                <a:ea typeface="ＭＳ Ｐゴシック"/>
                <a:cs typeface="Arial"/>
              </a:rPr>
              <a:t>. Can J Hosp Pharm. 2019 Sep-Oct; 72(5): 377–384</a:t>
            </a:r>
            <a:endParaRPr lang="en-US" altLang="de-DE" sz="800">
              <a:solidFill>
                <a:schemeClr val="tx1">
                  <a:lumMod val="65000"/>
                  <a:lumOff val="35000"/>
                </a:schemeClr>
              </a:solidFill>
              <a:latin typeface="Arial"/>
              <a:ea typeface="ＭＳ Ｐゴシック"/>
              <a:cs typeface="Arial"/>
            </a:endParaRPr>
          </a:p>
          <a:p>
            <a:r>
              <a:rPr lang="de-DE" sz="1800" err="1">
                <a:solidFill>
                  <a:schemeClr val="tx1">
                    <a:lumMod val="65000"/>
                    <a:lumOff val="35000"/>
                  </a:schemeClr>
                </a:solidFill>
                <a:effectLst/>
                <a:latin typeface="Segoe UI" panose="020B0502040204020203" pitchFamily="34" charset="0"/>
              </a:rPr>
              <a:t>Delafoy</a:t>
            </a:r>
            <a:r>
              <a:rPr lang="de-DE" sz="1800">
                <a:solidFill>
                  <a:schemeClr val="tx1">
                    <a:lumMod val="65000"/>
                    <a:lumOff val="35000"/>
                  </a:schemeClr>
                </a:solidFill>
                <a:effectLst/>
                <a:latin typeface="Segoe UI" panose="020B0502040204020203" pitchFamily="34" charset="0"/>
              </a:rPr>
              <a:t> C, </a:t>
            </a:r>
            <a:r>
              <a:rPr lang="de-DE" sz="1800" err="1">
                <a:solidFill>
                  <a:schemeClr val="tx1">
                    <a:lumMod val="65000"/>
                    <a:lumOff val="35000"/>
                  </a:schemeClr>
                </a:solidFill>
                <a:effectLst/>
                <a:latin typeface="Segoe UI" panose="020B0502040204020203" pitchFamily="34" charset="0"/>
              </a:rPr>
              <a:t>Roussy</a:t>
            </a:r>
            <a:r>
              <a:rPr lang="de-DE" sz="1800">
                <a:solidFill>
                  <a:schemeClr val="tx1">
                    <a:lumMod val="65000"/>
                    <a:lumOff val="35000"/>
                  </a:schemeClr>
                </a:solidFill>
                <a:effectLst/>
                <a:latin typeface="Segoe UI" panose="020B0502040204020203" pitchFamily="34" charset="0"/>
              </a:rPr>
              <a:t> C, </a:t>
            </a:r>
            <a:r>
              <a:rPr lang="de-DE" sz="1800" err="1">
                <a:solidFill>
                  <a:schemeClr val="tx1">
                    <a:lumMod val="65000"/>
                    <a:lumOff val="35000"/>
                  </a:schemeClr>
                </a:solidFill>
                <a:effectLst/>
                <a:latin typeface="Segoe UI" panose="020B0502040204020203" pitchFamily="34" charset="0"/>
              </a:rPr>
              <a:t>Hudon</a:t>
            </a:r>
            <a:r>
              <a:rPr lang="de-DE" sz="1800">
                <a:solidFill>
                  <a:schemeClr val="tx1">
                    <a:lumMod val="65000"/>
                    <a:lumOff val="35000"/>
                  </a:schemeClr>
                </a:solidFill>
                <a:effectLst/>
                <a:latin typeface="Segoe UI" panose="020B0502040204020203" pitchFamily="34" charset="0"/>
              </a:rPr>
              <a:t> A, </a:t>
            </a:r>
            <a:r>
              <a:rPr lang="de-DE" sz="1800" err="1">
                <a:solidFill>
                  <a:schemeClr val="tx1">
                    <a:lumMod val="65000"/>
                    <a:lumOff val="35000"/>
                  </a:schemeClr>
                </a:solidFill>
                <a:effectLst/>
                <a:latin typeface="Segoe UI" panose="020B0502040204020203" pitchFamily="34" charset="0"/>
              </a:rPr>
              <a:t>Cirtiu</a:t>
            </a:r>
            <a:r>
              <a:rPr lang="de-DE" sz="1800">
                <a:solidFill>
                  <a:schemeClr val="tx1">
                    <a:lumMod val="65000"/>
                    <a:lumOff val="35000"/>
                  </a:schemeClr>
                </a:solidFill>
                <a:effectLst/>
                <a:latin typeface="Segoe UI" panose="020B0502040204020203" pitchFamily="34" charset="0"/>
              </a:rPr>
              <a:t> CM, Caron N, </a:t>
            </a:r>
            <a:r>
              <a:rPr lang="de-DE" sz="1800" err="1">
                <a:solidFill>
                  <a:schemeClr val="tx1">
                    <a:lumMod val="65000"/>
                    <a:lumOff val="35000"/>
                  </a:schemeClr>
                </a:solidFill>
                <a:effectLst/>
                <a:latin typeface="Segoe UI" panose="020B0502040204020203" pitchFamily="34" charset="0"/>
              </a:rPr>
              <a:t>Bussières</a:t>
            </a:r>
            <a:r>
              <a:rPr lang="de-DE" sz="1800">
                <a:solidFill>
                  <a:schemeClr val="tx1">
                    <a:lumMod val="65000"/>
                    <a:lumOff val="35000"/>
                  </a:schemeClr>
                </a:solidFill>
                <a:effectLst/>
                <a:latin typeface="Segoe UI" panose="020B0502040204020203" pitchFamily="34" charset="0"/>
              </a:rPr>
              <a:t> J, Tanguay C (2023) Canadian </a:t>
            </a:r>
            <a:r>
              <a:rPr lang="de-DE" sz="1800" err="1">
                <a:solidFill>
                  <a:schemeClr val="tx1">
                    <a:lumMod val="65000"/>
                    <a:lumOff val="35000"/>
                  </a:schemeClr>
                </a:solidFill>
                <a:effectLst/>
                <a:latin typeface="Segoe UI" panose="020B0502040204020203" pitchFamily="34" charset="0"/>
              </a:rPr>
              <a:t>monitoring</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program</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of</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the</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surface</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contamination</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with</a:t>
            </a:r>
            <a:r>
              <a:rPr lang="de-DE" sz="1800">
                <a:solidFill>
                  <a:schemeClr val="tx1">
                    <a:lumMod val="65000"/>
                    <a:lumOff val="35000"/>
                  </a:schemeClr>
                </a:solidFill>
                <a:effectLst/>
                <a:latin typeface="Segoe UI" panose="020B0502040204020203" pitchFamily="34" charset="0"/>
              </a:rPr>
              <a:t> 11 </a:t>
            </a:r>
            <a:r>
              <a:rPr lang="de-DE" sz="1800" err="1">
                <a:solidFill>
                  <a:schemeClr val="tx1">
                    <a:lumMod val="65000"/>
                    <a:lumOff val="35000"/>
                  </a:schemeClr>
                </a:solidFill>
                <a:effectLst/>
                <a:latin typeface="Segoe UI" panose="020B0502040204020203" pitchFamily="34" charset="0"/>
              </a:rPr>
              <a:t>antineoplastic</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drugs</a:t>
            </a:r>
            <a:r>
              <a:rPr lang="de-DE" sz="1800">
                <a:solidFill>
                  <a:schemeClr val="tx1">
                    <a:lumMod val="65000"/>
                    <a:lumOff val="35000"/>
                  </a:schemeClr>
                </a:solidFill>
                <a:effectLst/>
                <a:latin typeface="Segoe UI" panose="020B0502040204020203" pitchFamily="34" charset="0"/>
              </a:rPr>
              <a:t> in 122 </a:t>
            </a:r>
            <a:r>
              <a:rPr lang="de-DE" sz="1800" err="1">
                <a:solidFill>
                  <a:schemeClr val="tx1">
                    <a:lumMod val="65000"/>
                    <a:lumOff val="35000"/>
                  </a:schemeClr>
                </a:solidFill>
                <a:effectLst/>
                <a:latin typeface="Segoe UI" panose="020B0502040204020203" pitchFamily="34" charset="0"/>
              </a:rPr>
              <a:t>centers</a:t>
            </a:r>
            <a:r>
              <a:rPr lang="de-DE" sz="1800">
                <a:solidFill>
                  <a:schemeClr val="tx1">
                    <a:lumMod val="65000"/>
                    <a:lumOff val="35000"/>
                  </a:schemeClr>
                </a:solidFill>
                <a:effectLst/>
                <a:latin typeface="Segoe UI" panose="020B0502040204020203" pitchFamily="34" charset="0"/>
              </a:rPr>
              <a:t>. J </a:t>
            </a:r>
            <a:r>
              <a:rPr lang="de-DE" sz="1800" err="1">
                <a:solidFill>
                  <a:schemeClr val="tx1">
                    <a:lumMod val="65000"/>
                    <a:lumOff val="35000"/>
                  </a:schemeClr>
                </a:solidFill>
                <a:effectLst/>
                <a:latin typeface="Segoe UI" panose="020B0502040204020203" pitchFamily="34" charset="0"/>
              </a:rPr>
              <a:t>OncolPharm</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Pract</a:t>
            </a:r>
            <a:r>
              <a:rPr lang="de-DE" sz="1800">
                <a:solidFill>
                  <a:schemeClr val="tx1">
                    <a:lumMod val="65000"/>
                    <a:lumOff val="35000"/>
                  </a:schemeClr>
                </a:solidFill>
                <a:effectLst/>
                <a:latin typeface="Segoe UI" panose="020B0502040204020203" pitchFamily="34" charset="0"/>
              </a:rPr>
              <a:t> 29(2):338–347. https://doi.org/10.1177/10781552211072877</a:t>
            </a:r>
            <a:endParaRPr lang="de-DE" sz="1800">
              <a:solidFill>
                <a:schemeClr val="tx1">
                  <a:lumMod val="65000"/>
                  <a:lumOff val="35000"/>
                </a:schemeClr>
              </a:solidFill>
              <a:effectLst/>
              <a:latin typeface="Arial" panose="020B0604020202020204" pitchFamily="34" charset="0"/>
            </a:endParaRPr>
          </a:p>
          <a:p>
            <a:r>
              <a:rPr lang="de-DE" sz="1800" err="1">
                <a:solidFill>
                  <a:schemeClr val="tx1">
                    <a:lumMod val="65000"/>
                    <a:lumOff val="35000"/>
                  </a:schemeClr>
                </a:solidFill>
                <a:effectLst/>
                <a:latin typeface="Segoe UI" panose="020B0502040204020203" pitchFamily="34" charset="0"/>
              </a:rPr>
              <a:t>Korczowska</a:t>
            </a:r>
            <a:r>
              <a:rPr lang="de-DE" sz="1800">
                <a:solidFill>
                  <a:schemeClr val="tx1">
                    <a:lumMod val="65000"/>
                    <a:lumOff val="35000"/>
                  </a:schemeClr>
                </a:solidFill>
                <a:effectLst/>
                <a:latin typeface="Segoe UI" panose="020B0502040204020203" pitchFamily="34" charset="0"/>
              </a:rPr>
              <a:t> E, </a:t>
            </a:r>
            <a:r>
              <a:rPr lang="de-DE" sz="1800" err="1">
                <a:solidFill>
                  <a:schemeClr val="tx1">
                    <a:lumMod val="65000"/>
                    <a:lumOff val="35000"/>
                  </a:schemeClr>
                </a:solidFill>
                <a:effectLst/>
                <a:latin typeface="Segoe UI" panose="020B0502040204020203" pitchFamily="34" charset="0"/>
              </a:rPr>
              <a:t>Crul</a:t>
            </a:r>
            <a:r>
              <a:rPr lang="de-DE" sz="1800">
                <a:solidFill>
                  <a:schemeClr val="tx1">
                    <a:lumMod val="65000"/>
                    <a:lumOff val="35000"/>
                  </a:schemeClr>
                </a:solidFill>
                <a:effectLst/>
                <a:latin typeface="Segoe UI" panose="020B0502040204020203" pitchFamily="34" charset="0"/>
              </a:rPr>
              <a:t> M, </a:t>
            </a:r>
            <a:r>
              <a:rPr lang="de-DE" sz="1800" err="1">
                <a:solidFill>
                  <a:schemeClr val="tx1">
                    <a:lumMod val="65000"/>
                    <a:lumOff val="35000"/>
                  </a:schemeClr>
                </a:solidFill>
                <a:effectLst/>
                <a:latin typeface="Segoe UI" panose="020B0502040204020203" pitchFamily="34" charset="0"/>
              </a:rPr>
              <a:t>Tuerk</a:t>
            </a:r>
            <a:r>
              <a:rPr lang="de-DE" sz="1800">
                <a:solidFill>
                  <a:schemeClr val="tx1">
                    <a:lumMod val="65000"/>
                    <a:lumOff val="35000"/>
                  </a:schemeClr>
                </a:solidFill>
                <a:effectLst/>
                <a:latin typeface="Segoe UI" panose="020B0502040204020203" pitchFamily="34" charset="0"/>
              </a:rPr>
              <a:t> J, Meier K (2020) Environmental </a:t>
            </a:r>
            <a:r>
              <a:rPr lang="de-DE" sz="1800" err="1">
                <a:solidFill>
                  <a:schemeClr val="tx1">
                    <a:lumMod val="65000"/>
                    <a:lumOff val="35000"/>
                  </a:schemeClr>
                </a:solidFill>
                <a:effectLst/>
                <a:latin typeface="Segoe UI" panose="020B0502040204020203" pitchFamily="34" charset="0"/>
              </a:rPr>
              <a:t>contamination</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with</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cytotoxic</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drugs</a:t>
            </a:r>
            <a:r>
              <a:rPr lang="de-DE" sz="1800">
                <a:solidFill>
                  <a:schemeClr val="tx1">
                    <a:lumMod val="65000"/>
                    <a:lumOff val="35000"/>
                  </a:schemeClr>
                </a:solidFill>
                <a:effectLst/>
                <a:latin typeface="Segoe UI" panose="020B0502040204020203" pitchFamily="34" charset="0"/>
              </a:rPr>
              <a:t> in 15 </a:t>
            </a:r>
            <a:r>
              <a:rPr lang="de-DE" sz="1800" err="1">
                <a:solidFill>
                  <a:schemeClr val="tx1">
                    <a:lumMod val="65000"/>
                    <a:lumOff val="35000"/>
                  </a:schemeClr>
                </a:solidFill>
                <a:effectLst/>
                <a:latin typeface="Segoe UI" panose="020B0502040204020203" pitchFamily="34" charset="0"/>
              </a:rPr>
              <a:t>hospitals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from</a:t>
            </a:r>
            <a:r>
              <a:rPr lang="de-DE" sz="1800">
                <a:solidFill>
                  <a:schemeClr val="tx1">
                    <a:lumMod val="65000"/>
                    <a:lumOff val="35000"/>
                  </a:schemeClr>
                </a:solidFill>
                <a:effectLst/>
                <a:latin typeface="Segoe UI" panose="020B0502040204020203" pitchFamily="34" charset="0"/>
              </a:rPr>
              <a:t> 11 </a:t>
            </a:r>
            <a:r>
              <a:rPr lang="de-DE" sz="1800" err="1">
                <a:solidFill>
                  <a:schemeClr val="tx1">
                    <a:lumMod val="65000"/>
                    <a:lumOff val="35000"/>
                  </a:schemeClr>
                </a:solidFill>
                <a:effectLst/>
                <a:latin typeface="Segoe UI" panose="020B0502040204020203" pitchFamily="34" charset="0"/>
              </a:rPr>
              <a:t>Europeancountries</a:t>
            </a:r>
            <a:r>
              <a:rPr lang="de-DE" sz="1800">
                <a:solidFill>
                  <a:schemeClr val="tx1">
                    <a:lumMod val="65000"/>
                    <a:lumOff val="35000"/>
                  </a:schemeClr>
                </a:solidFill>
                <a:effectLst/>
                <a:latin typeface="Segoe UI" panose="020B0502040204020203" pitchFamily="34" charset="0"/>
              </a:rPr>
              <a:t>—</a:t>
            </a:r>
            <a:r>
              <a:rPr lang="de-DE" sz="1800" err="1">
                <a:solidFill>
                  <a:schemeClr val="tx1">
                    <a:lumMod val="65000"/>
                    <a:lumOff val="35000"/>
                  </a:schemeClr>
                </a:solidFill>
                <a:effectLst/>
                <a:latin typeface="Segoe UI" panose="020B0502040204020203" pitchFamily="34" charset="0"/>
              </a:rPr>
              <a:t>results</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of</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the</a:t>
            </a:r>
            <a:r>
              <a:rPr lang="de-DE" sz="1800">
                <a:solidFill>
                  <a:schemeClr val="tx1">
                    <a:lumMod val="65000"/>
                    <a:lumOff val="35000"/>
                  </a:schemeClr>
                </a:solidFill>
                <a:effectLst/>
                <a:latin typeface="Segoe UI" panose="020B0502040204020203" pitchFamily="34" charset="0"/>
              </a:rPr>
              <a:t> MASHA </a:t>
            </a:r>
            <a:r>
              <a:rPr lang="de-DE" sz="1800" err="1">
                <a:solidFill>
                  <a:schemeClr val="tx1">
                    <a:lumMod val="65000"/>
                    <a:lumOff val="35000"/>
                  </a:schemeClr>
                </a:solidFill>
                <a:effectLst/>
                <a:latin typeface="Segoe UI" panose="020B0502040204020203" pitchFamily="34" charset="0"/>
              </a:rPr>
              <a:t>project</a:t>
            </a:r>
            <a:r>
              <a:rPr lang="de-DE" sz="1800">
                <a:solidFill>
                  <a:schemeClr val="tx1">
                    <a:lumMod val="65000"/>
                    <a:lumOff val="35000"/>
                  </a:schemeClr>
                </a:solidFill>
                <a:effectLst/>
                <a:latin typeface="Segoe UI" panose="020B0502040204020203" pitchFamily="34" charset="0"/>
              </a:rPr>
              <a:t>. </a:t>
            </a:r>
            <a:r>
              <a:rPr lang="de-DE" sz="1800" err="1">
                <a:solidFill>
                  <a:schemeClr val="tx1">
                    <a:lumMod val="65000"/>
                    <a:lumOff val="35000"/>
                  </a:schemeClr>
                </a:solidFill>
                <a:effectLst/>
                <a:latin typeface="Segoe UI" panose="020B0502040204020203" pitchFamily="34" charset="0"/>
              </a:rPr>
              <a:t>Eur</a:t>
            </a:r>
            <a:r>
              <a:rPr lang="de-DE" sz="1800">
                <a:solidFill>
                  <a:schemeClr val="tx1">
                    <a:lumMod val="65000"/>
                    <a:lumOff val="35000"/>
                  </a:schemeClr>
                </a:solidFill>
                <a:effectLst/>
                <a:latin typeface="Segoe UI" panose="020B0502040204020203" pitchFamily="34" charset="0"/>
              </a:rPr>
              <a:t> J </a:t>
            </a:r>
            <a:r>
              <a:rPr lang="de-DE" sz="1800" err="1">
                <a:solidFill>
                  <a:schemeClr val="tx1">
                    <a:lumMod val="65000"/>
                    <a:lumOff val="35000"/>
                  </a:schemeClr>
                </a:solidFill>
                <a:effectLst/>
                <a:latin typeface="Segoe UI" panose="020B0502040204020203" pitchFamily="34" charset="0"/>
              </a:rPr>
              <a:t>Oncol</a:t>
            </a:r>
            <a:r>
              <a:rPr lang="de-DE" sz="1800">
                <a:solidFill>
                  <a:schemeClr val="tx1">
                    <a:lumMod val="65000"/>
                    <a:lumOff val="35000"/>
                  </a:schemeClr>
                </a:solidFill>
                <a:effectLst/>
                <a:latin typeface="Segoe UI" panose="020B0502040204020203" pitchFamily="34" charset="0"/>
              </a:rPr>
              <a:t> Pharm3(2):e24. https://doi.org/10.1097/op9.0000000000000024</a:t>
            </a:r>
            <a:endParaRPr lang="de-DE" sz="1800">
              <a:solidFill>
                <a:schemeClr val="tx1">
                  <a:lumMod val="65000"/>
                  <a:lumOff val="35000"/>
                </a:schemeClr>
              </a:solidFill>
              <a:effectLst/>
              <a:latin typeface="Arial" panose="020B0604020202020204" pitchFamily="34" charset="0"/>
            </a:endParaRPr>
          </a:p>
          <a:p>
            <a:pPr marL="0" lvl="1" eaLnBrk="1" hangingPunct="1">
              <a:lnSpc>
                <a:spcPct val="80000"/>
              </a:lnSpc>
              <a:spcBef>
                <a:spcPts val="191"/>
              </a:spcBef>
              <a:defRPr/>
            </a:pPr>
            <a:endParaRPr lang="en-US" sz="800">
              <a:latin typeface="Arial" panose="020B0604020202020204" pitchFamily="34" charset="0"/>
              <a:ea typeface="ＭＳ Ｐゴシック" panose="020B0600070205080204" pitchFamily="34" charset="-128"/>
              <a:cs typeface="Arial" panose="020B0604020202020204" pitchFamily="34" charset="0"/>
            </a:endParaRPr>
          </a:p>
          <a:p>
            <a:pPr defTabSz="436626">
              <a:lnSpc>
                <a:spcPct val="80000"/>
              </a:lnSpc>
              <a:spcBef>
                <a:spcPts val="191"/>
              </a:spcBef>
              <a:defRPr/>
            </a:pPr>
            <a:endParaRPr lang="en-US" altLang="de-DE" sz="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defTabSz="436626">
              <a:lnSpc>
                <a:spcPct val="80000"/>
              </a:lnSpc>
              <a:spcBef>
                <a:spcPts val="191"/>
              </a:spcBef>
              <a:defRPr/>
            </a:pPr>
            <a:r>
              <a:rPr lang="de-DE" altLang="de-DE" sz="800" b="1">
                <a:solidFill>
                  <a:srgbClr val="000000"/>
                </a:solidFill>
                <a:latin typeface="Arial"/>
                <a:ea typeface="ＭＳ Ｐゴシック"/>
                <a:cs typeface="Arial"/>
              </a:rPr>
              <a:t>Eigene Ergänzungen:</a:t>
            </a:r>
          </a:p>
          <a:p>
            <a:pPr>
              <a:lnSpc>
                <a:spcPct val="80000"/>
              </a:lnSpc>
              <a:spcBef>
                <a:spcPts val="191"/>
              </a:spcBef>
              <a:defRPr/>
            </a:pPr>
            <a:endParaRPr lang="en-US" altLang="de-DE" sz="800">
              <a:latin typeface="Arial" panose="020B0604020202020204" pitchFamily="34" charset="0"/>
              <a:ea typeface="ＭＳ Ｐゴシック" panose="020B0600070205080204" pitchFamily="34" charset="-128"/>
              <a:cs typeface="Arial" panose="020B0604020202020204" pitchFamily="34" charset="0"/>
            </a:endParaRPr>
          </a:p>
          <a:p>
            <a:endParaRPr lang="de-DE">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8</a:t>
            </a:fld>
            <a:endParaRPr lang="de-DE" altLang="de-DE"/>
          </a:p>
        </p:txBody>
      </p:sp>
    </p:spTree>
    <p:extLst>
      <p:ext uri="{BB962C8B-B14F-4D97-AF65-F5344CB8AC3E}">
        <p14:creationId xmlns:p14="http://schemas.microsoft.com/office/powerpoint/2010/main" val="258415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a:lnSpc>
                <a:spcPct val="70000"/>
              </a:lnSpc>
              <a:spcBef>
                <a:spcPts val="382"/>
              </a:spcBef>
            </a:pPr>
            <a:r>
              <a:rPr lang="de-DE" altLang="de-DE" sz="1200" b="1">
                <a:ea typeface="ＭＳ Ｐゴシック"/>
                <a:cs typeface="Calibri"/>
              </a:rPr>
              <a:t>Hinweise:</a:t>
            </a:r>
          </a:p>
          <a:p>
            <a:r>
              <a:rPr lang="de-DE">
                <a:ea typeface="ＭＳ Ｐゴシック"/>
                <a:cs typeface="Calibri"/>
              </a:rPr>
              <a:t>Es gibt keine Korrelation zwischen der Anzahl verarbeiteter Zubereitungen und der Höhe der Kontamination in dem Bereich </a:t>
            </a:r>
            <a:r>
              <a:rPr lang="de-DE" altLang="de-DE" sz="1200" baseline="0">
                <a:ea typeface="ＭＳ Ｐゴシック"/>
                <a:cs typeface="Calibri"/>
              </a:rPr>
              <a:t>[</a:t>
            </a:r>
            <a:r>
              <a:rPr lang="de-DE" altLang="de-DE" sz="1200">
                <a:ea typeface="ＭＳ Ｐゴシック"/>
                <a:cs typeface="Calibri"/>
              </a:rPr>
              <a:t>Literatur (Ensslin 1994, Kopp 2012, </a:t>
            </a:r>
            <a:r>
              <a:rPr lang="de-DE" altLang="de-DE" sz="1200" err="1">
                <a:ea typeface="ＭＳ Ｐゴシック"/>
                <a:cs typeface="Calibri"/>
              </a:rPr>
              <a:t>Acampora</a:t>
            </a:r>
            <a:r>
              <a:rPr lang="de-DE" altLang="de-DE" sz="1200">
                <a:ea typeface="ＭＳ Ｐゴシック"/>
                <a:cs typeface="Calibri"/>
              </a:rPr>
              <a:t> 2005, Brouwers 2007, </a:t>
            </a:r>
            <a:r>
              <a:rPr lang="de-DE" altLang="de-DE" sz="1200" err="1">
                <a:ea typeface="ＭＳ Ｐゴシック"/>
                <a:cs typeface="Calibri"/>
              </a:rPr>
              <a:t>Schierl</a:t>
            </a:r>
            <a:r>
              <a:rPr lang="de-DE" altLang="de-DE" sz="1200">
                <a:ea typeface="ＭＳ Ｐゴシック"/>
                <a:cs typeface="Calibri"/>
              </a:rPr>
              <a:t> 2009, Heinemann 2008, </a:t>
            </a:r>
            <a:r>
              <a:rPr lang="de-DE" altLang="de-DE" sz="1200" err="1">
                <a:ea typeface="ＭＳ Ｐゴシック"/>
                <a:cs typeface="Calibri"/>
              </a:rPr>
              <a:t>Odraska</a:t>
            </a:r>
            <a:r>
              <a:rPr lang="de-DE" altLang="de-DE" sz="1200">
                <a:ea typeface="ＭＳ Ｐゴシック"/>
                <a:cs typeface="Calibri"/>
              </a:rPr>
              <a:t> 2012, Schmaus 2002, Meier 2020, </a:t>
            </a:r>
            <a:r>
              <a:rPr lang="de-DE" altLang="de-DE" sz="1200" err="1">
                <a:ea typeface="ＭＳ Ｐゴシック"/>
                <a:cs typeface="Calibri"/>
              </a:rPr>
              <a:t>Korczuwska</a:t>
            </a:r>
            <a:r>
              <a:rPr lang="de-DE" altLang="de-DE" sz="1200">
                <a:ea typeface="ＭＳ Ｐゴシック"/>
                <a:cs typeface="Calibri"/>
              </a:rPr>
              <a:t> 2020]</a:t>
            </a:r>
          </a:p>
          <a:p>
            <a:pPr>
              <a:lnSpc>
                <a:spcPct val="70000"/>
              </a:lnSpc>
              <a:spcBef>
                <a:spcPts val="382"/>
              </a:spcBef>
            </a:pPr>
            <a:endParaRPr lang="de-DE" altLang="de-DE" sz="1200">
              <a:ea typeface="ＭＳ Ｐゴシック" panose="020B0600070205080204" pitchFamily="34" charset="-128"/>
              <a:cs typeface="Geneva" charset="0"/>
            </a:endParaRPr>
          </a:p>
          <a:p>
            <a:pPr>
              <a:lnSpc>
                <a:spcPct val="70000"/>
              </a:lnSpc>
              <a:spcBef>
                <a:spcPts val="382"/>
              </a:spcBef>
            </a:pPr>
            <a:r>
              <a:rPr lang="de-DE" altLang="de-DE" sz="1200" u="sng">
                <a:ea typeface="ＭＳ Ｐゴシック"/>
                <a:cs typeface="Calibri"/>
              </a:rPr>
              <a:t>Literatur</a:t>
            </a:r>
            <a:r>
              <a:rPr lang="de-DE" altLang="de-DE" sz="1200">
                <a:ea typeface="ＭＳ Ｐゴシック"/>
                <a:cs typeface="Calibri"/>
              </a:rPr>
              <a:t>:</a:t>
            </a:r>
          </a:p>
          <a:p>
            <a:pPr>
              <a:lnSpc>
                <a:spcPct val="70000"/>
              </a:lnSpc>
              <a:spcBef>
                <a:spcPts val="382"/>
              </a:spcBef>
            </a:pPr>
            <a:r>
              <a:rPr lang="de-DE" altLang="de-DE" sz="1200">
                <a:ea typeface="ＭＳ Ｐゴシック"/>
                <a:cs typeface="Calibri"/>
              </a:rPr>
              <a:t>[8] </a:t>
            </a:r>
            <a:r>
              <a:rPr lang="en-US" altLang="de-DE" sz="1200" i="1" err="1">
                <a:ea typeface="ＭＳ Ｐゴシック"/>
                <a:cs typeface="Calibri"/>
              </a:rPr>
              <a:t>Kopjar</a:t>
            </a:r>
            <a:r>
              <a:rPr lang="en-US" altLang="de-DE" sz="1200" i="1">
                <a:ea typeface="ＭＳ Ｐゴシック"/>
                <a:cs typeface="Calibri"/>
              </a:rPr>
              <a:t> et al. </a:t>
            </a:r>
            <a:r>
              <a:rPr lang="en-US" altLang="de-DE" sz="1200">
                <a:ea typeface="ＭＳ Ｐゴシック"/>
                <a:cs typeface="Calibri"/>
              </a:rPr>
              <a:t>Assessment of genotoxic risks in Croatian health care workers occupationally exposed to cytotoxic drugs: a multi-biomarker approach. </a:t>
            </a:r>
            <a:r>
              <a:rPr lang="en-US" altLang="de-DE">
                <a:ea typeface="ＭＳ Ｐゴシック"/>
                <a:cs typeface="Calibri"/>
                <a:hlinkClick r:id="rId3" tooltip="International journal of hygiene and environmental health.">
                  <a:extLst>
                    <a:ext uri="{A12FA001-AC4F-418D-AE19-62706E023703}">
                      <ahyp:hlinkClr xmlns:ahyp="http://schemas.microsoft.com/office/drawing/2018/hyperlinkcolor" val="tx"/>
                    </a:ext>
                  </a:extLst>
                </a:hlinkClick>
              </a:rPr>
              <a:t>Int J </a:t>
            </a:r>
            <a:r>
              <a:rPr lang="en-US" altLang="de-DE" err="1">
                <a:ea typeface="ＭＳ Ｐゴシック"/>
                <a:cs typeface="Calibri"/>
                <a:hlinkClick r:id="rId3" tooltip="International journal of hygiene and environmental health.">
                  <a:extLst>
                    <a:ext uri="{A12FA001-AC4F-418D-AE19-62706E023703}">
                      <ahyp:hlinkClr xmlns:ahyp="http://schemas.microsoft.com/office/drawing/2018/hyperlinkcolor" val="tx"/>
                    </a:ext>
                  </a:extLst>
                </a:hlinkClick>
              </a:rPr>
              <a:t>Hyg</a:t>
            </a:r>
            <a:r>
              <a:rPr lang="en-US" altLang="de-DE">
                <a:ea typeface="ＭＳ Ｐゴシック"/>
                <a:cs typeface="Calibri"/>
                <a:hlinkClick r:id="rId3" tooltip="International journal of hygiene and environmental health.">
                  <a:extLst>
                    <a:ext uri="{A12FA001-AC4F-418D-AE19-62706E023703}">
                      <ahyp:hlinkClr xmlns:ahyp="http://schemas.microsoft.com/office/drawing/2018/hyperlinkcolor" val="tx"/>
                    </a:ext>
                  </a:extLst>
                </a:hlinkClick>
              </a:rPr>
              <a:t> Environ Health.</a:t>
            </a:r>
            <a:r>
              <a:rPr lang="en-US" altLang="de-DE">
                <a:ea typeface="ＭＳ Ｐゴシック"/>
                <a:cs typeface="Calibri"/>
              </a:rPr>
              <a:t> 2009 Jul;</a:t>
            </a:r>
            <a:r>
              <a:rPr lang="en-US" altLang="de-DE" sz="1200">
                <a:ea typeface="ＭＳ Ｐゴシック"/>
                <a:cs typeface="Calibri"/>
              </a:rPr>
              <a:t>212(4):414-31. </a:t>
            </a:r>
            <a:r>
              <a:rPr lang="en-US" altLang="de-DE" sz="1200" err="1">
                <a:ea typeface="ＭＳ Ｐゴシック"/>
                <a:cs typeface="Calibri"/>
              </a:rPr>
              <a:t>doi</a:t>
            </a:r>
            <a:r>
              <a:rPr lang="en-US" altLang="de-DE" sz="1200">
                <a:ea typeface="ＭＳ Ｐゴシック"/>
                <a:cs typeface="Calibri"/>
              </a:rPr>
              <a:t>: 10.1016/j.ijheh.2008.10.001. </a:t>
            </a:r>
            <a:r>
              <a:rPr lang="en-US" altLang="de-DE" sz="1200" err="1">
                <a:ea typeface="ＭＳ Ｐゴシック"/>
                <a:cs typeface="Calibri"/>
              </a:rPr>
              <a:t>Epub</a:t>
            </a:r>
            <a:r>
              <a:rPr lang="en-US" altLang="de-DE" sz="1200">
                <a:ea typeface="ＭＳ Ｐゴシック"/>
                <a:cs typeface="Calibri"/>
              </a:rPr>
              <a:t> 2008 Dec 1.</a:t>
            </a:r>
            <a:r>
              <a:rPr lang="en-US" altLang="de-DE">
                <a:ea typeface="ＭＳ Ｐゴシック"/>
                <a:cs typeface="Calibri"/>
              </a:rPr>
              <a:t> </a:t>
            </a:r>
            <a:endParaRPr lang="de-DE" altLang="de-DE" sz="1100">
              <a:ea typeface="ＭＳ Ｐゴシック" panose="020B0600070205080204" pitchFamily="34" charset="-128"/>
              <a:cs typeface="Geneva" charset="0"/>
            </a:endParaRPr>
          </a:p>
          <a:p>
            <a:pPr>
              <a:lnSpc>
                <a:spcPct val="70000"/>
              </a:lnSpc>
              <a:spcBef>
                <a:spcPts val="382"/>
              </a:spcBef>
            </a:pPr>
            <a:endParaRPr lang="de-DE" altLang="de-DE" sz="1200">
              <a:ea typeface="ＭＳ Ｐゴシック" panose="020B0600070205080204" pitchFamily="34" charset="-128"/>
              <a:cs typeface="Geneva" charset="0"/>
            </a:endParaRPr>
          </a:p>
          <a:p>
            <a:pPr>
              <a:lnSpc>
                <a:spcPct val="70000"/>
              </a:lnSpc>
              <a:spcBef>
                <a:spcPts val="382"/>
              </a:spcBef>
            </a:pPr>
            <a:r>
              <a:rPr lang="de-DE" altLang="de-DE" sz="1200" u="sng">
                <a:ea typeface="ＭＳ Ｐゴシック"/>
                <a:cs typeface="Calibri"/>
              </a:rPr>
              <a:t>Zusätzliche Literatur</a:t>
            </a:r>
            <a:r>
              <a:rPr lang="de-DE" altLang="de-DE" sz="1200">
                <a:ea typeface="ＭＳ Ｐゴシック"/>
                <a:cs typeface="Calibri"/>
              </a:rPr>
              <a:t>:</a:t>
            </a:r>
            <a:r>
              <a:rPr lang="de-DE" altLang="de-DE">
                <a:ea typeface="ＭＳ Ｐゴシック"/>
                <a:cs typeface="Calibri"/>
              </a:rPr>
              <a:t> </a:t>
            </a:r>
            <a:endParaRPr lang="de-DE" altLang="de-DE" sz="1200">
              <a:ea typeface="ＭＳ Ｐゴシック" panose="020B0600070205080204" pitchFamily="34" charset="-128"/>
              <a:cs typeface="Calibri"/>
            </a:endParaRPr>
          </a:p>
          <a:p>
            <a:pPr>
              <a:lnSpc>
                <a:spcPct val="70000"/>
              </a:lnSpc>
              <a:spcBef>
                <a:spcPts val="382"/>
              </a:spcBef>
            </a:pPr>
            <a:r>
              <a:rPr lang="de-DE" altLang="de-DE" sz="1200">
                <a:ea typeface="ＭＳ Ｐゴシック"/>
                <a:cs typeface="Calibri"/>
              </a:rPr>
              <a:t>[8]</a:t>
            </a:r>
          </a:p>
          <a:p>
            <a:pPr eaLnBrk="1" hangingPunct="1">
              <a:lnSpc>
                <a:spcPct val="70000"/>
              </a:lnSpc>
              <a:spcBef>
                <a:spcPts val="382"/>
              </a:spcBef>
            </a:pPr>
            <a:r>
              <a:rPr lang="de-DE" altLang="de-DE" sz="1200" i="1">
                <a:ea typeface="ＭＳ Ｐゴシック"/>
                <a:cs typeface="Calibri"/>
              </a:rPr>
              <a:t>Ensslin AS et al. </a:t>
            </a:r>
            <a:r>
              <a:rPr lang="en-US" altLang="de-DE" sz="1200">
                <a:ea typeface="ＭＳ Ｐゴシック"/>
                <a:cs typeface="Calibri"/>
              </a:rPr>
              <a:t>Biological monitoring of cyclophosphamide and </a:t>
            </a:r>
            <a:r>
              <a:rPr lang="en-US" altLang="de-DE" sz="1200" err="1">
                <a:ea typeface="ＭＳ Ｐゴシック"/>
                <a:cs typeface="Calibri"/>
              </a:rPr>
              <a:t>ifosfamide</a:t>
            </a:r>
            <a:r>
              <a:rPr lang="en-US" altLang="de-DE" sz="1200">
                <a:ea typeface="ＭＳ Ｐゴシック"/>
                <a:cs typeface="Calibri"/>
              </a:rPr>
              <a:t> in urine of hospital personnel occupationally exposed to cytostatic drugs.</a:t>
            </a:r>
            <a:r>
              <a:rPr lang="de-DE" altLang="de-DE" sz="1200" i="1">
                <a:ea typeface="ＭＳ Ｐゴシック"/>
                <a:cs typeface="Calibri"/>
              </a:rPr>
              <a:t> </a:t>
            </a:r>
            <a:r>
              <a:rPr lang="fr-FR" altLang="de-DE" err="1">
                <a:ea typeface="ＭＳ Ｐゴシック"/>
                <a:cs typeface="Calibri"/>
                <a:hlinkClick r:id="rId4" tooltip="Occupational and environmental medicine.">
                  <a:extLst>
                    <a:ext uri="{A12FA001-AC4F-418D-AE19-62706E023703}">
                      <ahyp:hlinkClr xmlns:ahyp="http://schemas.microsoft.com/office/drawing/2018/hyperlinkcolor" val="tx"/>
                    </a:ext>
                  </a:extLst>
                </a:hlinkClick>
              </a:rPr>
              <a:t>Occup</a:t>
            </a:r>
            <a:r>
              <a:rPr lang="fr-FR" altLang="de-DE">
                <a:ea typeface="ＭＳ Ｐゴシック"/>
                <a:cs typeface="Calibri"/>
                <a:hlinkClick r:id="rId4" tooltip="Occupational and environmental medicine.">
                  <a:extLst>
                    <a:ext uri="{A12FA001-AC4F-418D-AE19-62706E023703}">
                      <ahyp:hlinkClr xmlns:ahyp="http://schemas.microsoft.com/office/drawing/2018/hyperlinkcolor" val="tx"/>
                    </a:ext>
                  </a:extLst>
                </a:hlinkClick>
              </a:rPr>
              <a:t> Environ Med</a:t>
            </a:r>
            <a:r>
              <a:rPr lang="fr-FR" altLang="de-DE" sz="1200">
                <a:ea typeface="ＭＳ Ｐゴシック"/>
                <a:cs typeface="Calibri"/>
                <a:hlinkClick r:id="rId4" tooltip="Occupational and environmental medicine."/>
              </a:rPr>
              <a:t>.</a:t>
            </a:r>
            <a:r>
              <a:rPr lang="fr-FR" altLang="de-DE" sz="1200">
                <a:ea typeface="ＭＳ Ｐゴシック"/>
                <a:cs typeface="Calibri"/>
              </a:rPr>
              <a:t> 1994 Apr;51(4):229-33.</a:t>
            </a:r>
            <a:r>
              <a:rPr lang="fr-FR" altLang="de-DE">
                <a:ea typeface="ＭＳ Ｐゴシック"/>
                <a:cs typeface="Calibri"/>
              </a:rPr>
              <a:t> </a:t>
            </a:r>
            <a:endParaRPr lang="de-DE" altLang="de-DE" sz="1200">
              <a:ea typeface="ＭＳ Ｐゴシック" panose="020B0600070205080204" pitchFamily="34" charset="-128"/>
              <a:cs typeface="Geneva" charset="0"/>
            </a:endParaRPr>
          </a:p>
          <a:p>
            <a:pPr>
              <a:lnSpc>
                <a:spcPct val="70000"/>
              </a:lnSpc>
              <a:spcBef>
                <a:spcPts val="382"/>
              </a:spcBef>
            </a:pPr>
            <a:endParaRPr lang="de-DE" altLang="de-DE" sz="1200" i="1">
              <a:ea typeface="ＭＳ Ｐゴシック"/>
              <a:cs typeface="Calibri"/>
            </a:endParaRPr>
          </a:p>
          <a:p>
            <a:pPr>
              <a:lnSpc>
                <a:spcPct val="70000"/>
              </a:lnSpc>
              <a:spcBef>
                <a:spcPts val="382"/>
              </a:spcBef>
            </a:pPr>
            <a:r>
              <a:rPr lang="de-DE" altLang="de-DE" sz="1200" i="1" err="1">
                <a:ea typeface="ＭＳ Ｐゴシック"/>
                <a:cs typeface="Calibri"/>
              </a:rPr>
              <a:t>Acampora</a:t>
            </a:r>
            <a:r>
              <a:rPr lang="de-DE" altLang="de-DE" sz="1200" i="1">
                <a:ea typeface="ＭＳ Ｐゴシック"/>
                <a:cs typeface="Calibri"/>
              </a:rPr>
              <a:t> A et al</a:t>
            </a:r>
            <a:r>
              <a:rPr lang="en-US" altLang="de-DE" sz="1200">
                <a:ea typeface="ＭＳ Ｐゴシック"/>
                <a:cs typeface="Calibri"/>
              </a:rPr>
              <a:t>. A case study: surface contamination of cyclophosphamide due to working practices and cleaning procedures in two Italian hospitals.</a:t>
            </a:r>
            <a:r>
              <a:rPr lang="de-DE" altLang="de-DE" sz="1200" i="1">
                <a:ea typeface="ＭＳ Ｐゴシック"/>
                <a:cs typeface="Calibri"/>
              </a:rPr>
              <a:t> </a:t>
            </a:r>
            <a:r>
              <a:rPr lang="en-US" altLang="de-DE">
                <a:ea typeface="ＭＳ Ｐゴシック"/>
                <a:cs typeface="Calibri"/>
                <a:hlinkClick r:id="rId5" tooltip="The Annals of occupational hygiene.">
                  <a:extLst>
                    <a:ext uri="{A12FA001-AC4F-418D-AE19-62706E023703}">
                      <ahyp:hlinkClr xmlns:ahyp="http://schemas.microsoft.com/office/drawing/2018/hyperlinkcolor" val="tx"/>
                    </a:ext>
                  </a:extLst>
                </a:hlinkClick>
              </a:rPr>
              <a:t>Ann </a:t>
            </a:r>
            <a:r>
              <a:rPr lang="en-US" altLang="de-DE" err="1">
                <a:ea typeface="ＭＳ Ｐゴシック"/>
                <a:cs typeface="Calibri"/>
                <a:hlinkClick r:id="rId5" tooltip="The Annals of occupational hygiene.">
                  <a:extLst>
                    <a:ext uri="{A12FA001-AC4F-418D-AE19-62706E023703}">
                      <ahyp:hlinkClr xmlns:ahyp="http://schemas.microsoft.com/office/drawing/2018/hyperlinkcolor" val="tx"/>
                    </a:ext>
                  </a:extLst>
                </a:hlinkClick>
              </a:rPr>
              <a:t>Occup</a:t>
            </a:r>
            <a:r>
              <a:rPr lang="en-US" altLang="de-DE">
                <a:ea typeface="ＭＳ Ｐゴシック"/>
                <a:cs typeface="Calibri"/>
                <a:hlinkClick r:id="rId5" tooltip="The Annals of occupational hygiene.">
                  <a:extLst>
                    <a:ext uri="{A12FA001-AC4F-418D-AE19-62706E023703}">
                      <ahyp:hlinkClr xmlns:ahyp="http://schemas.microsoft.com/office/drawing/2018/hyperlinkcolor" val="tx"/>
                    </a:ext>
                  </a:extLst>
                </a:hlinkClick>
              </a:rPr>
              <a:t> </a:t>
            </a:r>
            <a:r>
              <a:rPr lang="en-US" altLang="de-DE" err="1">
                <a:ea typeface="ＭＳ Ｐゴシック"/>
                <a:cs typeface="Calibri"/>
                <a:hlinkClick r:id="rId5" tooltip="The Annals of occupational hygiene.">
                  <a:extLst>
                    <a:ext uri="{A12FA001-AC4F-418D-AE19-62706E023703}">
                      <ahyp:hlinkClr xmlns:ahyp="http://schemas.microsoft.com/office/drawing/2018/hyperlinkcolor" val="tx"/>
                    </a:ext>
                  </a:extLst>
                </a:hlinkClick>
              </a:rPr>
              <a:t>Hyg</a:t>
            </a:r>
            <a:r>
              <a:rPr lang="en-US" altLang="de-DE">
                <a:ea typeface="ＭＳ Ｐゴシック"/>
                <a:cs typeface="Calibri"/>
                <a:hlinkClick r:id="rId5" tooltip="The Annals of occupational hygiene.">
                  <a:extLst>
                    <a:ext uri="{A12FA001-AC4F-418D-AE19-62706E023703}">
                      <ahyp:hlinkClr xmlns:ahyp="http://schemas.microsoft.com/office/drawing/2018/hyperlinkcolor" val="tx"/>
                    </a:ext>
                  </a:extLst>
                </a:hlinkClick>
              </a:rPr>
              <a:t>.</a:t>
            </a:r>
            <a:r>
              <a:rPr lang="en-US" altLang="de-DE" sz="1200">
                <a:ea typeface="ＭＳ Ｐゴシック"/>
                <a:cs typeface="Calibri"/>
              </a:rPr>
              <a:t> 2005 Oct;49(7):611-8. </a:t>
            </a:r>
            <a:r>
              <a:rPr lang="en-US" altLang="de-DE" sz="1200" err="1">
                <a:ea typeface="ＭＳ Ｐゴシック"/>
                <a:cs typeface="Calibri"/>
              </a:rPr>
              <a:t>Epub</a:t>
            </a:r>
            <a:r>
              <a:rPr lang="en-US" altLang="de-DE" sz="1200">
                <a:ea typeface="ＭＳ Ｐゴシック"/>
                <a:cs typeface="Calibri"/>
              </a:rPr>
              <a:t> 2005 Jun 17</a:t>
            </a:r>
          </a:p>
          <a:p>
            <a:pPr>
              <a:lnSpc>
                <a:spcPct val="70000"/>
              </a:lnSpc>
              <a:spcBef>
                <a:spcPts val="382"/>
              </a:spcBef>
            </a:pPr>
            <a:endParaRPr lang="de-DE" altLang="de-DE" sz="1200" i="1">
              <a:ea typeface="ＭＳ Ｐゴシック"/>
              <a:cs typeface="Calibri"/>
            </a:endParaRPr>
          </a:p>
          <a:p>
            <a:pPr>
              <a:lnSpc>
                <a:spcPct val="70000"/>
              </a:lnSpc>
              <a:spcBef>
                <a:spcPts val="382"/>
              </a:spcBef>
            </a:pPr>
            <a:r>
              <a:rPr lang="de-DE" altLang="de-DE" sz="1200" i="1">
                <a:ea typeface="ＭＳ Ｐゴシック"/>
                <a:cs typeface="Calibri"/>
              </a:rPr>
              <a:t>Brouwers EE et al. </a:t>
            </a:r>
            <a:r>
              <a:rPr lang="en-US" altLang="de-DE" sz="1200">
                <a:ea typeface="ＭＳ Ｐゴシック"/>
                <a:cs typeface="Calibri"/>
              </a:rPr>
              <a:t>Monitoring of platinum surface contamination in seven Dutch hospital pharmacies using inductively coupled plasma mass spectrometry.</a:t>
            </a:r>
            <a:r>
              <a:rPr lang="de-DE" altLang="de-DE">
                <a:ea typeface="ＭＳ Ｐゴシック"/>
                <a:cs typeface="Calibri"/>
              </a:rPr>
              <a:t> </a:t>
            </a:r>
            <a:r>
              <a:rPr lang="en-US" altLang="de-DE">
                <a:ea typeface="ＭＳ Ｐゴシック"/>
                <a:cs typeface="Calibri"/>
                <a:hlinkClick r:id="rId6" tooltip="International archives of occupational and environmental health.">
                  <a:extLst>
                    <a:ext uri="{A12FA001-AC4F-418D-AE19-62706E023703}">
                      <ahyp:hlinkClr xmlns:ahyp="http://schemas.microsoft.com/office/drawing/2018/hyperlinkcolor" val="tx"/>
                    </a:ext>
                  </a:extLst>
                </a:hlinkClick>
              </a:rPr>
              <a:t>Int Arch </a:t>
            </a:r>
            <a:r>
              <a:rPr lang="en-US" altLang="de-DE" err="1">
                <a:ea typeface="ＭＳ Ｐゴシック"/>
                <a:cs typeface="Calibri"/>
                <a:hlinkClick r:id="rId6" tooltip="International archives of occupational and environmental health.">
                  <a:extLst>
                    <a:ext uri="{A12FA001-AC4F-418D-AE19-62706E023703}">
                      <ahyp:hlinkClr xmlns:ahyp="http://schemas.microsoft.com/office/drawing/2018/hyperlinkcolor" val="tx"/>
                    </a:ext>
                  </a:extLst>
                </a:hlinkClick>
              </a:rPr>
              <a:t>Occup</a:t>
            </a:r>
            <a:r>
              <a:rPr lang="en-US" altLang="de-DE">
                <a:ea typeface="ＭＳ Ｐゴシック"/>
                <a:cs typeface="Calibri"/>
                <a:hlinkClick r:id="rId6" tooltip="International archives of occupational and environmental health.">
                  <a:extLst>
                    <a:ext uri="{A12FA001-AC4F-418D-AE19-62706E023703}">
                      <ahyp:hlinkClr xmlns:ahyp="http://schemas.microsoft.com/office/drawing/2018/hyperlinkcolor" val="tx"/>
                    </a:ext>
                  </a:extLst>
                </a:hlinkClick>
              </a:rPr>
              <a:t> Environ Health.</a:t>
            </a:r>
            <a:r>
              <a:rPr lang="en-US" altLang="de-DE" sz="1200">
                <a:ea typeface="ＭＳ Ｐゴシック"/>
                <a:cs typeface="Calibri"/>
              </a:rPr>
              <a:t> 2007 Aug;80(8):689-99. </a:t>
            </a:r>
            <a:r>
              <a:rPr lang="en-US" altLang="de-DE" sz="1200" err="1">
                <a:ea typeface="ＭＳ Ｐゴシック"/>
                <a:cs typeface="Calibri"/>
              </a:rPr>
              <a:t>Epub</a:t>
            </a:r>
            <a:r>
              <a:rPr lang="en-US" altLang="de-DE" sz="1200">
                <a:ea typeface="ＭＳ Ｐゴシック"/>
                <a:cs typeface="Calibri"/>
              </a:rPr>
              <a:t> 2007 Mar 22.</a:t>
            </a:r>
          </a:p>
          <a:p>
            <a:pPr>
              <a:lnSpc>
                <a:spcPct val="70000"/>
              </a:lnSpc>
              <a:spcBef>
                <a:spcPts val="382"/>
              </a:spcBef>
            </a:pPr>
            <a:endParaRPr lang="de-DE" altLang="de-DE" sz="1200" i="1">
              <a:ea typeface="ＭＳ Ｐゴシック"/>
              <a:cs typeface="Calibri"/>
            </a:endParaRPr>
          </a:p>
          <a:p>
            <a:pPr>
              <a:lnSpc>
                <a:spcPct val="70000"/>
              </a:lnSpc>
              <a:spcBef>
                <a:spcPts val="382"/>
              </a:spcBef>
            </a:pPr>
            <a:r>
              <a:rPr lang="de-DE" altLang="de-DE" sz="1200" i="1" err="1">
                <a:ea typeface="ＭＳ Ｐゴシック"/>
                <a:cs typeface="Calibri"/>
              </a:rPr>
              <a:t>Schierl</a:t>
            </a:r>
            <a:r>
              <a:rPr lang="de-DE" altLang="de-DE" sz="1200" i="1">
                <a:ea typeface="ＭＳ Ｐゴシック"/>
                <a:cs typeface="Calibri"/>
              </a:rPr>
              <a:t> R et al. </a:t>
            </a:r>
            <a:r>
              <a:rPr lang="en-US" altLang="de-DE" sz="1200">
                <a:ea typeface="ＭＳ Ｐゴシック"/>
                <a:cs typeface="Calibri"/>
              </a:rPr>
              <a:t>Guidance values for surface monitoring of antineoplastic drugs in German pharmacies</a:t>
            </a:r>
            <a:r>
              <a:rPr lang="en-US" altLang="de-DE">
                <a:ea typeface="ＭＳ Ｐゴシック"/>
                <a:cs typeface="Calibri"/>
              </a:rPr>
              <a:t>.</a:t>
            </a:r>
            <a:r>
              <a:rPr lang="de-DE" altLang="de-DE">
                <a:ea typeface="ＭＳ Ｐゴシック"/>
                <a:cs typeface="Calibri"/>
              </a:rPr>
              <a:t> </a:t>
            </a:r>
            <a:r>
              <a:rPr lang="de-DE" altLang="de-DE">
                <a:ea typeface="ＭＳ Ｐゴシック"/>
                <a:cs typeface="Calibri"/>
                <a:hlinkClick r:id="rId7" tooltip="The Annals of occupational hygiene.">
                  <a:extLst>
                    <a:ext uri="{A12FA001-AC4F-418D-AE19-62706E023703}">
                      <ahyp:hlinkClr xmlns:ahyp="http://schemas.microsoft.com/office/drawing/2018/hyperlinkcolor" val="tx"/>
                    </a:ext>
                  </a:extLst>
                </a:hlinkClick>
              </a:rPr>
              <a:t>Ann </a:t>
            </a:r>
            <a:r>
              <a:rPr lang="de-DE" altLang="de-DE" err="1">
                <a:ea typeface="ＭＳ Ｐゴシック"/>
                <a:cs typeface="Calibri"/>
                <a:hlinkClick r:id="rId7" tooltip="The Annals of occupational hygiene.">
                  <a:extLst>
                    <a:ext uri="{A12FA001-AC4F-418D-AE19-62706E023703}">
                      <ahyp:hlinkClr xmlns:ahyp="http://schemas.microsoft.com/office/drawing/2018/hyperlinkcolor" val="tx"/>
                    </a:ext>
                  </a:extLst>
                </a:hlinkClick>
              </a:rPr>
              <a:t>Occup</a:t>
            </a:r>
            <a:r>
              <a:rPr lang="de-DE" altLang="de-DE">
                <a:ea typeface="ＭＳ Ｐゴシック"/>
                <a:cs typeface="Calibri"/>
                <a:hlinkClick r:id="rId7" tooltip="The Annals of occupational hygiene.">
                  <a:extLst>
                    <a:ext uri="{A12FA001-AC4F-418D-AE19-62706E023703}">
                      <ahyp:hlinkClr xmlns:ahyp="http://schemas.microsoft.com/office/drawing/2018/hyperlinkcolor" val="tx"/>
                    </a:ext>
                  </a:extLst>
                </a:hlinkClick>
              </a:rPr>
              <a:t> Hyg.</a:t>
            </a:r>
            <a:r>
              <a:rPr lang="de-DE" altLang="de-DE" sz="1200">
                <a:ea typeface="ＭＳ Ｐゴシック"/>
                <a:cs typeface="Calibri"/>
              </a:rPr>
              <a:t> 2009 Oct;53(7):703-11. </a:t>
            </a:r>
            <a:r>
              <a:rPr lang="de-DE" altLang="de-DE" sz="1200" err="1">
                <a:ea typeface="ＭＳ Ｐゴシック"/>
                <a:cs typeface="Calibri"/>
              </a:rPr>
              <a:t>doi</a:t>
            </a:r>
            <a:r>
              <a:rPr lang="de-DE" altLang="de-DE" sz="1200">
                <a:ea typeface="ＭＳ Ｐゴシック"/>
                <a:cs typeface="Calibri"/>
              </a:rPr>
              <a:t>: 10.1093/</a:t>
            </a:r>
            <a:r>
              <a:rPr lang="de-DE" altLang="de-DE" sz="1200" err="1">
                <a:ea typeface="ＭＳ Ｐゴシック"/>
                <a:cs typeface="Calibri"/>
              </a:rPr>
              <a:t>annhyg</a:t>
            </a:r>
            <a:r>
              <a:rPr lang="de-DE" altLang="de-DE" sz="1200">
                <a:ea typeface="ＭＳ Ｐゴシック"/>
                <a:cs typeface="Calibri"/>
              </a:rPr>
              <a:t>/mep050. </a:t>
            </a:r>
            <a:r>
              <a:rPr lang="de-DE" altLang="de-DE" sz="1200" err="1">
                <a:ea typeface="ＭＳ Ｐゴシック"/>
                <a:cs typeface="Calibri"/>
              </a:rPr>
              <a:t>Epub</a:t>
            </a:r>
            <a:r>
              <a:rPr lang="de-DE" altLang="de-DE" sz="1200">
                <a:ea typeface="ＭＳ Ｐゴシック"/>
                <a:cs typeface="Calibri"/>
              </a:rPr>
              <a:t> 2009 Jul 20.</a:t>
            </a:r>
            <a:r>
              <a:rPr lang="de-DE" altLang="de-DE">
                <a:ea typeface="ＭＳ Ｐゴシック"/>
                <a:cs typeface="Calibri"/>
              </a:rPr>
              <a:t> </a:t>
            </a:r>
            <a:endParaRPr lang="en-US" altLang="de-DE" sz="1200">
              <a:ea typeface="ＭＳ Ｐゴシック" panose="020B0600070205080204" pitchFamily="34" charset="-128"/>
              <a:cs typeface="Geneva" charset="0"/>
            </a:endParaRPr>
          </a:p>
          <a:p>
            <a:pPr eaLnBrk="1" hangingPunct="1">
              <a:lnSpc>
                <a:spcPct val="80000"/>
              </a:lnSpc>
              <a:spcBef>
                <a:spcPts val="382"/>
              </a:spcBef>
            </a:pPr>
            <a:endParaRPr lang="de-DE" altLang="de-DE" sz="1200" i="1">
              <a:ea typeface="ＭＳ Ｐゴシック"/>
              <a:cs typeface="Calibri"/>
            </a:endParaRPr>
          </a:p>
          <a:p>
            <a:pPr eaLnBrk="1" hangingPunct="1">
              <a:lnSpc>
                <a:spcPct val="80000"/>
              </a:lnSpc>
              <a:spcBef>
                <a:spcPts val="382"/>
              </a:spcBef>
            </a:pPr>
            <a:r>
              <a:rPr lang="de-DE" altLang="de-DE" sz="1200" i="1">
                <a:ea typeface="ＭＳ Ｐゴシック"/>
                <a:cs typeface="Calibri"/>
              </a:rPr>
              <a:t>Heinemann A et al. </a:t>
            </a:r>
            <a:r>
              <a:rPr lang="de-DE" altLang="de-DE" sz="1200">
                <a:ea typeface="ＭＳ Ｐゴシック"/>
                <a:cs typeface="Calibri"/>
              </a:rPr>
              <a:t>Monitoring-</a:t>
            </a:r>
            <a:r>
              <a:rPr lang="de-DE" altLang="de-DE" sz="1200" err="1">
                <a:ea typeface="ＭＳ Ｐゴシック"/>
                <a:cs typeface="Calibri"/>
              </a:rPr>
              <a:t>effect</a:t>
            </a:r>
            <a:r>
              <a:rPr lang="de-DE" altLang="de-DE" sz="1200">
                <a:ea typeface="ＭＳ Ｐゴシック"/>
                <a:cs typeface="Calibri"/>
              </a:rPr>
              <a:t>-</a:t>
            </a:r>
            <a:r>
              <a:rPr lang="de-DE" altLang="de-DE" sz="1200" err="1">
                <a:ea typeface="ＭＳ Ｐゴシック"/>
                <a:cs typeface="Calibri"/>
              </a:rPr>
              <a:t>study</a:t>
            </a:r>
            <a:r>
              <a:rPr lang="de-DE" altLang="de-DE" sz="1200">
                <a:ea typeface="ＭＳ Ｐゴシック"/>
                <a:cs typeface="Calibri"/>
              </a:rPr>
              <a:t> </a:t>
            </a:r>
            <a:r>
              <a:rPr lang="de-DE" altLang="de-DE" sz="1200" err="1">
                <a:ea typeface="ＭＳ Ｐゴシック"/>
                <a:cs typeface="Calibri"/>
              </a:rPr>
              <a:t>of</a:t>
            </a:r>
            <a:r>
              <a:rPr lang="de-DE" altLang="de-DE" sz="1200">
                <a:ea typeface="ＭＳ Ｐゴシック"/>
                <a:cs typeface="Calibri"/>
              </a:rPr>
              <a:t> </a:t>
            </a:r>
            <a:r>
              <a:rPr lang="de-DE" altLang="de-DE" sz="1200" err="1">
                <a:ea typeface="ＭＳ Ｐゴシック"/>
                <a:cs typeface="Calibri"/>
              </a:rPr>
              <a:t>wipe</a:t>
            </a:r>
            <a:r>
              <a:rPr lang="de-DE" altLang="de-DE" sz="1200">
                <a:ea typeface="ＭＳ Ｐゴシック"/>
                <a:cs typeface="Calibri"/>
              </a:rPr>
              <a:t> </a:t>
            </a:r>
            <a:r>
              <a:rPr lang="de-DE" altLang="de-DE" sz="1200" err="1">
                <a:ea typeface="ＭＳ Ｐゴシック"/>
                <a:cs typeface="Calibri"/>
              </a:rPr>
              <a:t>sampling</a:t>
            </a:r>
            <a:r>
              <a:rPr lang="de-DE" altLang="de-DE" sz="1200">
                <a:ea typeface="ＭＳ Ｐゴシック"/>
                <a:cs typeface="Calibri"/>
              </a:rPr>
              <a:t> in </a:t>
            </a:r>
            <a:r>
              <a:rPr lang="de-DE" altLang="de-DE" sz="1200" err="1">
                <a:ea typeface="ＭＳ Ｐゴシック"/>
                <a:cs typeface="Calibri"/>
              </a:rPr>
              <a:t>pharmacies</a:t>
            </a:r>
            <a:r>
              <a:rPr lang="de-DE" altLang="de-DE" sz="1200">
                <a:ea typeface="ＭＳ Ｐゴシック"/>
                <a:cs typeface="Calibri"/>
              </a:rPr>
              <a:t> (MEWIP). Berufsgenossenschaft für Gesundheitsdienst und Wohlfahrtspflege. 2008.</a:t>
            </a:r>
            <a:r>
              <a:rPr lang="de-DE" altLang="de-DE">
                <a:ea typeface="ＭＳ Ｐゴシック"/>
                <a:cs typeface="Calibri"/>
              </a:rPr>
              <a:t> </a:t>
            </a:r>
            <a:endParaRPr lang="de-DE" altLang="de-DE" sz="1200">
              <a:ea typeface="ＭＳ Ｐゴシック" panose="020B0600070205080204" pitchFamily="34" charset="-128"/>
              <a:cs typeface="Calibri"/>
            </a:endParaRPr>
          </a:p>
          <a:p>
            <a:pPr>
              <a:lnSpc>
                <a:spcPct val="70000"/>
              </a:lnSpc>
              <a:spcBef>
                <a:spcPts val="382"/>
              </a:spcBef>
            </a:pPr>
            <a:endParaRPr lang="de-DE" altLang="de-DE" sz="1200" i="1">
              <a:ea typeface="ＭＳ Ｐゴシック"/>
              <a:cs typeface="Calibri"/>
            </a:endParaRPr>
          </a:p>
          <a:p>
            <a:pPr>
              <a:lnSpc>
                <a:spcPct val="70000"/>
              </a:lnSpc>
              <a:spcBef>
                <a:spcPts val="382"/>
              </a:spcBef>
            </a:pPr>
            <a:r>
              <a:rPr lang="de-DE" altLang="de-DE" sz="1200" i="1" err="1">
                <a:ea typeface="ＭＳ Ｐゴシック"/>
                <a:cs typeface="Calibri"/>
              </a:rPr>
              <a:t>Odraska</a:t>
            </a:r>
            <a:r>
              <a:rPr lang="de-DE" altLang="de-DE" sz="1200" i="1">
                <a:ea typeface="ＭＳ Ｐゴシック"/>
                <a:cs typeface="Calibri"/>
              </a:rPr>
              <a:t> P et al. </a:t>
            </a:r>
            <a:r>
              <a:rPr lang="en-US" altLang="de-DE" sz="1200">
                <a:ea typeface="ＭＳ Ｐゴシック"/>
                <a:cs typeface="Calibri"/>
              </a:rPr>
              <a:t>Evaluation of the efficacy of additional measures introduced for the protection of healthcare personnel handling antineoplastic drugs</a:t>
            </a:r>
            <a:r>
              <a:rPr lang="en-US" altLang="de-DE">
                <a:ea typeface="ＭＳ Ｐゴシック"/>
                <a:cs typeface="Calibri"/>
              </a:rPr>
              <a:t>. </a:t>
            </a:r>
            <a:r>
              <a:rPr lang="de-DE" altLang="de-DE">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Ann </a:t>
            </a:r>
            <a:r>
              <a:rPr lang="de-DE" altLang="de-DE" err="1">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Occup</a:t>
            </a:r>
            <a:r>
              <a:rPr lang="de-DE" altLang="de-DE">
                <a:ea typeface="ＭＳ Ｐゴシック"/>
                <a:cs typeface="Calibri"/>
                <a:hlinkClick r:id="rId8" tooltip="The Annals of occupational hygiene.">
                  <a:extLst>
                    <a:ext uri="{A12FA001-AC4F-418D-AE19-62706E023703}">
                      <ahyp:hlinkClr xmlns:ahyp="http://schemas.microsoft.com/office/drawing/2018/hyperlinkcolor" val="tx"/>
                    </a:ext>
                  </a:extLst>
                </a:hlinkClick>
              </a:rPr>
              <a:t> Hyg.</a:t>
            </a:r>
            <a:r>
              <a:rPr lang="de-DE" altLang="de-DE">
                <a:ea typeface="ＭＳ Ｐゴシック"/>
                <a:cs typeface="Calibri"/>
              </a:rPr>
              <a:t> 2</a:t>
            </a:r>
            <a:r>
              <a:rPr lang="de-DE" altLang="de-DE" sz="1200">
                <a:ea typeface="ＭＳ Ｐゴシック"/>
                <a:cs typeface="Calibri"/>
              </a:rPr>
              <a:t>013 Mar;57(2):240-50. </a:t>
            </a:r>
            <a:r>
              <a:rPr lang="de-DE" altLang="de-DE" sz="1200" err="1">
                <a:ea typeface="ＭＳ Ｐゴシック"/>
                <a:cs typeface="Calibri"/>
              </a:rPr>
              <a:t>doi</a:t>
            </a:r>
            <a:r>
              <a:rPr lang="de-DE" altLang="de-DE" sz="1200">
                <a:ea typeface="ＭＳ Ｐゴシック"/>
                <a:cs typeface="Calibri"/>
              </a:rPr>
              <a:t>: 10.1093/</a:t>
            </a:r>
            <a:r>
              <a:rPr lang="de-DE" altLang="de-DE" sz="1200" err="1">
                <a:ea typeface="ＭＳ Ｐゴシック"/>
                <a:cs typeface="Calibri"/>
              </a:rPr>
              <a:t>annhyg</a:t>
            </a:r>
            <a:r>
              <a:rPr lang="de-DE" altLang="de-DE" sz="1200">
                <a:ea typeface="ＭＳ Ｐゴシック"/>
                <a:cs typeface="Calibri"/>
              </a:rPr>
              <a:t>/mes057.</a:t>
            </a:r>
          </a:p>
          <a:p>
            <a:pPr>
              <a:lnSpc>
                <a:spcPct val="70000"/>
              </a:lnSpc>
              <a:spcBef>
                <a:spcPts val="382"/>
              </a:spcBef>
            </a:pPr>
            <a:endParaRPr lang="de-DE" altLang="de-DE" sz="1200" i="1">
              <a:ea typeface="ＭＳ Ｐゴシック"/>
              <a:cs typeface="Calibri"/>
            </a:endParaRPr>
          </a:p>
          <a:p>
            <a:pPr>
              <a:lnSpc>
                <a:spcPct val="70000"/>
              </a:lnSpc>
              <a:spcBef>
                <a:spcPts val="382"/>
              </a:spcBef>
            </a:pPr>
            <a:r>
              <a:rPr lang="de-DE" altLang="de-DE" sz="1200" i="1">
                <a:ea typeface="ＭＳ Ｐゴシック"/>
                <a:cs typeface="Calibri"/>
              </a:rPr>
              <a:t>Schmaus G et al. </a:t>
            </a:r>
            <a:r>
              <a:rPr lang="en-US" altLang="de-DE" sz="1200">
                <a:ea typeface="ＭＳ Ｐゴシック"/>
                <a:cs typeface="Calibri"/>
              </a:rPr>
              <a:t>Monitoring surface contamination by antineoplastic drugs using gas chromatography-mass spectrometry and voltammetry.</a:t>
            </a:r>
            <a:r>
              <a:rPr lang="de-DE" altLang="de-DE">
                <a:ea typeface="ＭＳ Ｐゴシック"/>
                <a:cs typeface="Calibri"/>
              </a:rPr>
              <a:t> </a:t>
            </a:r>
            <a:r>
              <a:rPr lang="en-US" altLang="de-DE">
                <a:ea typeface="ＭＳ Ｐゴシック"/>
                <a:cs typeface="Calibri"/>
                <a:hlinkClick r:id="rId9" tooltip="American journal of health-system pharmacy : AJHP : official journal of the American Society of Health-System Pharmacists.">
                  <a:extLst>
                    <a:ext uri="{A12FA001-AC4F-418D-AE19-62706E023703}">
                      <ahyp:hlinkClr xmlns:ahyp="http://schemas.microsoft.com/office/drawing/2018/hyperlinkcolor" val="tx"/>
                    </a:ext>
                  </a:extLst>
                </a:hlinkClick>
              </a:rPr>
              <a:t>Am J Health Syst Pharm.</a:t>
            </a:r>
            <a:r>
              <a:rPr lang="en-US" altLang="de-DE">
                <a:ea typeface="ＭＳ Ｐゴシック"/>
                <a:cs typeface="Calibri"/>
              </a:rPr>
              <a:t> </a:t>
            </a:r>
            <a:r>
              <a:rPr lang="en-US" altLang="de-DE" sz="1200">
                <a:ea typeface="ＭＳ Ｐゴシック"/>
                <a:cs typeface="Calibri"/>
              </a:rPr>
              <a:t>2002 May 15;59(10):956-61.</a:t>
            </a:r>
            <a:r>
              <a:rPr lang="en-US" altLang="de-DE">
                <a:ea typeface="ＭＳ Ｐゴシック"/>
                <a:cs typeface="Calibri"/>
              </a:rPr>
              <a:t> </a:t>
            </a:r>
          </a:p>
          <a:p>
            <a:endParaRPr lang="de-DE" sz="1800">
              <a:effectLst/>
              <a:latin typeface="Segoe UI" panose="020B0502040204020203" pitchFamily="34" charset="0"/>
            </a:endParaRPr>
          </a:p>
          <a:p>
            <a:r>
              <a:rPr lang="de-DE" sz="1800" err="1">
                <a:effectLst/>
                <a:latin typeface="Segoe UI" panose="020B0502040204020203" pitchFamily="34" charset="0"/>
              </a:rPr>
              <a:t>Korczowska</a:t>
            </a:r>
            <a:r>
              <a:rPr lang="de-DE" sz="1800">
                <a:effectLst/>
                <a:latin typeface="Segoe UI" panose="020B0502040204020203" pitchFamily="34" charset="0"/>
              </a:rPr>
              <a:t> E, </a:t>
            </a:r>
            <a:r>
              <a:rPr lang="de-DE" sz="1800" err="1">
                <a:effectLst/>
                <a:latin typeface="Segoe UI" panose="020B0502040204020203" pitchFamily="34" charset="0"/>
              </a:rPr>
              <a:t>Crul</a:t>
            </a:r>
            <a:r>
              <a:rPr lang="de-DE" sz="1800">
                <a:effectLst/>
                <a:latin typeface="Segoe UI" panose="020B0502040204020203" pitchFamily="34" charset="0"/>
              </a:rPr>
              <a:t> M, </a:t>
            </a:r>
            <a:r>
              <a:rPr lang="de-DE" sz="1800" err="1">
                <a:effectLst/>
                <a:latin typeface="Segoe UI" panose="020B0502040204020203" pitchFamily="34" charset="0"/>
              </a:rPr>
              <a:t>Tuerk</a:t>
            </a:r>
            <a:r>
              <a:rPr lang="de-DE" sz="1800">
                <a:effectLst/>
                <a:latin typeface="Segoe UI" panose="020B0502040204020203" pitchFamily="34" charset="0"/>
              </a:rPr>
              <a:t> J, Meier K (2020) Environmental </a:t>
            </a:r>
            <a:r>
              <a:rPr lang="de-DE" sz="1800" err="1">
                <a:effectLst/>
                <a:latin typeface="Segoe UI" panose="020B0502040204020203" pitchFamily="34" charset="0"/>
              </a:rPr>
              <a:t>contamination</a:t>
            </a:r>
            <a:r>
              <a:rPr lang="de-DE" sz="1800">
                <a:effectLst/>
                <a:latin typeface="Segoe UI" panose="020B0502040204020203" pitchFamily="34" charset="0"/>
              </a:rPr>
              <a:t> </a:t>
            </a:r>
            <a:r>
              <a:rPr lang="de-DE" sz="1800" err="1">
                <a:effectLst/>
                <a:latin typeface="Segoe UI" panose="020B0502040204020203" pitchFamily="34" charset="0"/>
              </a:rPr>
              <a:t>with</a:t>
            </a:r>
            <a:r>
              <a:rPr lang="de-DE" sz="1800">
                <a:effectLst/>
                <a:latin typeface="Segoe UI" panose="020B0502040204020203" pitchFamily="34" charset="0"/>
              </a:rPr>
              <a:t> </a:t>
            </a:r>
            <a:r>
              <a:rPr lang="de-DE" sz="1800" err="1">
                <a:effectLst/>
                <a:latin typeface="Segoe UI" panose="020B0502040204020203" pitchFamily="34" charset="0"/>
              </a:rPr>
              <a:t>cytotoxic</a:t>
            </a:r>
            <a:r>
              <a:rPr lang="de-DE" sz="1800">
                <a:effectLst/>
                <a:latin typeface="Segoe UI" panose="020B0502040204020203" pitchFamily="34" charset="0"/>
              </a:rPr>
              <a:t> </a:t>
            </a:r>
            <a:r>
              <a:rPr lang="de-DE" sz="1800" err="1">
                <a:effectLst/>
                <a:latin typeface="Segoe UI" panose="020B0502040204020203" pitchFamily="34" charset="0"/>
              </a:rPr>
              <a:t>drugs</a:t>
            </a:r>
            <a:r>
              <a:rPr lang="de-DE" sz="1800">
                <a:effectLst/>
                <a:latin typeface="Segoe UI" panose="020B0502040204020203" pitchFamily="34" charset="0"/>
              </a:rPr>
              <a:t> in 15 </a:t>
            </a:r>
            <a:r>
              <a:rPr lang="de-DE" sz="1800" err="1">
                <a:effectLst/>
                <a:latin typeface="Segoe UI" panose="020B0502040204020203" pitchFamily="34" charset="0"/>
              </a:rPr>
              <a:t>hospitals</a:t>
            </a:r>
            <a:r>
              <a:rPr lang="de-DE" sz="1800">
                <a:effectLst/>
                <a:latin typeface="Segoe UI" panose="020B0502040204020203" pitchFamily="34" charset="0"/>
              </a:rPr>
              <a:t> </a:t>
            </a:r>
            <a:r>
              <a:rPr lang="de-DE" sz="1800" err="1">
                <a:effectLst/>
                <a:latin typeface="Segoe UI" panose="020B0502040204020203" pitchFamily="34" charset="0"/>
              </a:rPr>
              <a:t>from</a:t>
            </a:r>
            <a:r>
              <a:rPr lang="de-DE" sz="1800">
                <a:effectLst/>
                <a:latin typeface="Segoe UI" panose="020B0502040204020203" pitchFamily="34" charset="0"/>
              </a:rPr>
              <a:t> 11 European</a:t>
            </a:r>
            <a:r>
              <a:rPr lang="de-DE" sz="1800">
                <a:effectLst/>
                <a:latin typeface="Arial" panose="020B0604020202020204" pitchFamily="34" charset="0"/>
              </a:rPr>
              <a:t> </a:t>
            </a:r>
            <a:r>
              <a:rPr lang="de-DE" sz="1800">
                <a:effectLst/>
                <a:latin typeface="Segoe UI" panose="020B0502040204020203" pitchFamily="34" charset="0"/>
              </a:rPr>
              <a:t>countries—</a:t>
            </a:r>
            <a:r>
              <a:rPr lang="de-DE" sz="1800" err="1">
                <a:effectLst/>
                <a:latin typeface="Segoe UI" panose="020B0502040204020203" pitchFamily="34" charset="0"/>
              </a:rPr>
              <a:t>results</a:t>
            </a:r>
            <a:r>
              <a:rPr lang="de-DE" sz="1800">
                <a:effectLst/>
                <a:latin typeface="Segoe UI" panose="020B0502040204020203" pitchFamily="34" charset="0"/>
              </a:rPr>
              <a:t> </a:t>
            </a:r>
            <a:r>
              <a:rPr lang="de-DE" sz="1800" err="1">
                <a:effectLst/>
                <a:latin typeface="Segoe UI" panose="020B0502040204020203" pitchFamily="34" charset="0"/>
              </a:rPr>
              <a:t>of</a:t>
            </a:r>
            <a:r>
              <a:rPr lang="de-DE" sz="1800">
                <a:effectLst/>
                <a:latin typeface="Segoe UI" panose="020B0502040204020203" pitchFamily="34" charset="0"/>
              </a:rPr>
              <a:t> </a:t>
            </a:r>
            <a:r>
              <a:rPr lang="de-DE" sz="1800" err="1">
                <a:effectLst/>
                <a:latin typeface="Segoe UI" panose="020B0502040204020203" pitchFamily="34" charset="0"/>
              </a:rPr>
              <a:t>the</a:t>
            </a:r>
            <a:r>
              <a:rPr lang="de-DE" sz="1800">
                <a:effectLst/>
                <a:latin typeface="Segoe UI" panose="020B0502040204020203" pitchFamily="34" charset="0"/>
              </a:rPr>
              <a:t> MASHA </a:t>
            </a:r>
            <a:r>
              <a:rPr lang="de-DE" sz="1800" err="1">
                <a:effectLst/>
                <a:latin typeface="Segoe UI" panose="020B0502040204020203" pitchFamily="34" charset="0"/>
              </a:rPr>
              <a:t>project</a:t>
            </a:r>
            <a:r>
              <a:rPr lang="de-DE" sz="1800">
                <a:effectLst/>
                <a:latin typeface="Segoe UI" panose="020B0502040204020203" pitchFamily="34" charset="0"/>
              </a:rPr>
              <a:t>. </a:t>
            </a:r>
            <a:r>
              <a:rPr lang="de-DE" sz="1800" err="1">
                <a:effectLst/>
                <a:latin typeface="Segoe UI" panose="020B0502040204020203" pitchFamily="34" charset="0"/>
              </a:rPr>
              <a:t>Eur</a:t>
            </a:r>
            <a:r>
              <a:rPr lang="de-DE" sz="1800">
                <a:effectLst/>
                <a:latin typeface="Segoe UI" panose="020B0502040204020203" pitchFamily="34" charset="0"/>
              </a:rPr>
              <a:t> J </a:t>
            </a:r>
            <a:r>
              <a:rPr lang="de-DE" sz="1800" err="1">
                <a:effectLst/>
                <a:latin typeface="Segoe UI" panose="020B0502040204020203" pitchFamily="34" charset="0"/>
              </a:rPr>
              <a:t>Oncol</a:t>
            </a:r>
            <a:r>
              <a:rPr lang="de-DE" sz="1800">
                <a:effectLst/>
                <a:latin typeface="Segoe UI" panose="020B0502040204020203" pitchFamily="34" charset="0"/>
              </a:rPr>
              <a:t> </a:t>
            </a:r>
            <a:r>
              <a:rPr lang="de-DE" sz="1800" err="1">
                <a:effectLst/>
                <a:latin typeface="Segoe UI" panose="020B0502040204020203" pitchFamily="34" charset="0"/>
              </a:rPr>
              <a:t>Pharm</a:t>
            </a:r>
            <a:r>
              <a:rPr lang="de-DE" sz="1800">
                <a:effectLst/>
                <a:latin typeface="Segoe UI" panose="020B0502040204020203" pitchFamily="34" charset="0"/>
              </a:rPr>
              <a:t> 3(2):e24</a:t>
            </a:r>
            <a:endParaRPr lang="de-DE" sz="1800">
              <a:effectLst/>
              <a:latin typeface="Arial" panose="020B0604020202020204" pitchFamily="34" charset="0"/>
            </a:endParaRPr>
          </a:p>
          <a:p>
            <a:pPr>
              <a:lnSpc>
                <a:spcPct val="70000"/>
              </a:lnSpc>
              <a:spcBef>
                <a:spcPts val="382"/>
              </a:spcBef>
            </a:pPr>
            <a:endParaRPr lang="en-US" altLang="de-DE" sz="1200">
              <a:ea typeface="ＭＳ Ｐゴシック" panose="020B0600070205080204" pitchFamily="34" charset="-128"/>
              <a:cs typeface="Calibri"/>
            </a:endParaRPr>
          </a:p>
          <a:p>
            <a:pPr>
              <a:lnSpc>
                <a:spcPct val="70000"/>
              </a:lnSpc>
              <a:spcBef>
                <a:spcPts val="382"/>
              </a:spcBef>
            </a:pPr>
            <a:endParaRPr lang="de-DE" altLang="de-DE" sz="1200">
              <a:ea typeface="ＭＳ Ｐゴシック" panose="020B0600070205080204" pitchFamily="34" charset="-128"/>
              <a:cs typeface="Geneva" charset="0"/>
            </a:endParaRPr>
          </a:p>
          <a:p>
            <a:pPr>
              <a:lnSpc>
                <a:spcPct val="70000"/>
              </a:lnSpc>
              <a:spcBef>
                <a:spcPts val="382"/>
              </a:spcBef>
            </a:pPr>
            <a:endParaRPr lang="de-DE" altLang="de-DE" sz="1200">
              <a:ea typeface="ＭＳ Ｐゴシック" panose="020B0600070205080204" pitchFamily="34" charset="-128"/>
              <a:cs typeface="Geneva" charset="0"/>
            </a:endParaRPr>
          </a:p>
          <a:p>
            <a:pPr defTabSz="436626">
              <a:lnSpc>
                <a:spcPct val="70000"/>
              </a:lnSpc>
              <a:spcBef>
                <a:spcPts val="382"/>
              </a:spcBef>
              <a:defRPr/>
            </a:pPr>
            <a:r>
              <a:rPr lang="de-DE" altLang="de-DE" sz="1200" b="1">
                <a:solidFill>
                  <a:srgbClr val="000000"/>
                </a:solidFill>
                <a:latin typeface="Arial"/>
                <a:ea typeface="ＭＳ Ｐゴシック"/>
                <a:cs typeface="Arial"/>
              </a:rPr>
              <a:t>Eigene Ergänzungen:</a:t>
            </a:r>
          </a:p>
          <a:p>
            <a:pPr>
              <a:lnSpc>
                <a:spcPct val="70000"/>
              </a:lnSpc>
              <a:spcBef>
                <a:spcPts val="382"/>
              </a:spcBef>
            </a:pPr>
            <a:endParaRPr lang="de-DE" altLang="de-DE" sz="1200">
              <a:ea typeface="ＭＳ Ｐゴシック" panose="020B0600070205080204" pitchFamily="34" charset="-128"/>
              <a:cs typeface="Geneva" charset="0"/>
            </a:endParaRPr>
          </a:p>
          <a:p>
            <a:pPr>
              <a:lnSpc>
                <a:spcPct val="70000"/>
              </a:lnSpc>
              <a:spcBef>
                <a:spcPts val="382"/>
              </a:spcBef>
            </a:pPr>
            <a:r>
              <a:rPr lang="de-DE" altLang="de-DE" sz="1200">
                <a:ea typeface="ＭＳ Ｐゴシック"/>
                <a:cs typeface="Calibri"/>
              </a:rPr>
              <a:t> </a:t>
            </a:r>
          </a:p>
          <a:p>
            <a:endParaRPr lang="de-DE"/>
          </a:p>
        </p:txBody>
      </p:sp>
      <p:sp>
        <p:nvSpPr>
          <p:cNvPr id="4" name="Foliennummernplatzhalter 3"/>
          <p:cNvSpPr>
            <a:spLocks noGrp="1"/>
          </p:cNvSpPr>
          <p:nvPr>
            <p:ph type="sldNum" sz="quarter" idx="5"/>
          </p:nvPr>
        </p:nvSpPr>
        <p:spPr/>
        <p:txBody>
          <a:bodyPr/>
          <a:lstStyle/>
          <a:p>
            <a:fld id="{32062B46-4F6D-4F86-8DB7-C310FD0CB371}" type="slidenum">
              <a:rPr lang="de-DE" altLang="de-DE" smtClean="0"/>
              <a:pPr/>
              <a:t>9</a:t>
            </a:fld>
            <a:endParaRPr lang="de-DE" altLang="de-DE"/>
          </a:p>
        </p:txBody>
      </p:sp>
    </p:spTree>
    <p:extLst>
      <p:ext uri="{BB962C8B-B14F-4D97-AF65-F5344CB8AC3E}">
        <p14:creationId xmlns:p14="http://schemas.microsoft.com/office/powerpoint/2010/main" val="256153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6" name="Vertikaler Textplatzhalter 5">
            <a:extLst>
              <a:ext uri="{FF2B5EF4-FFF2-40B4-BE49-F238E27FC236}">
                <a16:creationId xmlns:a16="http://schemas.microsoft.com/office/drawing/2014/main" id="{F90E0C1F-3C72-6D46-A0EE-0D5E058B544C}"/>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5" name="Foliennummernplatzhalter 3">
            <a:extLst>
              <a:ext uri="{FF2B5EF4-FFF2-40B4-BE49-F238E27FC236}">
                <a16:creationId xmlns:a16="http://schemas.microsoft.com/office/drawing/2014/main" id="{CC935B63-C93C-1041-ABBD-3E402D1EF4EA}"/>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34396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4" name="Rechteck 3"/>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5" name="Rechteck 4"/>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7" name="Rechteck 6"/>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13"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pic>
        <p:nvPicPr>
          <p:cNvPr id="10" name="Bild 14" descr="Eazy_Claim_unten_RGB.png">
            <a:extLst>
              <a:ext uri="{FF2B5EF4-FFF2-40B4-BE49-F238E27FC236}">
                <a16:creationId xmlns:a16="http://schemas.microsoft.com/office/drawing/2014/main" id="{E38A9120-4247-E843-B3BE-CB31F28E0F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oncology-schriftzug.png">
            <a:extLst>
              <a:ext uri="{FF2B5EF4-FFF2-40B4-BE49-F238E27FC236}">
                <a16:creationId xmlns:a16="http://schemas.microsoft.com/office/drawing/2014/main" id="{1A6CF038-BDE4-4D4D-9298-3619AACED59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3AF2B11-CBA4-2C4F-9B3D-4896783129F9}"/>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2" name="Vertikaler Textplatzhalter 5">
            <a:extLst>
              <a:ext uri="{FF2B5EF4-FFF2-40B4-BE49-F238E27FC236}">
                <a16:creationId xmlns:a16="http://schemas.microsoft.com/office/drawing/2014/main" id="{FC27D30A-0F2A-DE41-AF3D-FB06D6CAF68E}"/>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11" name="Foliennummernplatzhalter 3">
            <a:extLst>
              <a:ext uri="{FF2B5EF4-FFF2-40B4-BE49-F238E27FC236}">
                <a16:creationId xmlns:a16="http://schemas.microsoft.com/office/drawing/2014/main" id="{2C4EF4BD-D371-A843-8183-C142A7E6B772}"/>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60147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5" name="Inhaltsplatzhalter 2"/>
          <p:cNvSpPr>
            <a:spLocks noGrp="1"/>
          </p:cNvSpPr>
          <p:nvPr>
            <p:ph idx="1"/>
          </p:nvPr>
        </p:nvSpPr>
        <p:spPr>
          <a:xfrm>
            <a:off x="1790702" y="1438275"/>
            <a:ext cx="7038975" cy="3262313"/>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6"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Mastertitelformat bearbeiten</a:t>
            </a:r>
          </a:p>
        </p:txBody>
      </p:sp>
      <p:sp>
        <p:nvSpPr>
          <p:cNvPr id="7" name="Vertikaler Textplatzhalter 5">
            <a:extLst>
              <a:ext uri="{FF2B5EF4-FFF2-40B4-BE49-F238E27FC236}">
                <a16:creationId xmlns:a16="http://schemas.microsoft.com/office/drawing/2014/main" id="{61C7DB29-D3A2-BC4F-8BF4-E2087D93DD21}"/>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8" name="Foliennummernplatzhalter 3">
            <a:extLst>
              <a:ext uri="{FF2B5EF4-FFF2-40B4-BE49-F238E27FC236}">
                <a16:creationId xmlns:a16="http://schemas.microsoft.com/office/drawing/2014/main" id="{A783B397-E77A-7144-9F99-B9508E81A57B}"/>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65891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Vertikaler Textplatzhalter 5">
            <a:extLst>
              <a:ext uri="{FF2B5EF4-FFF2-40B4-BE49-F238E27FC236}">
                <a16:creationId xmlns:a16="http://schemas.microsoft.com/office/drawing/2014/main" id="{9D395EA0-34EF-F740-AC6A-F70444D99CC9}"/>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3" name="Foliennummernplatzhalter 3">
            <a:extLst>
              <a:ext uri="{FF2B5EF4-FFF2-40B4-BE49-F238E27FC236}">
                <a16:creationId xmlns:a16="http://schemas.microsoft.com/office/drawing/2014/main" id="{EC50DFFB-D5D7-AD44-83D3-7E83208CA224}"/>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697470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5" name="Vertikaler Textplatzhalter 5">
            <a:extLst>
              <a:ext uri="{FF2B5EF4-FFF2-40B4-BE49-F238E27FC236}">
                <a16:creationId xmlns:a16="http://schemas.microsoft.com/office/drawing/2014/main" id="{FA1EDBCB-EA4C-864A-B07F-C64DCB6C7DD0}"/>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4" name="Foliennummernplatzhalter 3">
            <a:extLst>
              <a:ext uri="{FF2B5EF4-FFF2-40B4-BE49-F238E27FC236}">
                <a16:creationId xmlns:a16="http://schemas.microsoft.com/office/drawing/2014/main" id="{EAC772BA-88B5-BD44-B3C0-E9602DB67B2F}"/>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647877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de-DE"/>
              <a:t>Mastertitelformat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p>
        </p:txBody>
      </p:sp>
      <p:sp>
        <p:nvSpPr>
          <p:cNvPr id="5" name="Vertikaler Textplatzhalter 5">
            <a:extLst>
              <a:ext uri="{FF2B5EF4-FFF2-40B4-BE49-F238E27FC236}">
                <a16:creationId xmlns:a16="http://schemas.microsoft.com/office/drawing/2014/main" id="{30A8C0CC-8268-9D42-8AD4-FCBC87BF261F}"/>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6" name="Foliennummernplatzhalter 3">
            <a:extLst>
              <a:ext uri="{FF2B5EF4-FFF2-40B4-BE49-F238E27FC236}">
                <a16:creationId xmlns:a16="http://schemas.microsoft.com/office/drawing/2014/main" id="{28B7181D-A777-AB49-B3B9-2B27C101C2B0}"/>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311991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Vertikaler Textplatzhalter 5">
            <a:extLst>
              <a:ext uri="{FF2B5EF4-FFF2-40B4-BE49-F238E27FC236}">
                <a16:creationId xmlns:a16="http://schemas.microsoft.com/office/drawing/2014/main" id="{DD66D1DB-BA7B-944C-B9A7-3FAD6FAA8724}"/>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5" name="Foliennummernplatzhalter 3">
            <a:extLst>
              <a:ext uri="{FF2B5EF4-FFF2-40B4-BE49-F238E27FC236}">
                <a16:creationId xmlns:a16="http://schemas.microsoft.com/office/drawing/2014/main" id="{FB4F55CD-C836-884C-9D9F-E4E7241F2F15}"/>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984195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4" name="Vertikaler Textplatzhalter 5">
            <a:extLst>
              <a:ext uri="{FF2B5EF4-FFF2-40B4-BE49-F238E27FC236}">
                <a16:creationId xmlns:a16="http://schemas.microsoft.com/office/drawing/2014/main" id="{D23F377C-3CA5-914E-BC76-573389047670}"/>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3" name="Foliennummernplatzhalter 3">
            <a:extLst>
              <a:ext uri="{FF2B5EF4-FFF2-40B4-BE49-F238E27FC236}">
                <a16:creationId xmlns:a16="http://schemas.microsoft.com/office/drawing/2014/main" id="{068194A9-0C40-6346-BCAB-9691D68817FB}"/>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325076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D287E3-5367-468E-A891-2AAEE0A24282}"/>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D88AF04A-3EBE-4BD4-9A5A-BCDD1BB118B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83DAB174-7D43-4FCF-8DF8-045D41F34E96}"/>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61D8BDFA-E4FF-4B47-8B4C-39C52DA07C8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2E6B25-C44E-4565-BD56-50EA77CBD6A8}"/>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918501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D0DBF-F67B-41F5-A890-85AF8A5C8CF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24A2E13-E725-434A-8653-5DE4D444A13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C961399-A230-475F-AD6C-D9F3F728A7C5}"/>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F52CE62C-DB88-41F2-B92A-AC126BF6F5E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EE7498C-1AEF-4575-BFAB-D9CE4CB6D109}"/>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701215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F437E-751A-4196-952A-C7258EF7E5A9}"/>
              </a:ext>
            </a:extLst>
          </p:cNvPr>
          <p:cNvSpPr>
            <a:spLocks noGrp="1"/>
          </p:cNvSpPr>
          <p:nvPr>
            <p:ph type="title"/>
          </p:nvPr>
        </p:nvSpPr>
        <p:spPr>
          <a:xfrm>
            <a:off x="623888" y="1282304"/>
            <a:ext cx="7886700" cy="2139553"/>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DBC3D9D6-C0C8-4562-AEC0-4BA9DA1F60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17F6C1F-80F9-409C-8973-93428F3E30F4}"/>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182F1995-EC80-40D2-98A2-E1AF208A4FF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BD75DD3-C6A1-4615-AEF6-B3B0116A1022}"/>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90929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Inhaltsplatzhalter 2"/>
          <p:cNvSpPr>
            <a:spLocks noGrp="1"/>
          </p:cNvSpPr>
          <p:nvPr>
            <p:ph idx="1"/>
          </p:nvPr>
        </p:nvSpPr>
        <p:spPr>
          <a:xfrm>
            <a:off x="1790702" y="1087041"/>
            <a:ext cx="7038975" cy="3613547"/>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7"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Titelmasterformat durch Klicken bearbeiten</a:t>
            </a:r>
          </a:p>
        </p:txBody>
      </p:sp>
      <p:sp>
        <p:nvSpPr>
          <p:cNvPr id="6" name="Vertikaler Textplatzhalter 5">
            <a:extLst>
              <a:ext uri="{FF2B5EF4-FFF2-40B4-BE49-F238E27FC236}">
                <a16:creationId xmlns:a16="http://schemas.microsoft.com/office/drawing/2014/main" id="{38611967-A3B5-1B49-ACD6-862EBBB2EDB1}"/>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8" name="Foliennummernplatzhalter 3">
            <a:extLst>
              <a:ext uri="{FF2B5EF4-FFF2-40B4-BE49-F238E27FC236}">
                <a16:creationId xmlns:a16="http://schemas.microsoft.com/office/drawing/2014/main" id="{3E99F463-7290-154E-95CB-1CD5AC1C00F4}"/>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934562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4F607-4336-421F-BD8F-F1951E9AD9D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C786F06-C248-4538-83B8-A9566B0C7E03}"/>
              </a:ext>
            </a:extLst>
          </p:cNvPr>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6BD9668-173C-44DA-B3A5-CF61B0005177}"/>
              </a:ext>
            </a:extLst>
          </p:cNvPr>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96517AF-877A-4BD3-B1DD-75CAEAD5E233}"/>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6" name="Fußzeilenplatzhalter 5">
            <a:extLst>
              <a:ext uri="{FF2B5EF4-FFF2-40B4-BE49-F238E27FC236}">
                <a16:creationId xmlns:a16="http://schemas.microsoft.com/office/drawing/2014/main" id="{69CE5CD2-5277-47DF-9883-8F8523F52FD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CA8380-70E1-4328-B5FD-A63D10A5C920}"/>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2008696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2AC3B-2C9A-40D4-9F4A-821F9CD913BF}"/>
              </a:ext>
            </a:extLst>
          </p:cNvPr>
          <p:cNvSpPr>
            <a:spLocks noGrp="1"/>
          </p:cNvSpPr>
          <p:nvPr>
            <p:ph type="title"/>
          </p:nvPr>
        </p:nvSpPr>
        <p:spPr>
          <a:xfrm>
            <a:off x="629841" y="273844"/>
            <a:ext cx="7886700" cy="994172"/>
          </a:xfrm>
        </p:spPr>
        <p:txBody>
          <a:bodyPr/>
          <a:lstStyle/>
          <a:p>
            <a:r>
              <a:rPr lang="de-DE"/>
              <a:t>Mastertitelformat bearbeiten</a:t>
            </a:r>
          </a:p>
        </p:txBody>
      </p:sp>
      <p:sp>
        <p:nvSpPr>
          <p:cNvPr id="3" name="Textplatzhalter 2">
            <a:extLst>
              <a:ext uri="{FF2B5EF4-FFF2-40B4-BE49-F238E27FC236}">
                <a16:creationId xmlns:a16="http://schemas.microsoft.com/office/drawing/2014/main" id="{A551940A-F208-4872-B108-EA6DCC94BC7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6685EC0F-A7EF-42E2-8A41-09511815FCBA}"/>
              </a:ext>
            </a:extLst>
          </p:cNvPr>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7D2092D-8BB0-4EF8-89B9-9AAEFF7E938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08DED6E3-5C3C-4A1F-9938-BB059CE2EC4B}"/>
              </a:ext>
            </a:extLst>
          </p:cNvPr>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656490C-A59C-4270-B447-0D41E5736191}"/>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8" name="Fußzeilenplatzhalter 7">
            <a:extLst>
              <a:ext uri="{FF2B5EF4-FFF2-40B4-BE49-F238E27FC236}">
                <a16:creationId xmlns:a16="http://schemas.microsoft.com/office/drawing/2014/main" id="{9B058344-C127-4B59-930C-ECD032AD0AE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2B6A7E2-39A8-4E6E-9114-FA7E92493C0F}"/>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4234196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F4A57-1EBF-4ED1-86E7-F4C51D49435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E896C93-CC65-4E88-A3A3-40BB7807C3E1}"/>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4" name="Fußzeilenplatzhalter 3">
            <a:extLst>
              <a:ext uri="{FF2B5EF4-FFF2-40B4-BE49-F238E27FC236}">
                <a16:creationId xmlns:a16="http://schemas.microsoft.com/office/drawing/2014/main" id="{CD47F9C8-4CEE-486B-89D2-F7FF9DA9253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F023540-C982-46C3-A263-6D45BB1301F1}"/>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1476473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B44FBA5-2D83-4886-8944-B250FC489EFA}"/>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3" name="Fußzeilenplatzhalter 2">
            <a:extLst>
              <a:ext uri="{FF2B5EF4-FFF2-40B4-BE49-F238E27FC236}">
                <a16:creationId xmlns:a16="http://schemas.microsoft.com/office/drawing/2014/main" id="{58964608-3B0C-45CE-BB1D-B5C0BBE93AB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9DBB568-B80B-4854-AE83-137A69F54EB5}"/>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1630681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2F164-B23E-49C0-BAA1-F3351080CB76}"/>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DB15E6E2-A505-41AC-8C24-4216F6A410F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56F1123-CBEF-437D-9278-EF031D81B8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8A468546-A7E4-47A2-AF48-A39CC79AE5B3}"/>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6" name="Fußzeilenplatzhalter 5">
            <a:extLst>
              <a:ext uri="{FF2B5EF4-FFF2-40B4-BE49-F238E27FC236}">
                <a16:creationId xmlns:a16="http://schemas.microsoft.com/office/drawing/2014/main" id="{DAAF8AD7-A0FE-47EE-8C1E-C8BCD149C2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7D1B208-651D-40FD-A274-B625FB01920D}"/>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192774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AE126-765F-4DA9-B403-97680EB2543D}"/>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8419D9AA-73B5-4175-93D6-4B0A1ABF5F2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CC5A75B6-F68C-4EA0-8C11-3C0BF3FC85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9CE062EF-1FDC-404D-BD5C-207E779D77E9}"/>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6" name="Fußzeilenplatzhalter 5">
            <a:extLst>
              <a:ext uri="{FF2B5EF4-FFF2-40B4-BE49-F238E27FC236}">
                <a16:creationId xmlns:a16="http://schemas.microsoft.com/office/drawing/2014/main" id="{6CEFAD40-F784-4F3E-B943-B87E9075020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6BABB3E-117B-49F0-BBB3-4116324CED28}"/>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774193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8AEB8-990F-410C-8BA9-C75186B0422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B5F7C6F-969A-450C-9C69-70469E5EEFC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89F621-E337-43EB-8630-796714A0E28F}"/>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263E7E08-56EB-43C2-94B3-3A80331798B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9893A74-BCB4-4DE0-B422-F851FAC28A3F}"/>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1077212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59AF3CC-4F81-4792-A524-44244B4E591D}"/>
              </a:ext>
            </a:extLst>
          </p:cNvPr>
          <p:cNvSpPr>
            <a:spLocks noGrp="1"/>
          </p:cNvSpPr>
          <p:nvPr>
            <p:ph type="title" orient="vert"/>
          </p:nvPr>
        </p:nvSpPr>
        <p:spPr>
          <a:xfrm>
            <a:off x="6543675" y="273844"/>
            <a:ext cx="1971675" cy="4358879"/>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408B10B-F6AC-42A4-B8D2-EB06377A6D05}"/>
              </a:ext>
            </a:extLst>
          </p:cNvPr>
          <p:cNvSpPr>
            <a:spLocks noGrp="1"/>
          </p:cNvSpPr>
          <p:nvPr>
            <p:ph type="body" orient="vert" idx="1"/>
          </p:nvPr>
        </p:nvSpPr>
        <p:spPr>
          <a:xfrm>
            <a:off x="628650" y="273844"/>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F0EAFCF-BFF2-4F03-9177-C7729480BF0F}"/>
              </a:ext>
            </a:extLst>
          </p:cNvPr>
          <p:cNvSpPr>
            <a:spLocks noGrp="1"/>
          </p:cNvSpPr>
          <p:nvPr>
            <p:ph type="dt" sz="half" idx="10"/>
          </p:nvPr>
        </p:nvSpPr>
        <p:spPr/>
        <p:txBody>
          <a:body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E4D90F9D-EF26-4E5D-B281-C726EB8FA2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5CDD94-D47A-4C38-A5A4-E1CB59302141}"/>
              </a:ext>
            </a:extLst>
          </p:cNvPr>
          <p:cNvSpPr>
            <a:spLocks noGrp="1"/>
          </p:cNvSpPr>
          <p:nvPr>
            <p:ph type="sldNum" sz="quarter" idx="12"/>
          </p:nvPr>
        </p:nvSpPr>
        <p:spPr/>
        <p:txBody>
          <a:bodyPr/>
          <a:lstStyle/>
          <a:p>
            <a:fld id="{92A7202C-D53A-4D38-BDE8-DC97C5391D2D}" type="slidenum">
              <a:rPr lang="de-DE" smtClean="0"/>
              <a:t>‹Nr.›</a:t>
            </a:fld>
            <a:endParaRPr lang="de-DE"/>
          </a:p>
        </p:txBody>
      </p:sp>
    </p:spTree>
    <p:extLst>
      <p:ext uri="{BB962C8B-B14F-4D97-AF65-F5344CB8AC3E}">
        <p14:creationId xmlns:p14="http://schemas.microsoft.com/office/powerpoint/2010/main" val="352314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Inhaltsplatzhalter 2"/>
          <p:cNvSpPr>
            <a:spLocks noGrp="1"/>
          </p:cNvSpPr>
          <p:nvPr>
            <p:ph idx="1"/>
          </p:nvPr>
        </p:nvSpPr>
        <p:spPr>
          <a:xfrm>
            <a:off x="1790702" y="1438275"/>
            <a:ext cx="7038975" cy="3262313"/>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4"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Mastertitelformat bearbeiten</a:t>
            </a:r>
          </a:p>
        </p:txBody>
      </p:sp>
      <p:sp>
        <p:nvSpPr>
          <p:cNvPr id="6" name="Vertikaler Textplatzhalter 5">
            <a:extLst>
              <a:ext uri="{FF2B5EF4-FFF2-40B4-BE49-F238E27FC236}">
                <a16:creationId xmlns:a16="http://schemas.microsoft.com/office/drawing/2014/main" id="{D1E8A828-B6D7-4449-B02D-301DF051012F}"/>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5" name="Foliennummernplatzhalter 3">
            <a:extLst>
              <a:ext uri="{FF2B5EF4-FFF2-40B4-BE49-F238E27FC236}">
                <a16:creationId xmlns:a16="http://schemas.microsoft.com/office/drawing/2014/main" id="{7599E8AF-2A40-0C40-B5BE-E0B070893456}"/>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66125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Vertikaler Textplatzhalter 5">
            <a:extLst>
              <a:ext uri="{FF2B5EF4-FFF2-40B4-BE49-F238E27FC236}">
                <a16:creationId xmlns:a16="http://schemas.microsoft.com/office/drawing/2014/main" id="{2B061FA8-4E50-1443-B433-83AA5254AC42}"/>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3" name="Foliennummernplatzhalter 3">
            <a:extLst>
              <a:ext uri="{FF2B5EF4-FFF2-40B4-BE49-F238E27FC236}">
                <a16:creationId xmlns:a16="http://schemas.microsoft.com/office/drawing/2014/main" id="{3327C1B7-0C81-3242-AE1B-41077113B14B}"/>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81353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4"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5" name="Vertikaler Textplatzhalter 5">
            <a:extLst>
              <a:ext uri="{FF2B5EF4-FFF2-40B4-BE49-F238E27FC236}">
                <a16:creationId xmlns:a16="http://schemas.microsoft.com/office/drawing/2014/main" id="{ACF47326-2A65-2A4E-9B44-96B4E2CAB066}"/>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6" name="Foliennummernplatzhalter 3">
            <a:extLst>
              <a:ext uri="{FF2B5EF4-FFF2-40B4-BE49-F238E27FC236}">
                <a16:creationId xmlns:a16="http://schemas.microsoft.com/office/drawing/2014/main" id="{5CF11DD0-9B79-214B-879B-9A8619C4A4C2}"/>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02381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785342" y="2160000"/>
            <a:ext cx="6700952" cy="1535700"/>
          </a:xfrm>
          <a:prstGeom prst="rect">
            <a:avLst/>
          </a:prstGeom>
        </p:spPr>
        <p:txBody>
          <a:bodyPr lIns="0" tIns="0" rIns="0" bIns="0"/>
          <a:lstStyle>
            <a:lvl1pPr algn="l">
              <a:defRPr sz="2700" b="1">
                <a:solidFill>
                  <a:schemeClr val="accent2"/>
                </a:solidFill>
                <a:latin typeface="Arial" pitchFamily="34" charset="0"/>
                <a:cs typeface="Arial" pitchFamily="34" charset="0"/>
              </a:defRPr>
            </a:lvl1pPr>
          </a:lstStyle>
          <a:p>
            <a:r>
              <a:rPr lang="de-DE"/>
              <a:t>Titelmasterformat durch Klicken bearbeiten</a:t>
            </a:r>
          </a:p>
        </p:txBody>
      </p:sp>
      <p:sp>
        <p:nvSpPr>
          <p:cNvPr id="6" name="Vertikaler Textplatzhalter 5">
            <a:extLst>
              <a:ext uri="{FF2B5EF4-FFF2-40B4-BE49-F238E27FC236}">
                <a16:creationId xmlns:a16="http://schemas.microsoft.com/office/drawing/2014/main" id="{59E67DD1-C477-3C42-A707-7C9742C47DBD}"/>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4" name="Foliennummernplatzhalter 3">
            <a:extLst>
              <a:ext uri="{FF2B5EF4-FFF2-40B4-BE49-F238E27FC236}">
                <a16:creationId xmlns:a16="http://schemas.microsoft.com/office/drawing/2014/main" id="{A6AFF2E5-C72E-1C4E-AF9F-ED3D7C7A00BC}"/>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99091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p>
        </p:txBody>
      </p:sp>
      <p:sp>
        <p:nvSpPr>
          <p:cNvPr id="5" name="Vertikaler Textplatzhalter 5">
            <a:extLst>
              <a:ext uri="{FF2B5EF4-FFF2-40B4-BE49-F238E27FC236}">
                <a16:creationId xmlns:a16="http://schemas.microsoft.com/office/drawing/2014/main" id="{9A493F3F-D7F5-034D-B1A0-F70ACF3BA911}"/>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4" name="Foliennummernplatzhalter 3">
            <a:extLst>
              <a:ext uri="{FF2B5EF4-FFF2-40B4-BE49-F238E27FC236}">
                <a16:creationId xmlns:a16="http://schemas.microsoft.com/office/drawing/2014/main" id="{5F5FDAE5-A5A7-344E-A5EA-30C89BB630C8}"/>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69593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4" name="Rechteck 3"/>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5" name="Rechteck 4"/>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7" name="Rechteck 6"/>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3" name="Inhaltsplatzhalter 2"/>
          <p:cNvSpPr>
            <a:spLocks noGrp="1"/>
          </p:cNvSpPr>
          <p:nvPr>
            <p:ph idx="1"/>
          </p:nvPr>
        </p:nvSpPr>
        <p:spPr>
          <a:xfrm>
            <a:off x="1790702" y="1087041"/>
            <a:ext cx="7038975" cy="3613547"/>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6"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Titelmasterformat durch Klicken bearbeiten</a:t>
            </a:r>
          </a:p>
        </p:txBody>
      </p:sp>
      <p:pic>
        <p:nvPicPr>
          <p:cNvPr id="14" name="Bild 14" descr="Eazy_Claim_unten_RGB.png">
            <a:extLst>
              <a:ext uri="{FF2B5EF4-FFF2-40B4-BE49-F238E27FC236}">
                <a16:creationId xmlns:a16="http://schemas.microsoft.com/office/drawing/2014/main" id="{E0D1D41E-3712-FB4A-B1CC-3E142E4873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descr="oncology-schriftzug.png">
            <a:extLst>
              <a:ext uri="{FF2B5EF4-FFF2-40B4-BE49-F238E27FC236}">
                <a16:creationId xmlns:a16="http://schemas.microsoft.com/office/drawing/2014/main" id="{54002588-E0F9-1B42-A26E-55E9E994AB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0EE3C39D-C66D-8443-AFCD-A8C668ACBF91}"/>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2" name="Vertikaler Textplatzhalter 5">
            <a:extLst>
              <a:ext uri="{FF2B5EF4-FFF2-40B4-BE49-F238E27FC236}">
                <a16:creationId xmlns:a16="http://schemas.microsoft.com/office/drawing/2014/main" id="{D240C3E3-45F2-CE46-83C2-55B5CCCA7180}"/>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11" name="Foliennummernplatzhalter 3">
            <a:extLst>
              <a:ext uri="{FF2B5EF4-FFF2-40B4-BE49-F238E27FC236}">
                <a16:creationId xmlns:a16="http://schemas.microsoft.com/office/drawing/2014/main" id="{B9999E79-6B70-674B-81C9-A757481A7049}"/>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257179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el und Inhalt">
    <p:spTree>
      <p:nvGrpSpPr>
        <p:cNvPr id="1" name=""/>
        <p:cNvGrpSpPr/>
        <p:nvPr/>
      </p:nvGrpSpPr>
      <p:grpSpPr>
        <a:xfrm>
          <a:off x="0" y="0"/>
          <a:ext cx="0" cy="0"/>
          <a:chOff x="0" y="0"/>
          <a:chExt cx="0" cy="0"/>
        </a:xfrm>
      </p:grpSpPr>
      <p:sp>
        <p:nvSpPr>
          <p:cNvPr id="4" name="Rechteck 3"/>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5" name="Rechteck 4"/>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7" name="Rechteck 6"/>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3" name="Inhaltsplatzhalter 2"/>
          <p:cNvSpPr>
            <a:spLocks noGrp="1"/>
          </p:cNvSpPr>
          <p:nvPr>
            <p:ph idx="1"/>
          </p:nvPr>
        </p:nvSpPr>
        <p:spPr>
          <a:xfrm>
            <a:off x="1790702" y="1087041"/>
            <a:ext cx="7038975" cy="3613547"/>
          </a:xfrm>
          <a:prstGeom prst="rect">
            <a:avLst/>
          </a:prstGeom>
        </p:spPr>
        <p:txBody>
          <a:bodyPr/>
          <a:lstStyle>
            <a:lvl1pPr marL="200025" indent="-200025">
              <a:lnSpc>
                <a:spcPts val="1800"/>
              </a:lnSpc>
              <a:spcBef>
                <a:spcPts val="900"/>
              </a:spcBef>
              <a:buClr>
                <a:schemeClr val="accent2"/>
              </a:buClr>
              <a:defRPr sz="1650">
                <a:solidFill>
                  <a:srgbClr val="666565"/>
                </a:solidFill>
              </a:defRPr>
            </a:lvl1pPr>
            <a:lvl2pPr marL="333375" indent="-133350">
              <a:lnSpc>
                <a:spcPts val="1800"/>
              </a:lnSpc>
              <a:buClr>
                <a:schemeClr val="accent2"/>
              </a:buClr>
              <a:buFont typeface="Symbol" charset="2"/>
              <a:buChar char="-"/>
              <a:defRPr sz="1500">
                <a:solidFill>
                  <a:srgbClr val="666565"/>
                </a:solidFill>
              </a:defRPr>
            </a:lvl2pPr>
            <a:lvl3pPr marL="472679" indent="-139304">
              <a:lnSpc>
                <a:spcPts val="1800"/>
              </a:lnSpc>
              <a:buClr>
                <a:schemeClr val="accent2"/>
              </a:buClr>
              <a:defRPr sz="1500">
                <a:solidFill>
                  <a:srgbClr val="666565"/>
                </a:solidFill>
              </a:defRPr>
            </a:lvl3pPr>
            <a:lvl4pPr marL="606029" indent="-133350">
              <a:lnSpc>
                <a:spcPts val="1800"/>
              </a:lnSpc>
              <a:defRPr sz="1500">
                <a:solidFill>
                  <a:srgbClr val="666565"/>
                </a:solidFill>
              </a:defRPr>
            </a:lvl4pPr>
            <a:lvl5pPr marL="739379" indent="-133350">
              <a:lnSpc>
                <a:spcPts val="1800"/>
              </a:lnSpc>
              <a:defRPr sz="1500">
                <a:solidFill>
                  <a:srgbClr val="666565"/>
                </a:solidFill>
              </a:defRPr>
            </a:lvl5pPr>
          </a:lstStyle>
          <a:p>
            <a:pPr lvl="0"/>
            <a:r>
              <a:rPr lang="de-DE"/>
              <a:t>Mastertextformat bearbeiten</a:t>
            </a:r>
          </a:p>
          <a:p>
            <a:pPr lvl="1"/>
            <a:r>
              <a:rPr lang="de-DE"/>
              <a:t> Zweite Ebene</a:t>
            </a:r>
          </a:p>
          <a:p>
            <a:pPr lvl="2"/>
            <a:r>
              <a:rPr lang="de-DE"/>
              <a:t>Dritte Ebene</a:t>
            </a:r>
          </a:p>
          <a:p>
            <a:pPr lvl="3"/>
            <a:r>
              <a:rPr lang="de-DE"/>
              <a:t>Vierte Ebene</a:t>
            </a:r>
          </a:p>
          <a:p>
            <a:pPr lvl="4"/>
            <a:r>
              <a:rPr lang="de-DE"/>
              <a:t>Fünfte Ebene</a:t>
            </a:r>
          </a:p>
        </p:txBody>
      </p:sp>
      <p:sp>
        <p:nvSpPr>
          <p:cNvPr id="6" name="Titel 1"/>
          <p:cNvSpPr>
            <a:spLocks noGrp="1"/>
          </p:cNvSpPr>
          <p:nvPr>
            <p:ph type="ctrTitle"/>
          </p:nvPr>
        </p:nvSpPr>
        <p:spPr>
          <a:xfrm>
            <a:off x="1785342" y="550456"/>
            <a:ext cx="6700952" cy="492872"/>
          </a:xfrm>
          <a:prstGeom prst="rect">
            <a:avLst/>
          </a:prstGeom>
        </p:spPr>
        <p:txBody>
          <a:bodyPr lIns="0" tIns="0" rIns="0" bIns="0"/>
          <a:lstStyle>
            <a:lvl1pPr algn="l">
              <a:defRPr sz="2025">
                <a:solidFill>
                  <a:srgbClr val="BE0023"/>
                </a:solidFill>
                <a:latin typeface="Arial" pitchFamily="34" charset="0"/>
                <a:cs typeface="Arial" pitchFamily="34" charset="0"/>
              </a:defRPr>
            </a:lvl1pPr>
          </a:lstStyle>
          <a:p>
            <a:r>
              <a:rPr lang="de-DE"/>
              <a:t>Titelmasterformat durch Klicken bearbeiten</a:t>
            </a:r>
          </a:p>
        </p:txBody>
      </p:sp>
      <p:pic>
        <p:nvPicPr>
          <p:cNvPr id="13" name="Bild 14" descr="Eazy_Claim_unten_RGB.png">
            <a:extLst>
              <a:ext uri="{FF2B5EF4-FFF2-40B4-BE49-F238E27FC236}">
                <a16:creationId xmlns:a16="http://schemas.microsoft.com/office/drawing/2014/main" id="{3D612A60-3801-F244-AD5F-2849FC9E7C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oncology-schriftzug.png">
            <a:extLst>
              <a:ext uri="{FF2B5EF4-FFF2-40B4-BE49-F238E27FC236}">
                <a16:creationId xmlns:a16="http://schemas.microsoft.com/office/drawing/2014/main" id="{ADEC2D94-CA7D-324E-8529-C2B2B9925B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2052FA99-25C6-8C47-B3E4-903654ACEE17}"/>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5" name="Vertikaler Textplatzhalter 5">
            <a:extLst>
              <a:ext uri="{FF2B5EF4-FFF2-40B4-BE49-F238E27FC236}">
                <a16:creationId xmlns:a16="http://schemas.microsoft.com/office/drawing/2014/main" id="{817C6CBA-EB13-8943-B509-511A102647BC}"/>
              </a:ext>
            </a:extLst>
          </p:cNvPr>
          <p:cNvSpPr>
            <a:spLocks noGrp="1"/>
          </p:cNvSpPr>
          <p:nvPr>
            <p:ph type="body" orient="vert" sz="quarter" idx="11" hasCustomPrompt="1"/>
          </p:nvPr>
        </p:nvSpPr>
        <p:spPr>
          <a:xfrm rot="10800000">
            <a:off x="81404" y="3173506"/>
            <a:ext cx="303030" cy="1897956"/>
          </a:xfrm>
          <a:prstGeom prst="rect">
            <a:avLst/>
          </a:prstGeom>
        </p:spPr>
        <p:txBody>
          <a:bodyPr vert="eaVert"/>
          <a:lstStyle>
            <a:lvl1pPr>
              <a:buNone/>
              <a:defRPr sz="800">
                <a:latin typeface="Arial" panose="020B0604020202020204" pitchFamily="34" charset="0"/>
                <a:cs typeface="Arial" panose="020B0604020202020204" pitchFamily="34" charset="0"/>
              </a:defRPr>
            </a:lvl1pPr>
          </a:lstStyle>
          <a:p>
            <a:pPr lvl="0"/>
            <a:r>
              <a:rPr lang="de-DE"/>
              <a:t>Nummer</a:t>
            </a:r>
          </a:p>
        </p:txBody>
      </p:sp>
      <p:sp>
        <p:nvSpPr>
          <p:cNvPr id="11" name="Foliennummernplatzhalter 3">
            <a:extLst>
              <a:ext uri="{FF2B5EF4-FFF2-40B4-BE49-F238E27FC236}">
                <a16:creationId xmlns:a16="http://schemas.microsoft.com/office/drawing/2014/main" id="{822983F5-0257-3842-B129-3A85291A6FA0}"/>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2579718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hteck 7"/>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0" name="Rechteck 9"/>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1" name="Rechteck 10"/>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pic>
        <p:nvPicPr>
          <p:cNvPr id="14" name="Bild 14" descr="Eazy_Claim_unten_RGB.png">
            <a:extLst>
              <a:ext uri="{FF2B5EF4-FFF2-40B4-BE49-F238E27FC236}">
                <a16:creationId xmlns:a16="http://schemas.microsoft.com/office/drawing/2014/main" id="{A3BC9147-00AE-8548-8879-1DC934F347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descr="oncology-schriftzug.png">
            <a:extLst>
              <a:ext uri="{FF2B5EF4-FFF2-40B4-BE49-F238E27FC236}">
                <a16:creationId xmlns:a16="http://schemas.microsoft.com/office/drawing/2014/main" id="{5573DF57-53E6-0C46-ABE0-C26EB2E4680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2FA8110F-FA9E-F14D-805C-8A7E8F018765}"/>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2" name="Foliennummernplatzhalter 3">
            <a:extLst>
              <a:ext uri="{FF2B5EF4-FFF2-40B4-BE49-F238E27FC236}">
                <a16:creationId xmlns:a16="http://schemas.microsoft.com/office/drawing/2014/main" id="{C676AC0C-35C1-A648-9B17-1B0CF6BC7582}"/>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cSld>
  <p:clrMap bg1="lt1" tx1="dk1" bg2="lt2" tx2="dk2" accent1="accent1" accent2="accent2" accent3="accent3" accent4="accent4" accent5="accent5" accent6="accent6" hlink="hlink" folHlink="folHlink"/>
  <p:sldLayoutIdLst>
    <p:sldLayoutId id="2147484059" r:id="rId1"/>
  </p:sldLayoutIdLst>
  <p:hf hdr="0" ftr="0" dt="0"/>
  <p:txStyles>
    <p:titleStyle>
      <a:lvl1pPr algn="ctr" rtl="0" eaLnBrk="0" fontAlgn="base" hangingPunct="0">
        <a:spcBef>
          <a:spcPct val="0"/>
        </a:spcBef>
        <a:spcAft>
          <a:spcPct val="0"/>
        </a:spcAft>
        <a:defRPr sz="3300" kern="1200">
          <a:solidFill>
            <a:schemeClr val="tx1"/>
          </a:solidFill>
          <a:latin typeface="+mj-lt"/>
          <a:ea typeface="ＭＳ Ｐゴシック" charset="0"/>
          <a:cs typeface="Geneva" pitchFamily="-110"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10"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Geneva" pitchFamily="-110"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Geneva"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Geneva"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hteck 10"/>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2" name="Rechteck 11"/>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3" name="Rechteck 12"/>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pic>
        <p:nvPicPr>
          <p:cNvPr id="10" name="Bild 14" descr="Eazy_Claim_unten_RGB.png">
            <a:extLst>
              <a:ext uri="{FF2B5EF4-FFF2-40B4-BE49-F238E27FC236}">
                <a16:creationId xmlns:a16="http://schemas.microsoft.com/office/drawing/2014/main" id="{AEA5D3E1-5C63-F04A-85F4-C059D7490A1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1" descr="oncology-schriftzug.png">
            <a:extLst>
              <a:ext uri="{FF2B5EF4-FFF2-40B4-BE49-F238E27FC236}">
                <a16:creationId xmlns:a16="http://schemas.microsoft.com/office/drawing/2014/main" id="{104CCD97-6313-B348-8132-34CEB615A06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11A0D1C0-FCC3-6C4E-8F2F-4BB89BBBF882}"/>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9" name="Foliennummernplatzhalter 3">
            <a:extLst>
              <a:ext uri="{FF2B5EF4-FFF2-40B4-BE49-F238E27FC236}">
                <a16:creationId xmlns:a16="http://schemas.microsoft.com/office/drawing/2014/main" id="{75928051-FB57-E940-86FF-BDAA4A7133A6}"/>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Lst>
  <p:hf hdr="0" ftr="0" dt="0"/>
  <p:txStyles>
    <p:titleStyle>
      <a:lvl1pPr algn="l" rtl="0" eaLnBrk="0" fontAlgn="base" hangingPunct="0">
        <a:spcBef>
          <a:spcPct val="0"/>
        </a:spcBef>
        <a:spcAft>
          <a:spcPct val="0"/>
        </a:spcAft>
        <a:defRPr sz="1800">
          <a:solidFill>
            <a:srgbClr val="BE0023"/>
          </a:solidFill>
          <a:latin typeface="+mj-lt"/>
          <a:ea typeface="ＭＳ Ｐゴシック" charset="0"/>
          <a:cs typeface="Geneva" pitchFamily="-108" charset="-128"/>
        </a:defRPr>
      </a:lvl1pPr>
      <a:lvl2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2pPr>
      <a:lvl3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3pPr>
      <a:lvl4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4pPr>
      <a:lvl5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5pPr>
      <a:lvl6pPr marL="342900" algn="l" rtl="0" fontAlgn="base">
        <a:spcBef>
          <a:spcPct val="0"/>
        </a:spcBef>
        <a:spcAft>
          <a:spcPct val="0"/>
        </a:spcAft>
        <a:defRPr sz="1800">
          <a:solidFill>
            <a:srgbClr val="BE0023"/>
          </a:solidFill>
          <a:latin typeface="Arial" pitchFamily="-108" charset="0"/>
        </a:defRPr>
      </a:lvl6pPr>
      <a:lvl7pPr marL="685800" algn="l" rtl="0" fontAlgn="base">
        <a:spcBef>
          <a:spcPct val="0"/>
        </a:spcBef>
        <a:spcAft>
          <a:spcPct val="0"/>
        </a:spcAft>
        <a:defRPr sz="1800">
          <a:solidFill>
            <a:srgbClr val="BE0023"/>
          </a:solidFill>
          <a:latin typeface="Arial" pitchFamily="-108" charset="0"/>
        </a:defRPr>
      </a:lvl7pPr>
      <a:lvl8pPr marL="1028700" algn="l" rtl="0" fontAlgn="base">
        <a:spcBef>
          <a:spcPct val="0"/>
        </a:spcBef>
        <a:spcAft>
          <a:spcPct val="0"/>
        </a:spcAft>
        <a:defRPr sz="1800">
          <a:solidFill>
            <a:srgbClr val="BE0023"/>
          </a:solidFill>
          <a:latin typeface="Arial" pitchFamily="-108" charset="0"/>
        </a:defRPr>
      </a:lvl8pPr>
      <a:lvl9pPr marL="1371600" algn="l" rtl="0" fontAlgn="base">
        <a:spcBef>
          <a:spcPct val="0"/>
        </a:spcBef>
        <a:spcAft>
          <a:spcPct val="0"/>
        </a:spcAft>
        <a:defRPr sz="1800">
          <a:solidFill>
            <a:srgbClr val="BE0023"/>
          </a:solidFill>
          <a:latin typeface="Arial" pitchFamily="-108" charset="0"/>
        </a:defRPr>
      </a:lvl9pPr>
    </p:titleStyle>
    <p:bodyStyle>
      <a:lvl1pPr marL="257175" indent="-257175" algn="l" rtl="0" eaLnBrk="0" fontAlgn="base" hangingPunct="0">
        <a:spcBef>
          <a:spcPct val="20000"/>
        </a:spcBef>
        <a:spcAft>
          <a:spcPct val="0"/>
        </a:spcAft>
        <a:buClr>
          <a:srgbClr val="BE0023"/>
        </a:buClr>
        <a:buFont typeface="Wingdings" panose="05000000000000000000" pitchFamily="2" charset="2"/>
        <a:buChar char="§"/>
        <a:defRPr sz="1500">
          <a:solidFill>
            <a:schemeClr val="tx1"/>
          </a:solidFill>
          <a:latin typeface="+mn-lt"/>
          <a:ea typeface="ＭＳ Ｐゴシック" charset="0"/>
          <a:cs typeface="Geneva" pitchFamily="-108" charset="-128"/>
        </a:defRPr>
      </a:lvl1pPr>
      <a:lvl2pPr marL="557213" indent="-214313" algn="l" rtl="0" eaLnBrk="0" fontAlgn="base" hangingPunct="0">
        <a:spcBef>
          <a:spcPct val="20000"/>
        </a:spcBef>
        <a:spcAft>
          <a:spcPct val="0"/>
        </a:spcAft>
        <a:buChar char="–"/>
        <a:defRPr sz="2100">
          <a:solidFill>
            <a:srgbClr val="666565"/>
          </a:solidFill>
          <a:latin typeface="+mn-lt"/>
          <a:ea typeface="ＭＳ Ｐゴシック" charset="0"/>
          <a:cs typeface="Geneva" charset="0"/>
        </a:defRPr>
      </a:lvl2pPr>
      <a:lvl3pPr marL="857250" indent="-171450" algn="l" rtl="0" eaLnBrk="0" fontAlgn="base" hangingPunct="0">
        <a:spcBef>
          <a:spcPct val="20000"/>
        </a:spcBef>
        <a:spcAft>
          <a:spcPct val="0"/>
        </a:spcAft>
        <a:buClr>
          <a:srgbClr val="BE0023"/>
        </a:buClr>
        <a:buFont typeface="Wingdings" panose="05000000000000000000" pitchFamily="2" charset="2"/>
        <a:buChar char="§"/>
        <a:defRPr sz="1200">
          <a:solidFill>
            <a:srgbClr val="666565"/>
          </a:solidFill>
          <a:latin typeface="+mn-lt"/>
          <a:ea typeface="ＭＳ Ｐゴシック" charset="0"/>
          <a:cs typeface="Geneva" charset="0"/>
        </a:defRPr>
      </a:lvl3pPr>
      <a:lvl4pPr marL="1200150" indent="-171450" algn="l" rtl="0" eaLnBrk="0" fontAlgn="base" hangingPunct="0">
        <a:spcBef>
          <a:spcPct val="20000"/>
        </a:spcBef>
        <a:spcAft>
          <a:spcPct val="0"/>
        </a:spcAft>
        <a:buChar char="–"/>
        <a:defRPr sz="1050">
          <a:solidFill>
            <a:srgbClr val="666565"/>
          </a:solidFill>
          <a:latin typeface="+mn-lt"/>
          <a:ea typeface="ＭＳ Ｐゴシック" charset="0"/>
          <a:cs typeface="Geneva" charset="0"/>
        </a:defRPr>
      </a:lvl4pPr>
      <a:lvl5pPr marL="1543050" indent="-171450" algn="l" rtl="0" eaLnBrk="0" fontAlgn="base" hangingPunct="0">
        <a:spcBef>
          <a:spcPct val="20000"/>
        </a:spcBef>
        <a:spcAft>
          <a:spcPct val="0"/>
        </a:spcAft>
        <a:buChar char="»"/>
        <a:defRPr sz="9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hteck 14"/>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1" name="Rechteck 10"/>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sp>
        <p:nvSpPr>
          <p:cNvPr id="12" name="Rechteck 11"/>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 </a:t>
            </a:r>
          </a:p>
        </p:txBody>
      </p:sp>
      <p:pic>
        <p:nvPicPr>
          <p:cNvPr id="13" name="Bild 11" descr="oncology-schriftzug.png">
            <a:extLst>
              <a:ext uri="{FF2B5EF4-FFF2-40B4-BE49-F238E27FC236}">
                <a16:creationId xmlns:a16="http://schemas.microsoft.com/office/drawing/2014/main" id="{9BB28583-DB32-FC4B-A9C3-E09CC27629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765379C-8512-BD4A-AD70-6B62BAE88D8A}"/>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8" name="Foliennummernplatzhalter 3">
            <a:extLst>
              <a:ext uri="{FF2B5EF4-FFF2-40B4-BE49-F238E27FC236}">
                <a16:creationId xmlns:a16="http://schemas.microsoft.com/office/drawing/2014/main" id="{936F915A-979F-EA4C-9A31-765176400C9E}"/>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cSld>
  <p:clrMap bg1="lt1" tx1="dk1" bg2="lt2" tx2="dk2" accent1="accent1" accent2="accent2" accent3="accent3" accent4="accent4" accent5="accent5" accent6="accent6" hlink="hlink" folHlink="folHlink"/>
  <p:sldLayoutIdLst>
    <p:sldLayoutId id="2147484068" r:id="rId1"/>
    <p:sldLayoutId id="2147484070" r:id="rId2"/>
  </p:sldLayoutIdLst>
  <p:hf hdr="0" ftr="0" dt="0"/>
  <p:txStyles>
    <p:titleStyle>
      <a:lvl1pPr algn="ctr" rtl="0" eaLnBrk="0" fontAlgn="base" hangingPunct="0">
        <a:spcBef>
          <a:spcPct val="0"/>
        </a:spcBef>
        <a:spcAft>
          <a:spcPct val="0"/>
        </a:spcAft>
        <a:defRPr sz="3300" kern="1200">
          <a:solidFill>
            <a:schemeClr val="tx1"/>
          </a:solidFill>
          <a:latin typeface="+mj-lt"/>
          <a:ea typeface="ＭＳ Ｐゴシック" charset="0"/>
          <a:cs typeface="Geneva" pitchFamily="-106"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charset="0"/>
          <a:cs typeface="Geneva" pitchFamily="-106"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Geneva" pitchFamily="-106"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Geneva"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Geneva"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Geneva"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hteck 8"/>
          <p:cNvSpPr/>
          <p:nvPr userDrawn="1"/>
        </p:nvSpPr>
        <p:spPr>
          <a:xfrm>
            <a:off x="1590" y="301228"/>
            <a:ext cx="1489075" cy="4842272"/>
          </a:xfrm>
          <a:prstGeom prst="rect">
            <a:avLst/>
          </a:prstGeom>
          <a:solidFill>
            <a:schemeClr val="accent4">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11" name="Rechteck 10"/>
          <p:cNvSpPr/>
          <p:nvPr userDrawn="1"/>
        </p:nvSpPr>
        <p:spPr>
          <a:xfrm>
            <a:off x="1590" y="2"/>
            <a:ext cx="1489075" cy="330994"/>
          </a:xfrm>
          <a:prstGeom prst="rect">
            <a:avLst/>
          </a:prstGeom>
          <a:solidFill>
            <a:schemeClr val="accent1">
              <a:shade val="51000"/>
              <a:satMod val="1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sp>
        <p:nvSpPr>
          <p:cNvPr id="12" name="Rechteck 11"/>
          <p:cNvSpPr/>
          <p:nvPr userDrawn="1"/>
        </p:nvSpPr>
        <p:spPr>
          <a:xfrm>
            <a:off x="1522415" y="2"/>
            <a:ext cx="7621587" cy="3309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de-DE"/>
              <a:t> </a:t>
            </a:r>
          </a:p>
        </p:txBody>
      </p:sp>
      <p:pic>
        <p:nvPicPr>
          <p:cNvPr id="10" name="Bild 14" descr="Eazy_Claim_unten_RGB.png">
            <a:extLst>
              <a:ext uri="{FF2B5EF4-FFF2-40B4-BE49-F238E27FC236}">
                <a16:creationId xmlns:a16="http://schemas.microsoft.com/office/drawing/2014/main" id="{07AEEA66-AED0-984B-848C-947FDC3A0FC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41314" y="553319"/>
            <a:ext cx="9112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descr="oncology-schriftzug.png">
            <a:extLst>
              <a:ext uri="{FF2B5EF4-FFF2-40B4-BE49-F238E27FC236}">
                <a16:creationId xmlns:a16="http://schemas.microsoft.com/office/drawing/2014/main" id="{BE297A3A-937B-EC44-9203-B515E0FE81E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84201" y="-15286"/>
            <a:ext cx="1079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51B03D35-7DBF-1042-BFB9-FDBD62C24910}"/>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13" name="Foliennummernplatzhalter 3">
            <a:extLst>
              <a:ext uri="{FF2B5EF4-FFF2-40B4-BE49-F238E27FC236}">
                <a16:creationId xmlns:a16="http://schemas.microsoft.com/office/drawing/2014/main" id="{283D4034-B07E-4B4B-B6A9-893B7E5873F3}"/>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1111581857"/>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Lst>
  <p:hf hdr="0" ftr="0" dt="0"/>
  <p:txStyles>
    <p:titleStyle>
      <a:lvl1pPr algn="l" rtl="0" eaLnBrk="0" fontAlgn="base" hangingPunct="0">
        <a:spcBef>
          <a:spcPct val="0"/>
        </a:spcBef>
        <a:spcAft>
          <a:spcPct val="0"/>
        </a:spcAft>
        <a:defRPr sz="1800">
          <a:solidFill>
            <a:srgbClr val="BE0023"/>
          </a:solidFill>
          <a:latin typeface="+mj-lt"/>
          <a:ea typeface="ＭＳ Ｐゴシック" charset="0"/>
          <a:cs typeface="Geneva" pitchFamily="-108" charset="-128"/>
        </a:defRPr>
      </a:lvl1pPr>
      <a:lvl2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2pPr>
      <a:lvl3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3pPr>
      <a:lvl4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4pPr>
      <a:lvl5pPr algn="l" rtl="0" eaLnBrk="0" fontAlgn="base" hangingPunct="0">
        <a:spcBef>
          <a:spcPct val="0"/>
        </a:spcBef>
        <a:spcAft>
          <a:spcPct val="0"/>
        </a:spcAft>
        <a:defRPr sz="1800">
          <a:solidFill>
            <a:srgbClr val="BE0023"/>
          </a:solidFill>
          <a:latin typeface="Arial" pitchFamily="-108" charset="0"/>
          <a:ea typeface="ＭＳ Ｐゴシック" charset="0"/>
          <a:cs typeface="Geneva" pitchFamily="-108" charset="-128"/>
        </a:defRPr>
      </a:lvl5pPr>
      <a:lvl6pPr marL="342900" algn="l" rtl="0" fontAlgn="base">
        <a:spcBef>
          <a:spcPct val="0"/>
        </a:spcBef>
        <a:spcAft>
          <a:spcPct val="0"/>
        </a:spcAft>
        <a:defRPr sz="1800">
          <a:solidFill>
            <a:srgbClr val="BE0023"/>
          </a:solidFill>
          <a:latin typeface="Arial" pitchFamily="-108" charset="0"/>
        </a:defRPr>
      </a:lvl6pPr>
      <a:lvl7pPr marL="685800" algn="l" rtl="0" fontAlgn="base">
        <a:spcBef>
          <a:spcPct val="0"/>
        </a:spcBef>
        <a:spcAft>
          <a:spcPct val="0"/>
        </a:spcAft>
        <a:defRPr sz="1800">
          <a:solidFill>
            <a:srgbClr val="BE0023"/>
          </a:solidFill>
          <a:latin typeface="Arial" pitchFamily="-108" charset="0"/>
        </a:defRPr>
      </a:lvl7pPr>
      <a:lvl8pPr marL="1028700" algn="l" rtl="0" fontAlgn="base">
        <a:spcBef>
          <a:spcPct val="0"/>
        </a:spcBef>
        <a:spcAft>
          <a:spcPct val="0"/>
        </a:spcAft>
        <a:defRPr sz="1800">
          <a:solidFill>
            <a:srgbClr val="BE0023"/>
          </a:solidFill>
          <a:latin typeface="Arial" pitchFamily="-108" charset="0"/>
        </a:defRPr>
      </a:lvl8pPr>
      <a:lvl9pPr marL="1371600" algn="l" rtl="0" fontAlgn="base">
        <a:spcBef>
          <a:spcPct val="0"/>
        </a:spcBef>
        <a:spcAft>
          <a:spcPct val="0"/>
        </a:spcAft>
        <a:defRPr sz="1800">
          <a:solidFill>
            <a:srgbClr val="BE0023"/>
          </a:solidFill>
          <a:latin typeface="Arial" pitchFamily="-108" charset="0"/>
        </a:defRPr>
      </a:lvl9pPr>
    </p:titleStyle>
    <p:bodyStyle>
      <a:lvl1pPr marL="257175" indent="-257175" algn="l" rtl="0" eaLnBrk="0" fontAlgn="base" hangingPunct="0">
        <a:spcBef>
          <a:spcPct val="20000"/>
        </a:spcBef>
        <a:spcAft>
          <a:spcPct val="0"/>
        </a:spcAft>
        <a:buClr>
          <a:srgbClr val="BE0023"/>
        </a:buClr>
        <a:buFont typeface="Wingdings" panose="05000000000000000000" pitchFamily="2" charset="2"/>
        <a:buChar char="§"/>
        <a:defRPr sz="1500">
          <a:solidFill>
            <a:schemeClr val="tx1"/>
          </a:solidFill>
          <a:latin typeface="+mn-lt"/>
          <a:ea typeface="ＭＳ Ｐゴシック" charset="0"/>
          <a:cs typeface="Geneva" pitchFamily="-108" charset="-128"/>
        </a:defRPr>
      </a:lvl1pPr>
      <a:lvl2pPr marL="557213" indent="-214313" algn="l" rtl="0" eaLnBrk="0" fontAlgn="base" hangingPunct="0">
        <a:spcBef>
          <a:spcPct val="20000"/>
        </a:spcBef>
        <a:spcAft>
          <a:spcPct val="0"/>
        </a:spcAft>
        <a:buChar char="–"/>
        <a:defRPr sz="2100">
          <a:solidFill>
            <a:srgbClr val="666565"/>
          </a:solidFill>
          <a:latin typeface="+mn-lt"/>
          <a:ea typeface="ＭＳ Ｐゴシック" charset="0"/>
          <a:cs typeface="Geneva" charset="0"/>
        </a:defRPr>
      </a:lvl2pPr>
      <a:lvl3pPr marL="857250" indent="-171450" algn="l" rtl="0" eaLnBrk="0" fontAlgn="base" hangingPunct="0">
        <a:spcBef>
          <a:spcPct val="20000"/>
        </a:spcBef>
        <a:spcAft>
          <a:spcPct val="0"/>
        </a:spcAft>
        <a:buClr>
          <a:srgbClr val="BE0023"/>
        </a:buClr>
        <a:buFont typeface="Wingdings" panose="05000000000000000000" pitchFamily="2" charset="2"/>
        <a:buChar char="§"/>
        <a:defRPr sz="1200">
          <a:solidFill>
            <a:srgbClr val="666565"/>
          </a:solidFill>
          <a:latin typeface="+mn-lt"/>
          <a:ea typeface="ＭＳ Ｐゴシック" charset="0"/>
          <a:cs typeface="Geneva" charset="0"/>
        </a:defRPr>
      </a:lvl3pPr>
      <a:lvl4pPr marL="1200150" indent="-171450" algn="l" rtl="0" eaLnBrk="0" fontAlgn="base" hangingPunct="0">
        <a:spcBef>
          <a:spcPct val="20000"/>
        </a:spcBef>
        <a:spcAft>
          <a:spcPct val="0"/>
        </a:spcAft>
        <a:buChar char="–"/>
        <a:defRPr sz="1050">
          <a:solidFill>
            <a:srgbClr val="666565"/>
          </a:solidFill>
          <a:latin typeface="+mn-lt"/>
          <a:ea typeface="ＭＳ Ｐゴシック" charset="0"/>
          <a:cs typeface="Geneva" charset="0"/>
        </a:defRPr>
      </a:lvl4pPr>
      <a:lvl5pPr marL="1543050" indent="-171450" algn="l" rtl="0" eaLnBrk="0" fontAlgn="base" hangingPunct="0">
        <a:spcBef>
          <a:spcPct val="20000"/>
        </a:spcBef>
        <a:spcAft>
          <a:spcPct val="0"/>
        </a:spcAft>
        <a:buChar char="»"/>
        <a:defRPr sz="9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Mastertitelformat bearbeiten</a:t>
            </a:r>
          </a:p>
        </p:txBody>
      </p:sp>
      <p:sp>
        <p:nvSpPr>
          <p:cNvPr id="4099" name="Textplatzhalter 2"/>
          <p:cNvSpPr>
            <a:spLocks noGrp="1"/>
          </p:cNvSpPr>
          <p:nvPr>
            <p:ph type="body" idx="1"/>
          </p:nvPr>
        </p:nvSpPr>
        <p:spPr bwMode="auto">
          <a:xfrm>
            <a:off x="457200" y="1200152"/>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Textfeld 5">
            <a:extLst>
              <a:ext uri="{FF2B5EF4-FFF2-40B4-BE49-F238E27FC236}">
                <a16:creationId xmlns:a16="http://schemas.microsoft.com/office/drawing/2014/main" id="{CF64E1FC-2BDB-DA49-A1FE-745CB22F33A8}"/>
              </a:ext>
            </a:extLst>
          </p:cNvPr>
          <p:cNvSpPr txBox="1"/>
          <p:nvPr userDrawn="1"/>
        </p:nvSpPr>
        <p:spPr>
          <a:xfrm>
            <a:off x="1485901" y="4927600"/>
            <a:ext cx="7658100" cy="300082"/>
          </a:xfrm>
          <a:prstGeom prst="rect">
            <a:avLst/>
          </a:prstGeom>
          <a:noFill/>
        </p:spPr>
        <p:txBody>
          <a:bodyPr wrap="square" rtlCol="0">
            <a:spAutoFit/>
          </a:bodyPr>
          <a:lstStyle/>
          <a:p>
            <a:pPr marL="0" marR="0" indent="0" algn="ctr" defTabSz="342900" rtl="0" eaLnBrk="1" fontAlgn="base" latinLnBrk="0" hangingPunct="1">
              <a:lnSpc>
                <a:spcPct val="100000"/>
              </a:lnSpc>
              <a:spcBef>
                <a:spcPct val="0"/>
              </a:spcBef>
              <a:spcAft>
                <a:spcPct val="0"/>
              </a:spcAft>
              <a:buClrTx/>
              <a:buSzTx/>
              <a:buFontTx/>
              <a:buNone/>
              <a:tabLst/>
              <a:defRPr/>
            </a:pPr>
            <a:r>
              <a:rPr lang="de-DE" sz="675">
                <a:solidFill>
                  <a:srgbClr val="666565"/>
                </a:solidFill>
              </a:rPr>
              <a:t>Die Inhalte dieser Präsentation sind durch die ADKA und Lilly intern freigegeben und dürfen nicht verändert werden.</a:t>
            </a:r>
          </a:p>
          <a:p>
            <a:pPr algn="l"/>
            <a:endParaRPr lang="de-DE" sz="675">
              <a:solidFill>
                <a:srgbClr val="666565"/>
              </a:solidFill>
            </a:endParaRPr>
          </a:p>
        </p:txBody>
      </p:sp>
      <p:sp>
        <p:nvSpPr>
          <p:cNvPr id="5" name="Foliennummernplatzhalter 3">
            <a:extLst>
              <a:ext uri="{FF2B5EF4-FFF2-40B4-BE49-F238E27FC236}">
                <a16:creationId xmlns:a16="http://schemas.microsoft.com/office/drawing/2014/main" id="{ADFD5950-E90F-7D4C-9722-CECFAC9895DD}"/>
              </a:ext>
            </a:extLst>
          </p:cNvPr>
          <p:cNvSpPr>
            <a:spLocks noGrp="1"/>
          </p:cNvSpPr>
          <p:nvPr>
            <p:ph type="sldNum" sz="quarter" idx="4"/>
          </p:nvPr>
        </p:nvSpPr>
        <p:spPr>
          <a:xfrm>
            <a:off x="8252271" y="4854082"/>
            <a:ext cx="687689" cy="224375"/>
          </a:xfrm>
          <a:prstGeom prst="rect">
            <a:avLst/>
          </a:prstGeom>
        </p:spPr>
        <p:txBody>
          <a:bodyPr/>
          <a:lstStyle>
            <a:lvl1pPr>
              <a:defRPr sz="800"/>
            </a:lvl1pPr>
          </a:lstStyle>
          <a:p>
            <a:pPr algn="r"/>
            <a:fld id="{D8EB360B-720C-704A-863E-A567E738ABDA}" type="slidenum">
              <a:rPr lang="de-DE" smtClean="0"/>
              <a:pPr algn="r"/>
              <a:t>‹Nr.›</a:t>
            </a:fld>
            <a:endParaRPr lang="de-DE"/>
          </a:p>
        </p:txBody>
      </p:sp>
    </p:spTree>
    <p:extLst>
      <p:ext uri="{BB962C8B-B14F-4D97-AF65-F5344CB8AC3E}">
        <p14:creationId xmlns:p14="http://schemas.microsoft.com/office/powerpoint/2010/main" val="3812638687"/>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Lst>
  <p:hf hdr="0" ftr="0" dt="0"/>
  <p:txStyles>
    <p:titleStyle>
      <a:lvl1pPr algn="ctr" defTabSz="342900" rtl="0" eaLnBrk="0" fontAlgn="base" hangingPunct="0">
        <a:spcBef>
          <a:spcPct val="0"/>
        </a:spcBef>
        <a:spcAft>
          <a:spcPct val="0"/>
        </a:spcAft>
        <a:defRPr lang="de-DE" sz="2025" kern="1200">
          <a:solidFill>
            <a:srgbClr val="BE0023"/>
          </a:solidFill>
          <a:latin typeface="Arial" pitchFamily="34" charset="0"/>
          <a:ea typeface="ＭＳ Ｐゴシック" charset="0"/>
          <a:cs typeface="Arial" pitchFamily="34" charset="0"/>
        </a:defRPr>
      </a:lvl1pPr>
      <a:lvl2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2pPr>
      <a:lvl3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3pPr>
      <a:lvl4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4pPr>
      <a:lvl5pPr algn="ctr" defTabSz="342900" rtl="0" eaLnBrk="0" fontAlgn="base" hangingPunct="0">
        <a:spcBef>
          <a:spcPct val="0"/>
        </a:spcBef>
        <a:spcAft>
          <a:spcPct val="0"/>
        </a:spcAft>
        <a:defRPr sz="2025">
          <a:solidFill>
            <a:srgbClr val="BE0023"/>
          </a:solidFill>
          <a:latin typeface="Arial" charset="0"/>
          <a:ea typeface="ＭＳ Ｐゴシック" charset="0"/>
          <a:cs typeface="Arial" charset="0"/>
        </a:defRPr>
      </a:lvl5pPr>
      <a:lvl6pPr marL="342900" algn="ctr" defTabSz="342900" rtl="0" fontAlgn="base">
        <a:spcBef>
          <a:spcPct val="0"/>
        </a:spcBef>
        <a:spcAft>
          <a:spcPct val="0"/>
        </a:spcAft>
        <a:defRPr sz="2025">
          <a:solidFill>
            <a:srgbClr val="BE0023"/>
          </a:solidFill>
          <a:latin typeface="Arial" charset="0"/>
          <a:ea typeface="ＭＳ Ｐゴシック" charset="0"/>
        </a:defRPr>
      </a:lvl6pPr>
      <a:lvl7pPr marL="685800" algn="ctr" defTabSz="342900" rtl="0" fontAlgn="base">
        <a:spcBef>
          <a:spcPct val="0"/>
        </a:spcBef>
        <a:spcAft>
          <a:spcPct val="0"/>
        </a:spcAft>
        <a:defRPr sz="2025">
          <a:solidFill>
            <a:srgbClr val="BE0023"/>
          </a:solidFill>
          <a:latin typeface="Arial" charset="0"/>
          <a:ea typeface="ＭＳ Ｐゴシック" charset="0"/>
        </a:defRPr>
      </a:lvl7pPr>
      <a:lvl8pPr marL="1028700" algn="ctr" defTabSz="342900" rtl="0" fontAlgn="base">
        <a:spcBef>
          <a:spcPct val="0"/>
        </a:spcBef>
        <a:spcAft>
          <a:spcPct val="0"/>
        </a:spcAft>
        <a:defRPr sz="2025">
          <a:solidFill>
            <a:srgbClr val="BE0023"/>
          </a:solidFill>
          <a:latin typeface="Arial" charset="0"/>
          <a:ea typeface="ＭＳ Ｐゴシック" charset="0"/>
        </a:defRPr>
      </a:lvl8pPr>
      <a:lvl9pPr marL="1371600" algn="ctr" defTabSz="342900" rtl="0" fontAlgn="base">
        <a:spcBef>
          <a:spcPct val="0"/>
        </a:spcBef>
        <a:spcAft>
          <a:spcPct val="0"/>
        </a:spcAft>
        <a:defRPr sz="2025">
          <a:solidFill>
            <a:srgbClr val="BE0023"/>
          </a:solidFill>
          <a:latin typeface="Arial" charset="0"/>
          <a:ea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lang="de-DE" sz="1650" kern="1200">
          <a:solidFill>
            <a:srgbClr val="666565"/>
          </a:solidFill>
          <a:latin typeface="+mn-lt"/>
          <a:ea typeface="ＭＳ Ｐゴシック" charset="0"/>
          <a:cs typeface="Geneva" pitchFamily="-106" charset="-128"/>
        </a:defRPr>
      </a:lvl1pPr>
      <a:lvl2pPr marL="557213" indent="-214313"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2pPr>
      <a:lvl3pPr marL="857250" indent="-171450"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3pPr>
      <a:lvl4pPr marL="1200150" indent="-171450"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4pPr>
      <a:lvl5pPr marL="1543050" indent="-171450" algn="l" defTabSz="342900" rtl="0" eaLnBrk="0" fontAlgn="base" hangingPunct="0">
        <a:spcBef>
          <a:spcPct val="20000"/>
        </a:spcBef>
        <a:spcAft>
          <a:spcPct val="0"/>
        </a:spcAft>
        <a:buFont typeface="Arial" panose="020B0604020202020204" pitchFamily="34" charset="0"/>
        <a:buChar char="»"/>
        <a:defRPr lang="de-DE" sz="1500" kern="1200">
          <a:solidFill>
            <a:srgbClr val="666565"/>
          </a:solidFill>
          <a:latin typeface="+mn-lt"/>
          <a:ea typeface="ＭＳ Ｐゴシック" charset="0"/>
          <a:cs typeface="Geneva"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FBA1EA2-2065-4FD3-B2BB-F7C0D18C2D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192C7FA-761A-43AA-97C8-4ED1B6DEC5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91326C2-7F6C-44FC-9994-9D12EE41EFD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00D965F-EA62-4F2E-B3F4-499976CE55D1}" type="datetimeFigureOut">
              <a:rPr lang="de-DE" smtClean="0"/>
              <a:t>09.12.2024</a:t>
            </a:fld>
            <a:endParaRPr lang="de-DE"/>
          </a:p>
        </p:txBody>
      </p:sp>
      <p:sp>
        <p:nvSpPr>
          <p:cNvPr id="5" name="Fußzeilenplatzhalter 4">
            <a:extLst>
              <a:ext uri="{FF2B5EF4-FFF2-40B4-BE49-F238E27FC236}">
                <a16:creationId xmlns:a16="http://schemas.microsoft.com/office/drawing/2014/main" id="{41543357-3DF8-4AA2-8AF1-C13A4456188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96ED48A-AE04-47FA-B480-68E17FE644A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A7202C-D53A-4D38-BDE8-DC97C5391D2D}" type="slidenum">
              <a:rPr lang="de-DE" smtClean="0"/>
              <a:t>‹Nr.›</a:t>
            </a:fld>
            <a:endParaRPr lang="de-DE"/>
          </a:p>
        </p:txBody>
      </p:sp>
    </p:spTree>
    <p:extLst>
      <p:ext uri="{BB962C8B-B14F-4D97-AF65-F5344CB8AC3E}">
        <p14:creationId xmlns:p14="http://schemas.microsoft.com/office/powerpoint/2010/main" val="1261873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7.wmf"/><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7.wmf"/></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hyperlink" Target="https://dw250ad2fwsz1.cloudfront.net/962a1cfe-f9f4-4134-8c11-1f2de1c4386d/0c7a5afd-3c95-476b-bdd4-eaadeabbe515/0c7a5afd-3c95-476b-bdd4-eaadeabbe515_source__v.pdf" TargetMode="Externa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hyperlink" Target="https://www.bgw-online.de/resource/blob/18266/053a77b52e3278137b7b7cc5ae1a8728/bgw09-19-042-zytostatika-im-gesundheitsdienst-data.pdf" TargetMode="Externa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CCA84650-C887-9647-B5D2-A03F51DA7717}"/>
              </a:ext>
            </a:extLst>
          </p:cNvPr>
          <p:cNvSpPr>
            <a:spLocks noGrp="1"/>
          </p:cNvSpPr>
          <p:nvPr>
            <p:ph type="body" orient="vert" sz="quarter" idx="11"/>
          </p:nvPr>
        </p:nvSpPr>
        <p:spPr/>
        <p:txBody>
          <a:bodyPr/>
          <a:lstStyle/>
          <a:p>
            <a:r>
              <a:rPr lang="de-DE"/>
              <a:t>PP-ON-DE-0303</a:t>
            </a:r>
          </a:p>
          <a:p>
            <a:endParaRPr lang="de-DE"/>
          </a:p>
        </p:txBody>
      </p:sp>
      <p:sp>
        <p:nvSpPr>
          <p:cNvPr id="4" name="Foliennummernplatzhalter 3">
            <a:extLst>
              <a:ext uri="{FF2B5EF4-FFF2-40B4-BE49-F238E27FC236}">
                <a16:creationId xmlns:a16="http://schemas.microsoft.com/office/drawing/2014/main" id="{AFDD52BD-97D5-FF44-972C-BE227D1B5FDB}"/>
              </a:ext>
            </a:extLst>
          </p:cNvPr>
          <p:cNvSpPr>
            <a:spLocks noGrp="1"/>
          </p:cNvSpPr>
          <p:nvPr>
            <p:ph type="sldNum" sz="quarter" idx="4"/>
          </p:nvPr>
        </p:nvSpPr>
        <p:spPr/>
        <p:txBody>
          <a:bodyPr/>
          <a:lstStyle/>
          <a:p>
            <a:pPr algn="r"/>
            <a:fld id="{D8EB360B-720C-704A-863E-A567E738ABDA}" type="slidenum">
              <a:rPr lang="de-DE" smtClean="0"/>
              <a:pPr algn="r"/>
              <a:t>1</a:t>
            </a:fld>
            <a:endParaRPr lang="de-DE"/>
          </a:p>
        </p:txBody>
      </p:sp>
      <p:sp>
        <p:nvSpPr>
          <p:cNvPr id="5" name="Titel 4">
            <a:extLst>
              <a:ext uri="{FF2B5EF4-FFF2-40B4-BE49-F238E27FC236}">
                <a16:creationId xmlns:a16="http://schemas.microsoft.com/office/drawing/2014/main" id="{FD07A4E3-0798-9943-93A2-CC37D1620468}"/>
              </a:ext>
            </a:extLst>
          </p:cNvPr>
          <p:cNvSpPr>
            <a:spLocks noGrp="1"/>
          </p:cNvSpPr>
          <p:nvPr>
            <p:ph type="ctrTitle"/>
          </p:nvPr>
        </p:nvSpPr>
        <p:spPr bwMode="auto">
          <a:xfrm>
            <a:off x="1785342" y="2160000"/>
            <a:ext cx="6700952" cy="153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de-DE" altLang="de-DE" sz="2800">
                <a:ea typeface="ＭＳ Ｐゴシック" panose="020B0600070205080204" pitchFamily="34" charset="-128"/>
              </a:rPr>
              <a:t>Sicherer Umgang mit Zytostatika</a:t>
            </a:r>
            <a:br>
              <a:rPr lang="de-DE" altLang="de-DE" sz="2000">
                <a:ea typeface="ＭＳ Ｐゴシック" panose="020B0600070205080204" pitchFamily="34" charset="-128"/>
              </a:rPr>
            </a:br>
            <a:endParaRPr lang="de-DE" altLang="de-DE">
              <a:ea typeface="ＭＳ Ｐゴシック" panose="020B0600070205080204" pitchFamily="34" charset="-128"/>
            </a:endParaRPr>
          </a:p>
        </p:txBody>
      </p:sp>
      <p:sp>
        <p:nvSpPr>
          <p:cNvPr id="6" name="Textfeld 5">
            <a:extLst>
              <a:ext uri="{FF2B5EF4-FFF2-40B4-BE49-F238E27FC236}">
                <a16:creationId xmlns:a16="http://schemas.microsoft.com/office/drawing/2014/main" id="{0A6F277D-1095-44DF-AF0B-7A49AEB05F97}"/>
              </a:ext>
            </a:extLst>
          </p:cNvPr>
          <p:cNvSpPr txBox="1"/>
          <p:nvPr/>
        </p:nvSpPr>
        <p:spPr>
          <a:xfrm>
            <a:off x="1721458" y="2800688"/>
            <a:ext cx="5363154" cy="646331"/>
          </a:xfrm>
          <a:prstGeom prst="rect">
            <a:avLst/>
          </a:prstGeom>
          <a:noFill/>
        </p:spPr>
        <p:txBody>
          <a:bodyPr wrap="square">
            <a:spAutoFit/>
          </a:bodyPr>
          <a:lstStyle/>
          <a:p>
            <a:pPr eaLnBrk="1" hangingPunct="1"/>
            <a:r>
              <a:rPr lang="de-DE" altLang="de-DE" sz="1800" b="1">
                <a:solidFill>
                  <a:srgbClr val="666565"/>
                </a:solidFill>
                <a:cs typeface="Arial" panose="020B0604020202020204" pitchFamily="34" charset="0"/>
              </a:rPr>
              <a:t>Schulung für MitarbeiterInnen der Zytostatika-Abteilung der Apotheke</a:t>
            </a:r>
            <a:endParaRPr lang="de-DE" altLang="de-DE" sz="1800">
              <a:solidFill>
                <a:srgbClr val="666565"/>
              </a:solidFill>
            </a:endParaRPr>
          </a:p>
        </p:txBody>
      </p:sp>
    </p:spTree>
    <p:extLst>
      <p:ext uri="{BB962C8B-B14F-4D97-AF65-F5344CB8AC3E}">
        <p14:creationId xmlns:p14="http://schemas.microsoft.com/office/powerpoint/2010/main" val="2803829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5B95EB-8958-4755-95CB-51EC4C410FF0}"/>
              </a:ext>
            </a:extLst>
          </p:cNvPr>
          <p:cNvSpPr>
            <a:spLocks noGrp="1"/>
          </p:cNvSpPr>
          <p:nvPr>
            <p:ph idx="1"/>
          </p:nvPr>
        </p:nvSpPr>
        <p:spPr>
          <a:xfrm>
            <a:off x="1790702" y="820827"/>
            <a:ext cx="7038975" cy="3613547"/>
          </a:xfrm>
        </p:spPr>
        <p:txBody>
          <a:bodyPr/>
          <a:lstStyle/>
          <a:p>
            <a:pPr marL="0" indent="0">
              <a:buFont typeface="Wingdings" panose="05000000000000000000" pitchFamily="2" charset="2"/>
              <a:buNone/>
            </a:pPr>
            <a:r>
              <a:rPr lang="de-DE" altLang="de-DE" sz="1700" b="1">
                <a:ea typeface="ＭＳ Ｐゴシック" panose="020B0600070205080204" pitchFamily="34" charset="-128"/>
                <a:cs typeface="Geneva" charset="0"/>
              </a:rPr>
              <a:t>Außenkontamination von Zytostatika-Flaschen und oralen Arzneimittelblistern </a:t>
            </a:r>
            <a:r>
              <a:rPr lang="de-DE" altLang="de-DE" sz="1700" baseline="30000">
                <a:ea typeface="ＭＳ Ｐゴシック" panose="020B0600070205080204" pitchFamily="34" charset="-128"/>
                <a:cs typeface="Geneva" charset="0"/>
              </a:rPr>
              <a:t>[3]</a:t>
            </a:r>
          </a:p>
          <a:p>
            <a:pPr marL="265113" lvl="1" indent="-265113">
              <a:lnSpc>
                <a:spcPct val="100000"/>
              </a:lnSpc>
              <a:spcBef>
                <a:spcPts val="1200"/>
              </a:spcBef>
              <a:buFont typeface="Wingdings" panose="05000000000000000000" pitchFamily="2" charset="2"/>
              <a:buChar char="§"/>
            </a:pPr>
            <a:r>
              <a:rPr lang="de-DE" altLang="de-DE" sz="1600">
                <a:ea typeface="ＭＳ Ｐゴシック" panose="020B0600070205080204" pitchFamily="34" charset="-128"/>
              </a:rPr>
              <a:t>60-100% der Zytostatika-Flaschen sind außenkontaminiert </a:t>
            </a:r>
            <a:r>
              <a:rPr lang="de-DE" altLang="de-DE" sz="1600" baseline="30000">
                <a:ea typeface="ＭＳ Ｐゴシック" panose="020B0600070205080204" pitchFamily="34" charset="-128"/>
              </a:rPr>
              <a:t>[3]</a:t>
            </a:r>
          </a:p>
          <a:p>
            <a:pPr marL="265113" lvl="1" indent="-265113">
              <a:lnSpc>
                <a:spcPct val="100000"/>
              </a:lnSpc>
              <a:spcBef>
                <a:spcPts val="1200"/>
              </a:spcBef>
              <a:buFont typeface="Wingdings" panose="05000000000000000000" pitchFamily="2" charset="2"/>
              <a:buChar char="§"/>
            </a:pPr>
            <a:r>
              <a:rPr lang="de-DE" altLang="de-DE" sz="1600">
                <a:ea typeface="ＭＳ Ｐゴシック" panose="020B0600070205080204" pitchFamily="34" charset="-128"/>
              </a:rPr>
              <a:t>Außenkontaminierte Flaschen führen zu großflächigen Kontaminationen der Arbeits- und Lagerbereiche</a:t>
            </a:r>
          </a:p>
          <a:p>
            <a:pPr marL="265113" lvl="1" indent="-265113">
              <a:lnSpc>
                <a:spcPct val="100000"/>
              </a:lnSpc>
              <a:spcBef>
                <a:spcPts val="1200"/>
              </a:spcBef>
              <a:buFont typeface="Wingdings" panose="05000000000000000000" pitchFamily="2" charset="2"/>
              <a:buChar char="§"/>
            </a:pPr>
            <a:r>
              <a:rPr lang="de-DE" altLang="de-DE" sz="1600">
                <a:ea typeface="ＭＳ Ｐゴシック" panose="020B0600070205080204" pitchFamily="34" charset="-128"/>
              </a:rPr>
              <a:t>Durch den Herstellungsprozess beim Produzenten, während des Transports und der Lagerung (Glasbruch), sowie während der Zubereitung  </a:t>
            </a:r>
          </a:p>
          <a:p>
            <a:pPr marL="265113" lvl="1" indent="-265113">
              <a:lnSpc>
                <a:spcPct val="100000"/>
              </a:lnSpc>
              <a:spcBef>
                <a:spcPts val="1200"/>
              </a:spcBef>
              <a:buFont typeface="Wingdings" panose="05000000000000000000" pitchFamily="2" charset="2"/>
              <a:buChar char="§"/>
            </a:pPr>
            <a:r>
              <a:rPr lang="de-DE" altLang="de-DE" sz="1600">
                <a:ea typeface="ＭＳ Ｐゴシック" panose="020B0600070205080204" pitchFamily="34" charset="-128"/>
              </a:rPr>
              <a:t>Kontaminierte Verpackung:</a:t>
            </a:r>
          </a:p>
          <a:p>
            <a:pPr marL="722313" lvl="2" indent="-277813">
              <a:lnSpc>
                <a:spcPct val="100000"/>
              </a:lnSpc>
              <a:spcBef>
                <a:spcPct val="0"/>
              </a:spcBef>
              <a:buFont typeface="Symbol" panose="05050102010706020507" pitchFamily="18" charset="2"/>
              <a:buChar char="-"/>
            </a:pPr>
            <a:r>
              <a:rPr lang="de-DE" altLang="de-DE" sz="1400">
                <a:ea typeface="ＭＳ Ｐゴシック" panose="020B0600070205080204" pitchFamily="34" charset="-128"/>
              </a:rPr>
              <a:t>Primärverpackung (Arzneimittelflasche &amp;  </a:t>
            </a:r>
            <a:r>
              <a:rPr lang="de-DE" altLang="de-DE" sz="1400" err="1">
                <a:ea typeface="ＭＳ Ｐゴシック" panose="020B0600070205080204" pitchFamily="34" charset="-128"/>
              </a:rPr>
              <a:t>Blisterverpackung</a:t>
            </a:r>
            <a:r>
              <a:rPr lang="de-DE" altLang="de-DE" sz="1400">
                <a:ea typeface="ＭＳ Ｐゴシック" panose="020B0600070205080204" pitchFamily="34" charset="-128"/>
              </a:rPr>
              <a:t>)</a:t>
            </a:r>
          </a:p>
          <a:p>
            <a:pPr marL="722313" lvl="2" indent="-277813">
              <a:lnSpc>
                <a:spcPct val="100000"/>
              </a:lnSpc>
              <a:spcBef>
                <a:spcPct val="0"/>
              </a:spcBef>
              <a:buFont typeface="Symbol" panose="05050102010706020507" pitchFamily="18" charset="2"/>
              <a:buChar char="-"/>
            </a:pPr>
            <a:r>
              <a:rPr lang="de-DE" altLang="de-DE" sz="1400">
                <a:ea typeface="ＭＳ Ｐゴシック" panose="020B0600070205080204" pitchFamily="34" charset="-128"/>
              </a:rPr>
              <a:t>Sekundärverpackung (Arzneimittelkarton der Flaschen und Blister)</a:t>
            </a:r>
          </a:p>
          <a:p>
            <a:pPr marL="722313" lvl="2" indent="-277813">
              <a:lnSpc>
                <a:spcPct val="100000"/>
              </a:lnSpc>
              <a:spcBef>
                <a:spcPct val="0"/>
              </a:spcBef>
              <a:buFont typeface="Symbol" panose="05050102010706020507" pitchFamily="18" charset="2"/>
              <a:buChar char="-"/>
            </a:pPr>
            <a:r>
              <a:rPr lang="de-DE" altLang="de-DE" sz="1400">
                <a:ea typeface="ＭＳ Ｐゴシック" panose="020B0600070205080204" pitchFamily="34" charset="-128"/>
              </a:rPr>
              <a:t>Flip-off-Kappe</a:t>
            </a:r>
          </a:p>
          <a:p>
            <a:pPr marL="722313" lvl="2" indent="-277813">
              <a:lnSpc>
                <a:spcPct val="100000"/>
              </a:lnSpc>
              <a:spcBef>
                <a:spcPct val="0"/>
              </a:spcBef>
              <a:buFont typeface="Symbol" panose="05050102010706020507" pitchFamily="18" charset="2"/>
              <a:buChar char="-"/>
            </a:pPr>
            <a:r>
              <a:rPr lang="de-DE" altLang="de-DE" sz="1400">
                <a:ea typeface="ＭＳ Ｐゴシック" panose="020B0600070205080204" pitchFamily="34" charset="-128"/>
              </a:rPr>
              <a:t>Packungsbeilage</a:t>
            </a:r>
          </a:p>
          <a:p>
            <a:pPr marL="265113" lvl="1" indent="-265113">
              <a:lnSpc>
                <a:spcPct val="100000"/>
              </a:lnSpc>
              <a:spcBef>
                <a:spcPct val="0"/>
              </a:spcBef>
              <a:buFont typeface="Wingdings" panose="05000000000000000000" pitchFamily="2" charset="2"/>
              <a:buChar char="§"/>
            </a:pPr>
            <a:r>
              <a:rPr lang="de-DE" altLang="de-DE" sz="1600">
                <a:ea typeface="ＭＳ Ｐゴシック" panose="020B0600070205080204" pitchFamily="34" charset="-128"/>
              </a:rPr>
              <a:t>Wischdesinfektion der Zytostatika-Flaschen reduziert die Kontamination</a:t>
            </a:r>
          </a:p>
          <a:p>
            <a:pPr marL="265113" lvl="1" indent="-265113">
              <a:lnSpc>
                <a:spcPct val="100000"/>
              </a:lnSpc>
              <a:spcBef>
                <a:spcPct val="0"/>
              </a:spcBef>
              <a:buFont typeface="Wingdings" panose="05000000000000000000" pitchFamily="2" charset="2"/>
              <a:buChar char="§"/>
            </a:pPr>
            <a:r>
              <a:rPr lang="de-DE" altLang="de-DE" sz="1600">
                <a:ea typeface="ＭＳ Ｐゴシック" panose="020B0600070205080204" pitchFamily="34" charset="-128"/>
              </a:rPr>
              <a:t>Handschuhe tragen!</a:t>
            </a:r>
            <a:endParaRPr lang="de-DE" altLang="de-DE">
              <a:ea typeface="ＭＳ Ｐゴシック" panose="020B0600070205080204" pitchFamily="34" charset="-128"/>
            </a:endParaRPr>
          </a:p>
          <a:p>
            <a:pPr marL="333375" lvl="2" indent="0">
              <a:buNone/>
            </a:pPr>
            <a:endParaRPr lang="de-DE" altLang="de-DE">
              <a:ea typeface="ＭＳ Ｐゴシック" panose="020B0600070205080204" pitchFamily="34" charset="-128"/>
            </a:endParaRPr>
          </a:p>
          <a:p>
            <a:endParaRPr lang="de-DE"/>
          </a:p>
        </p:txBody>
      </p:sp>
      <p:sp>
        <p:nvSpPr>
          <p:cNvPr id="3" name="Titel 2">
            <a:extLst>
              <a:ext uri="{FF2B5EF4-FFF2-40B4-BE49-F238E27FC236}">
                <a16:creationId xmlns:a16="http://schemas.microsoft.com/office/drawing/2014/main" id="{6170D339-98D8-4AFA-AD58-6273CECF52DB}"/>
              </a:ext>
            </a:extLst>
          </p:cNvPr>
          <p:cNvSpPr>
            <a:spLocks noGrp="1"/>
          </p:cNvSpPr>
          <p:nvPr>
            <p:ph type="ctrTitle"/>
          </p:nvPr>
        </p:nvSpPr>
        <p:spPr/>
        <p:txBody>
          <a:bodyPr/>
          <a:lstStyle/>
          <a:p>
            <a:r>
              <a:rPr lang="de-DE" altLang="de-DE">
                <a:ea typeface="ＭＳ Ｐゴシック" panose="020B0600070205080204" pitchFamily="34" charset="-128"/>
              </a:rPr>
              <a:t>Kontamination des Personals &amp; der Umgebung</a:t>
            </a:r>
            <a:endParaRPr lang="de-DE"/>
          </a:p>
        </p:txBody>
      </p:sp>
      <p:sp>
        <p:nvSpPr>
          <p:cNvPr id="4" name="Vertikaler Textplatzhalter 3">
            <a:extLst>
              <a:ext uri="{FF2B5EF4-FFF2-40B4-BE49-F238E27FC236}">
                <a16:creationId xmlns:a16="http://schemas.microsoft.com/office/drawing/2014/main" id="{E9FA3318-D2B1-4CAE-97EA-9B2BE6BD894F}"/>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BECD3740-2D95-4A4B-B845-8B1241E1D451}"/>
              </a:ext>
            </a:extLst>
          </p:cNvPr>
          <p:cNvSpPr>
            <a:spLocks noGrp="1"/>
          </p:cNvSpPr>
          <p:nvPr>
            <p:ph type="sldNum" sz="quarter" idx="4"/>
          </p:nvPr>
        </p:nvSpPr>
        <p:spPr/>
        <p:txBody>
          <a:bodyPr/>
          <a:lstStyle/>
          <a:p>
            <a:pPr algn="r"/>
            <a:fld id="{D8EB360B-720C-704A-863E-A567E738ABDA}" type="slidenum">
              <a:rPr lang="de-DE" smtClean="0"/>
              <a:pPr algn="r"/>
              <a:t>10</a:t>
            </a:fld>
            <a:endParaRPr lang="de-DE"/>
          </a:p>
        </p:txBody>
      </p:sp>
    </p:spTree>
    <p:extLst>
      <p:ext uri="{BB962C8B-B14F-4D97-AF65-F5344CB8AC3E}">
        <p14:creationId xmlns:p14="http://schemas.microsoft.com/office/powerpoint/2010/main" val="900151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DEF523-17AE-449B-9F6E-FF2C7DF2348C}"/>
              </a:ext>
            </a:extLst>
          </p:cNvPr>
          <p:cNvSpPr>
            <a:spLocks noGrp="1"/>
          </p:cNvSpPr>
          <p:nvPr>
            <p:ph idx="1"/>
          </p:nvPr>
        </p:nvSpPr>
        <p:spPr/>
        <p:txBody>
          <a:bodyPr lIns="91440" tIns="45720" rIns="91440" bIns="45720" anchor="t"/>
          <a:lstStyle/>
          <a:p>
            <a:pPr>
              <a:buFont typeface="Wingdings" panose="05000000000000000000" pitchFamily="2" charset="2"/>
              <a:buNone/>
            </a:pPr>
            <a:r>
              <a:rPr lang="de-DE" altLang="de-DE" sz="1700" b="1">
                <a:ea typeface="ＭＳ Ｐゴシック"/>
                <a:cs typeface="Geneva" charset="0"/>
              </a:rPr>
              <a:t>Kontamination:</a:t>
            </a:r>
          </a:p>
          <a:p>
            <a:r>
              <a:rPr lang="de-DE" altLang="de-DE">
                <a:solidFill>
                  <a:srgbClr val="BE0023"/>
                </a:solidFill>
                <a:ea typeface="ＭＳ Ｐゴシック"/>
                <a:cs typeface="Geneva" charset="0"/>
              </a:rPr>
              <a:t>Verschleppung</a:t>
            </a:r>
            <a:r>
              <a:rPr lang="de-DE" altLang="de-DE" baseline="30000">
                <a:solidFill>
                  <a:srgbClr val="BE0023"/>
                </a:solidFill>
                <a:ea typeface="ＭＳ Ｐゴシック"/>
                <a:cs typeface="Geneva" charset="0"/>
              </a:rPr>
              <a:t> [19]</a:t>
            </a:r>
            <a:endParaRPr lang="de-DE" altLang="de-DE" baseline="30000">
              <a:solidFill>
                <a:srgbClr val="BE0023"/>
              </a:solidFill>
              <a:ea typeface="ＭＳ Ｐゴシック" panose="020B0600070205080204" pitchFamily="34" charset="-128"/>
              <a:cs typeface="Geneva" charset="0"/>
            </a:endParaRPr>
          </a:p>
          <a:p>
            <a:r>
              <a:rPr lang="de-DE" altLang="de-DE">
                <a:ea typeface="ＭＳ Ｐゴシック"/>
                <a:cs typeface="Geneva" charset="0"/>
              </a:rPr>
              <a:t>Freisetzung von Stäuben/Aerosolen (z. B. bei Zytostatika-Unfällen)</a:t>
            </a:r>
          </a:p>
          <a:p>
            <a:r>
              <a:rPr lang="de-DE" altLang="de-DE">
                <a:ea typeface="ＭＳ Ｐゴシック"/>
                <a:cs typeface="Geneva" charset="0"/>
              </a:rPr>
              <a:t>Risikogewichtung:</a:t>
            </a:r>
          </a:p>
          <a:p>
            <a:endParaRPr lang="de-DE"/>
          </a:p>
        </p:txBody>
      </p:sp>
      <p:sp>
        <p:nvSpPr>
          <p:cNvPr id="3" name="Titel 2">
            <a:extLst>
              <a:ext uri="{FF2B5EF4-FFF2-40B4-BE49-F238E27FC236}">
                <a16:creationId xmlns:a16="http://schemas.microsoft.com/office/drawing/2014/main" id="{7070CC1C-5ECD-4599-9C16-3D877A9847D5}"/>
              </a:ext>
            </a:extLst>
          </p:cNvPr>
          <p:cNvSpPr>
            <a:spLocks noGrp="1"/>
          </p:cNvSpPr>
          <p:nvPr>
            <p:ph type="ctrTitle"/>
          </p:nvPr>
        </p:nvSpPr>
        <p:spPr/>
        <p:txBody>
          <a:bodyPr/>
          <a:lstStyle/>
          <a:p>
            <a:r>
              <a:rPr lang="de-DE" altLang="de-DE">
                <a:ea typeface="ＭＳ Ｐゴシック" panose="020B0600070205080204" pitchFamily="34" charset="-128"/>
              </a:rPr>
              <a:t>Gefährdung durch Zytostatika</a:t>
            </a:r>
            <a:endParaRPr lang="de-DE"/>
          </a:p>
        </p:txBody>
      </p:sp>
      <p:sp>
        <p:nvSpPr>
          <p:cNvPr id="4" name="Vertikaler Textplatzhalter 3">
            <a:extLst>
              <a:ext uri="{FF2B5EF4-FFF2-40B4-BE49-F238E27FC236}">
                <a16:creationId xmlns:a16="http://schemas.microsoft.com/office/drawing/2014/main" id="{E4780A00-0A38-413F-B4D9-20E56B11ED3B}"/>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F8BC6F23-0FAC-44BA-AC64-947701D87769}"/>
              </a:ext>
            </a:extLst>
          </p:cNvPr>
          <p:cNvSpPr>
            <a:spLocks noGrp="1"/>
          </p:cNvSpPr>
          <p:nvPr>
            <p:ph type="sldNum" sz="quarter" idx="4"/>
          </p:nvPr>
        </p:nvSpPr>
        <p:spPr/>
        <p:txBody>
          <a:bodyPr/>
          <a:lstStyle/>
          <a:p>
            <a:pPr algn="r"/>
            <a:fld id="{D8EB360B-720C-704A-863E-A567E738ABDA}" type="slidenum">
              <a:rPr lang="de-DE" smtClean="0"/>
              <a:pPr algn="r"/>
              <a:t>11</a:t>
            </a:fld>
            <a:endParaRPr lang="de-DE"/>
          </a:p>
        </p:txBody>
      </p:sp>
      <p:sp>
        <p:nvSpPr>
          <p:cNvPr id="6" name="Abgerundetes Rechteck 5">
            <a:extLst>
              <a:ext uri="{FF2B5EF4-FFF2-40B4-BE49-F238E27FC236}">
                <a16:creationId xmlns:a16="http://schemas.microsoft.com/office/drawing/2014/main" id="{8872B973-908F-418F-BA31-954C1DEB6D38}"/>
              </a:ext>
            </a:extLst>
          </p:cNvPr>
          <p:cNvSpPr>
            <a:spLocks noChangeArrowheads="1"/>
          </p:cNvSpPr>
          <p:nvPr/>
        </p:nvSpPr>
        <p:spPr bwMode="auto">
          <a:xfrm>
            <a:off x="1877220" y="2571750"/>
            <a:ext cx="6865937" cy="338614"/>
          </a:xfrm>
          <a:prstGeom prst="roundRect">
            <a:avLst>
              <a:gd name="adj" fmla="val 31898"/>
            </a:avLst>
          </a:prstGeom>
          <a:gradFill rotWithShape="1">
            <a:gsLst>
              <a:gs pos="0">
                <a:schemeClr val="accent2"/>
              </a:gs>
              <a:gs pos="100000">
                <a:srgbClr val="FFCC00"/>
              </a:gs>
            </a:gsLst>
            <a:lin ang="0" scaled="1"/>
          </a:gradFill>
          <a:ln w="25400">
            <a:solidFill>
              <a:schemeClr val="bg1"/>
            </a:solidFill>
            <a:round/>
            <a:headEnd/>
            <a:tailEnd/>
          </a:ln>
          <a:effectLst>
            <a:outerShdw blurRad="101600" dist="38100" dir="2700000" algn="br" rotWithShape="0">
              <a:srgbClr val="808080">
                <a:alpha val="42998"/>
              </a:srgbClr>
            </a:outerShdw>
          </a:effectLst>
        </p:spPr>
        <p:txBody>
          <a:bodyPr lIns="0" tIns="0" rIns="0" bIns="0">
            <a:spAutoFit/>
          </a:bodyPr>
          <a:lstStyle/>
          <a:p>
            <a:pPr algn="ctr" defTabSz="914400">
              <a:spcBef>
                <a:spcPct val="50000"/>
              </a:spcBef>
              <a:defRPr/>
            </a:pPr>
            <a:r>
              <a:rPr kumimoji="1" lang="de-DE" b="1">
                <a:solidFill>
                  <a:schemeClr val="bg1"/>
                </a:solidFill>
                <a:latin typeface="Arial" pitchFamily="-107" charset="0"/>
                <a:ea typeface="Geneva" pitchFamily="-107" charset="-128"/>
                <a:cs typeface="Geneva" pitchFamily="-107" charset="-128"/>
              </a:rPr>
              <a:t>Zubereitung &gt; Applikation &gt; Entsorgung &gt; Transport</a:t>
            </a:r>
          </a:p>
        </p:txBody>
      </p:sp>
    </p:spTree>
    <p:extLst>
      <p:ext uri="{BB962C8B-B14F-4D97-AF65-F5344CB8AC3E}">
        <p14:creationId xmlns:p14="http://schemas.microsoft.com/office/powerpoint/2010/main" val="419826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531547-9079-4167-9B12-C63BC7595725}"/>
              </a:ext>
            </a:extLst>
          </p:cNvPr>
          <p:cNvSpPr>
            <a:spLocks noGrp="1"/>
          </p:cNvSpPr>
          <p:nvPr>
            <p:ph idx="1"/>
          </p:nvPr>
        </p:nvSpPr>
        <p:spPr>
          <a:xfrm>
            <a:off x="1687349" y="1028250"/>
            <a:ext cx="4641996" cy="3613547"/>
          </a:xfrm>
        </p:spPr>
        <p:txBody>
          <a:bodyPr lIns="91440" tIns="45720" rIns="91440" bIns="45720" anchor="t"/>
          <a:lstStyle/>
          <a:p>
            <a:pPr>
              <a:buFont typeface="Wingdings" panose="05000000000000000000" pitchFamily="2" charset="2"/>
              <a:buNone/>
            </a:pPr>
            <a:r>
              <a:rPr lang="de-DE" altLang="de-DE" sz="1700" b="1">
                <a:ea typeface="ＭＳ Ｐゴシック" panose="020B0600070205080204" pitchFamily="34" charset="-128"/>
                <a:cs typeface="Geneva" charset="0"/>
              </a:rPr>
              <a:t>Haut-, Augen- oder Schleimhautkontakt </a:t>
            </a:r>
          </a:p>
          <a:p>
            <a:r>
              <a:rPr lang="de-DE" altLang="de-DE">
                <a:ea typeface="ＭＳ Ｐゴシック" panose="020B0600070205080204" pitchFamily="34" charset="-128"/>
                <a:cs typeface="Geneva" charset="0"/>
              </a:rPr>
              <a:t>Durch Stäube und Flüssigkeiten</a:t>
            </a:r>
            <a:endParaRPr lang="de-DE" altLang="de-DE">
              <a:ea typeface="ＭＳ Ｐゴシック" panose="020B0600070205080204" pitchFamily="34" charset="-128"/>
              <a:cs typeface="Geneva" charset="0"/>
              <a:sym typeface="Wingdings" panose="05000000000000000000" pitchFamily="2" charset="2"/>
            </a:endParaRPr>
          </a:p>
          <a:p>
            <a:r>
              <a:rPr lang="de-DE" altLang="de-DE">
                <a:ea typeface="ＭＳ Ｐゴシック" panose="020B0600070205080204" pitchFamily="34" charset="-128"/>
                <a:cs typeface="Geneva" charset="0"/>
                <a:sym typeface="Wingdings" panose="05000000000000000000" pitchFamily="2" charset="2"/>
              </a:rPr>
              <a:t>Aufgrund Verschleppungen/Unfall</a:t>
            </a:r>
          </a:p>
          <a:p>
            <a:r>
              <a:rPr lang="de-DE" altLang="de-DE">
                <a:ea typeface="ＭＳ Ｐゴシック" panose="020B0600070205080204" pitchFamily="34" charset="-128"/>
                <a:sym typeface="Wingdings" panose="05000000000000000000" pitchFamily="2" charset="2"/>
              </a:rPr>
              <a:t>Eindringung durch:</a:t>
            </a:r>
            <a:endParaRPr lang="de-DE" altLang="de-DE">
              <a:ea typeface="ＭＳ Ｐゴシック"/>
            </a:endParaRPr>
          </a:p>
          <a:p>
            <a:pPr marL="721995" lvl="1" indent="-277495">
              <a:buFont typeface="Symbol" panose="05050102010706020507" pitchFamily="18" charset="2"/>
              <a:buChar char="-"/>
            </a:pPr>
            <a:r>
              <a:rPr lang="de-DE" altLang="de-DE" b="1">
                <a:ea typeface="ＭＳ Ｐゴシック"/>
              </a:rPr>
              <a:t>Spritzer</a:t>
            </a:r>
            <a:r>
              <a:rPr lang="de-DE" altLang="de-DE">
                <a:ea typeface="ＭＳ Ｐゴシック"/>
              </a:rPr>
              <a:t> in </a:t>
            </a:r>
            <a:r>
              <a:rPr lang="de-DE" altLang="de-DE" b="1">
                <a:ea typeface="ＭＳ Ｐゴシック"/>
              </a:rPr>
              <a:t>Gesicht</a:t>
            </a:r>
            <a:r>
              <a:rPr lang="de-DE" altLang="de-DE">
                <a:ea typeface="ＭＳ Ｐゴシック"/>
              </a:rPr>
              <a:t> oder </a:t>
            </a:r>
            <a:r>
              <a:rPr lang="de-DE" altLang="de-DE" b="1">
                <a:ea typeface="ＭＳ Ｐゴシック"/>
              </a:rPr>
              <a:t>Auge</a:t>
            </a:r>
            <a:r>
              <a:rPr lang="de-DE" altLang="de-DE">
                <a:ea typeface="ＭＳ Ｐゴシック"/>
              </a:rPr>
              <a:t> bzw. </a:t>
            </a:r>
            <a:br>
              <a:rPr lang="de-DE" altLang="de-DE">
                <a:ea typeface="ＭＳ Ｐゴシック"/>
              </a:rPr>
            </a:br>
            <a:r>
              <a:rPr lang="de-DE" altLang="de-DE">
                <a:ea typeface="ＭＳ Ｐゴシック"/>
              </a:rPr>
              <a:t>auf der </a:t>
            </a:r>
            <a:r>
              <a:rPr lang="de-DE" altLang="de-DE" b="1">
                <a:ea typeface="ＭＳ Ｐゴシック"/>
              </a:rPr>
              <a:t>Haut</a:t>
            </a:r>
          </a:p>
          <a:p>
            <a:pPr marL="721995" lvl="1" indent="-277495">
              <a:buFont typeface="Symbol" panose="05050102010706020507" pitchFamily="18" charset="2"/>
              <a:buChar char="-"/>
            </a:pPr>
            <a:r>
              <a:rPr lang="de-DE" altLang="de-DE">
                <a:ea typeface="ＭＳ Ｐゴシック" panose="020B0600070205080204" pitchFamily="34" charset="-128"/>
              </a:rPr>
              <a:t>Benetzung der </a:t>
            </a:r>
            <a:r>
              <a:rPr lang="de-DE" altLang="de-DE" b="1">
                <a:ea typeface="ＭＳ Ｐゴシック" panose="020B0600070205080204" pitchFamily="34" charset="-128"/>
              </a:rPr>
              <a:t>Kleidung</a:t>
            </a:r>
          </a:p>
          <a:p>
            <a:pPr marL="721995" lvl="1" indent="-277495">
              <a:buFont typeface="Symbol" panose="05050102010706020507" pitchFamily="18" charset="2"/>
              <a:buChar char="-"/>
            </a:pPr>
            <a:r>
              <a:rPr lang="de-DE" altLang="de-DE" b="1">
                <a:ea typeface="ＭＳ Ｐゴシック" panose="020B0600070205080204" pitchFamily="34" charset="-128"/>
              </a:rPr>
              <a:t>Durchdringung</a:t>
            </a:r>
            <a:r>
              <a:rPr lang="de-DE" altLang="de-DE">
                <a:ea typeface="ＭＳ Ｐゴシック" panose="020B0600070205080204" pitchFamily="34" charset="-128"/>
              </a:rPr>
              <a:t> von </a:t>
            </a:r>
            <a:r>
              <a:rPr lang="de-DE" altLang="de-DE" b="1">
                <a:ea typeface="ＭＳ Ｐゴシック" panose="020B0600070205080204" pitchFamily="34" charset="-128"/>
              </a:rPr>
              <a:t>Handschuhen bei längerer </a:t>
            </a:r>
            <a:r>
              <a:rPr lang="de-DE" altLang="de-DE">
                <a:ea typeface="ＭＳ Ｐゴシック" panose="020B0600070205080204" pitchFamily="34" charset="-128"/>
              </a:rPr>
              <a:t>Exposition</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8A9C40E4-2C97-4BDE-823B-921D55F88C95}"/>
              </a:ext>
            </a:extLst>
          </p:cNvPr>
          <p:cNvSpPr>
            <a:spLocks noGrp="1"/>
          </p:cNvSpPr>
          <p:nvPr>
            <p:ph type="ctrTitle"/>
          </p:nvPr>
        </p:nvSpPr>
        <p:spPr/>
        <p:txBody>
          <a:bodyPr/>
          <a:lstStyle/>
          <a:p>
            <a:r>
              <a:rPr lang="de-DE" altLang="de-DE">
                <a:ea typeface="ＭＳ Ｐゴシック" panose="020B0600070205080204" pitchFamily="34" charset="-128"/>
              </a:rPr>
              <a:t>Gefährdung durch Zytostatika und Schutzmaßnahmen</a:t>
            </a:r>
            <a:endParaRPr lang="de-DE"/>
          </a:p>
        </p:txBody>
      </p:sp>
      <p:sp>
        <p:nvSpPr>
          <p:cNvPr id="4" name="Vertikaler Textplatzhalter 3">
            <a:extLst>
              <a:ext uri="{FF2B5EF4-FFF2-40B4-BE49-F238E27FC236}">
                <a16:creationId xmlns:a16="http://schemas.microsoft.com/office/drawing/2014/main" id="{B619FA65-313D-4B84-9C0A-27113A25B098}"/>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A6E5EE4-E56E-45A4-9C1B-3353339343D4}"/>
              </a:ext>
            </a:extLst>
          </p:cNvPr>
          <p:cNvSpPr>
            <a:spLocks noGrp="1"/>
          </p:cNvSpPr>
          <p:nvPr>
            <p:ph type="sldNum" sz="quarter" idx="4"/>
          </p:nvPr>
        </p:nvSpPr>
        <p:spPr/>
        <p:txBody>
          <a:bodyPr/>
          <a:lstStyle/>
          <a:p>
            <a:pPr algn="r"/>
            <a:fld id="{D8EB360B-720C-704A-863E-A567E738ABDA}" type="slidenum">
              <a:rPr lang="de-DE" smtClean="0"/>
              <a:pPr algn="r"/>
              <a:t>12</a:t>
            </a:fld>
            <a:endParaRPr lang="de-DE"/>
          </a:p>
        </p:txBody>
      </p:sp>
      <p:pic>
        <p:nvPicPr>
          <p:cNvPr id="6" name="Picture 8">
            <a:extLst>
              <a:ext uri="{FF2B5EF4-FFF2-40B4-BE49-F238E27FC236}">
                <a16:creationId xmlns:a16="http://schemas.microsoft.com/office/drawing/2014/main" id="{77F07DE2-37D1-4E68-9CB8-9E6DBA6D8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946" y="387532"/>
            <a:ext cx="709445" cy="89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bgerundetes Rechteck 7">
            <a:extLst>
              <a:ext uri="{FF2B5EF4-FFF2-40B4-BE49-F238E27FC236}">
                <a16:creationId xmlns:a16="http://schemas.microsoft.com/office/drawing/2014/main" id="{340895BD-3CD5-4A4F-A665-FC93F334B6DA}"/>
              </a:ext>
            </a:extLst>
          </p:cNvPr>
          <p:cNvSpPr>
            <a:spLocks noChangeArrowheads="1"/>
          </p:cNvSpPr>
          <p:nvPr/>
        </p:nvSpPr>
        <p:spPr bwMode="auto">
          <a:xfrm>
            <a:off x="1790704" y="4242762"/>
            <a:ext cx="7149256" cy="601980"/>
          </a:xfrm>
          <a:prstGeom prst="roundRect">
            <a:avLst>
              <a:gd name="adj" fmla="val 32403"/>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hangingPunct="1">
              <a:spcBef>
                <a:spcPct val="50000"/>
              </a:spcBef>
              <a:defRPr/>
            </a:pPr>
            <a:r>
              <a:rPr lang="de-DE" altLang="de-DE" sz="1600" b="1">
                <a:solidFill>
                  <a:schemeClr val="bg1"/>
                </a:solidFill>
              </a:rPr>
              <a:t>Haut- und Schleimhautkontakt ist die wahrscheinlichste Möglichkeit der Aufnahme von Zytostatika!</a:t>
            </a:r>
            <a:r>
              <a:rPr lang="de-DE" altLang="de-DE" sz="1600" b="1" baseline="30000">
                <a:solidFill>
                  <a:schemeClr val="bg1"/>
                </a:solidFill>
              </a:rPr>
              <a:t> </a:t>
            </a:r>
            <a:r>
              <a:rPr lang="de-DE" altLang="de-DE" sz="1600" baseline="30000">
                <a:solidFill>
                  <a:schemeClr val="bg1"/>
                </a:solidFill>
              </a:rPr>
              <a:t>[11]</a:t>
            </a:r>
          </a:p>
        </p:txBody>
      </p:sp>
      <p:sp>
        <p:nvSpPr>
          <p:cNvPr id="8" name="Abgerundetes Rechteck 6">
            <a:extLst>
              <a:ext uri="{FF2B5EF4-FFF2-40B4-BE49-F238E27FC236}">
                <a16:creationId xmlns:a16="http://schemas.microsoft.com/office/drawing/2014/main" id="{9CD2D331-9148-4B87-B264-5C4B1451A087}"/>
              </a:ext>
            </a:extLst>
          </p:cNvPr>
          <p:cNvSpPr>
            <a:spLocks noChangeArrowheads="1"/>
          </p:cNvSpPr>
          <p:nvPr/>
        </p:nvSpPr>
        <p:spPr bwMode="auto">
          <a:xfrm>
            <a:off x="6233349" y="1293819"/>
            <a:ext cx="2698750" cy="2842498"/>
          </a:xfrm>
          <a:prstGeom prst="roundRect">
            <a:avLst>
              <a:gd name="adj" fmla="val 1163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spAutoFit/>
          </a:bodyPr>
          <a:lstStyle>
            <a:lvl1pPr marL="357188" indent="-3571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buFont typeface="Wingdings" pitchFamily="2" charset="2"/>
              <a:buChar char="è"/>
              <a:defRPr/>
            </a:pPr>
            <a:r>
              <a:rPr lang="de-DE" altLang="de-DE" sz="1400" b="1">
                <a:solidFill>
                  <a:schemeClr val="bg1"/>
                </a:solidFill>
              </a:rPr>
              <a:t>Schutzhandschuhe tragen und regelmäßig wechseln</a:t>
            </a:r>
          </a:p>
          <a:p>
            <a:pPr defTabSz="914400" eaLnBrk="1" hangingPunct="1">
              <a:buFont typeface="Wingdings" pitchFamily="2" charset="2"/>
              <a:buChar char="è"/>
              <a:defRPr/>
            </a:pPr>
            <a:endParaRPr lang="de-DE" altLang="de-DE" sz="1100" b="1">
              <a:solidFill>
                <a:schemeClr val="bg1"/>
              </a:solidFill>
            </a:endParaRPr>
          </a:p>
          <a:p>
            <a:pPr defTabSz="914400" eaLnBrk="1" hangingPunct="1">
              <a:buFont typeface="Wingdings" pitchFamily="2" charset="2"/>
              <a:buChar char="è"/>
              <a:defRPr/>
            </a:pPr>
            <a:r>
              <a:rPr lang="de-DE" altLang="de-DE" sz="1400" b="1">
                <a:solidFill>
                  <a:schemeClr val="bg1"/>
                </a:solidFill>
              </a:rPr>
              <a:t>Handschuhe auf Unversehrtheit/ Dichtigkeit prüfen</a:t>
            </a:r>
          </a:p>
          <a:p>
            <a:pPr defTabSz="914400" eaLnBrk="1" hangingPunct="1">
              <a:buFont typeface="Wingdings" pitchFamily="2" charset="2"/>
              <a:buChar char="è"/>
              <a:defRPr/>
            </a:pPr>
            <a:endParaRPr lang="de-DE" altLang="de-DE" sz="1100" b="1">
              <a:solidFill>
                <a:schemeClr val="bg1"/>
              </a:solidFill>
            </a:endParaRPr>
          </a:p>
          <a:p>
            <a:pPr defTabSz="914400" eaLnBrk="1" hangingPunct="1">
              <a:buFont typeface="Wingdings" pitchFamily="2" charset="2"/>
              <a:buChar char="è"/>
              <a:defRPr/>
            </a:pPr>
            <a:r>
              <a:rPr lang="de-DE" altLang="de-DE" sz="1400" b="1">
                <a:solidFill>
                  <a:schemeClr val="bg1"/>
                </a:solidFill>
              </a:rPr>
              <a:t>Auswahl korrekter Schutzkleidung</a:t>
            </a:r>
          </a:p>
          <a:p>
            <a:pPr defTabSz="914400" eaLnBrk="1" hangingPunct="1">
              <a:buFont typeface="Wingdings" pitchFamily="2" charset="2"/>
              <a:buChar char="è"/>
              <a:defRPr/>
            </a:pPr>
            <a:endParaRPr lang="de-DE" altLang="de-DE" sz="1100" b="1">
              <a:solidFill>
                <a:schemeClr val="bg1"/>
              </a:solidFill>
            </a:endParaRPr>
          </a:p>
          <a:p>
            <a:pPr defTabSz="914400" eaLnBrk="1" hangingPunct="1">
              <a:buFont typeface="Wingdings" pitchFamily="2" charset="2"/>
              <a:buChar char="è"/>
              <a:defRPr/>
            </a:pPr>
            <a:r>
              <a:rPr lang="de-DE" altLang="de-DE" sz="1400" b="1">
                <a:solidFill>
                  <a:schemeClr val="bg1"/>
                </a:solidFill>
              </a:rPr>
              <a:t>Schutzkleidung bei Pausen ablegen</a:t>
            </a:r>
          </a:p>
        </p:txBody>
      </p:sp>
    </p:spTree>
    <p:extLst>
      <p:ext uri="{BB962C8B-B14F-4D97-AF65-F5344CB8AC3E}">
        <p14:creationId xmlns:p14="http://schemas.microsoft.com/office/powerpoint/2010/main" val="391404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2C6ABB7-B245-44CB-8A91-F9559D03762A}"/>
              </a:ext>
            </a:extLst>
          </p:cNvPr>
          <p:cNvSpPr>
            <a:spLocks noGrp="1"/>
          </p:cNvSpPr>
          <p:nvPr>
            <p:ph idx="1"/>
          </p:nvPr>
        </p:nvSpPr>
        <p:spPr/>
        <p:txBody>
          <a:bodyPr lIns="91440" tIns="45720" rIns="91440" bIns="45720" anchor="t"/>
          <a:lstStyle/>
          <a:p>
            <a:pPr marL="0" indent="0">
              <a:buFont typeface="Wingdings" panose="05000000000000000000" pitchFamily="2" charset="2"/>
              <a:buNone/>
              <a:defRPr/>
            </a:pPr>
            <a:r>
              <a:rPr lang="de-DE" altLang="de-DE" sz="1700" b="1">
                <a:ea typeface="ＭＳ Ｐゴシック"/>
                <a:cs typeface="Geneva" charset="0"/>
              </a:rPr>
              <a:t>Die dermale Aufnahme von Zytostatika:</a:t>
            </a:r>
          </a:p>
          <a:p>
            <a:pPr>
              <a:defRPr/>
            </a:pPr>
            <a:r>
              <a:rPr lang="de-DE" altLang="de-DE">
                <a:ea typeface="ＭＳ Ｐゴシック"/>
                <a:cs typeface="Geneva" charset="0"/>
              </a:rPr>
              <a:t>Ist das größte Risiko für die Aufnahme von Zytostatika </a:t>
            </a:r>
            <a:r>
              <a:rPr lang="de-DE" altLang="de-DE" baseline="30000">
                <a:ea typeface="ＭＳ Ｐゴシック"/>
                <a:cs typeface="Geneva" charset="0"/>
              </a:rPr>
              <a:t>[7] </a:t>
            </a:r>
            <a:endParaRPr lang="de-DE" altLang="de-DE" baseline="30000">
              <a:ea typeface="ＭＳ Ｐゴシック" pitchFamily="34" charset="-128"/>
              <a:cs typeface="Geneva" charset="0"/>
            </a:endParaRPr>
          </a:p>
          <a:p>
            <a:pPr>
              <a:defRPr/>
            </a:pPr>
            <a:r>
              <a:rPr lang="de-DE" altLang="de-DE">
                <a:ea typeface="ＭＳ Ｐゴシック"/>
                <a:cs typeface="Geneva" charset="0"/>
              </a:rPr>
              <a:t>Ist abhängig </a:t>
            </a:r>
            <a:r>
              <a:rPr lang="de-DE" altLang="de-DE" baseline="30000">
                <a:ea typeface="ＭＳ Ｐゴシック"/>
                <a:cs typeface="Geneva" charset="0"/>
              </a:rPr>
              <a:t>[8]</a:t>
            </a:r>
            <a:r>
              <a:rPr lang="de-DE" altLang="de-DE">
                <a:ea typeface="ＭＳ Ｐゴシック"/>
                <a:cs typeface="Geneva" charset="0"/>
              </a:rPr>
              <a:t>:</a:t>
            </a:r>
            <a:endParaRPr lang="de-DE" altLang="de-DE" baseline="30000">
              <a:ea typeface="ＭＳ Ｐゴシック"/>
              <a:cs typeface="Geneva" charset="0"/>
            </a:endParaRPr>
          </a:p>
          <a:p>
            <a:pPr marL="721995" lvl="2" indent="-277495">
              <a:buFont typeface="Symbol" pitchFamily="18" charset="2"/>
              <a:buChar char="-"/>
              <a:defRPr/>
            </a:pPr>
            <a:r>
              <a:rPr lang="de-DE" altLang="de-DE">
                <a:ea typeface="ＭＳ Ｐゴシック"/>
              </a:rPr>
              <a:t>vom Ausmaß der Oberflächenkontamination des Arbeitsbereiches</a:t>
            </a:r>
          </a:p>
          <a:p>
            <a:pPr marL="721995" lvl="2" indent="-277495">
              <a:buFont typeface="Symbol" pitchFamily="18" charset="2"/>
              <a:buChar char="-"/>
              <a:defRPr/>
            </a:pPr>
            <a:r>
              <a:rPr lang="de-DE" altLang="de-DE">
                <a:ea typeface="ＭＳ Ｐゴシック"/>
              </a:rPr>
              <a:t>von der persönlichen Schutzausrüstung (Handschuhe!)</a:t>
            </a:r>
          </a:p>
          <a:p>
            <a:pPr marL="721995" lvl="2" indent="-277495">
              <a:buFont typeface="Symbol" pitchFamily="18" charset="2"/>
              <a:buChar char="-"/>
              <a:defRPr/>
            </a:pPr>
            <a:r>
              <a:rPr lang="de-DE" altLang="de-DE">
                <a:ea typeface="ＭＳ Ｐゴシック"/>
              </a:rPr>
              <a:t>von der Art des Umgangs mit Zytostatika (Handhabung)</a:t>
            </a:r>
          </a:p>
          <a:p>
            <a:endParaRPr lang="de-DE"/>
          </a:p>
        </p:txBody>
      </p:sp>
      <p:sp>
        <p:nvSpPr>
          <p:cNvPr id="3" name="Titel 2">
            <a:extLst>
              <a:ext uri="{FF2B5EF4-FFF2-40B4-BE49-F238E27FC236}">
                <a16:creationId xmlns:a16="http://schemas.microsoft.com/office/drawing/2014/main" id="{98088E4E-BB8B-46BE-8C36-2DB38356C819}"/>
              </a:ext>
            </a:extLst>
          </p:cNvPr>
          <p:cNvSpPr>
            <a:spLocks noGrp="1"/>
          </p:cNvSpPr>
          <p:nvPr>
            <p:ph type="ctrTitle"/>
          </p:nvPr>
        </p:nvSpPr>
        <p:spPr>
          <a:xfrm>
            <a:off x="1785342" y="550456"/>
            <a:ext cx="7358658" cy="492872"/>
          </a:xfrm>
        </p:spPr>
        <p:txBody>
          <a:bodyPr/>
          <a:lstStyle/>
          <a:p>
            <a:r>
              <a:rPr lang="de-DE" sz="2030">
                <a:effectLst/>
                <a:latin typeface="+mj-lt"/>
              </a:rPr>
              <a:t>Gefährdung durch Zytostatika und Schutzmaßnahmen</a:t>
            </a:r>
            <a:endParaRPr lang="de-DE" sz="2030">
              <a:latin typeface="+mj-lt"/>
            </a:endParaRPr>
          </a:p>
        </p:txBody>
      </p:sp>
      <p:sp>
        <p:nvSpPr>
          <p:cNvPr id="4" name="Vertikaler Textplatzhalter 3">
            <a:extLst>
              <a:ext uri="{FF2B5EF4-FFF2-40B4-BE49-F238E27FC236}">
                <a16:creationId xmlns:a16="http://schemas.microsoft.com/office/drawing/2014/main" id="{988C20DA-9204-4A66-9B0E-956B6583F8FF}"/>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E952563E-72BE-4CE9-9387-B7DC85F98AF3}"/>
              </a:ext>
            </a:extLst>
          </p:cNvPr>
          <p:cNvSpPr>
            <a:spLocks noGrp="1"/>
          </p:cNvSpPr>
          <p:nvPr>
            <p:ph type="sldNum" sz="quarter" idx="4"/>
          </p:nvPr>
        </p:nvSpPr>
        <p:spPr/>
        <p:txBody>
          <a:bodyPr/>
          <a:lstStyle/>
          <a:p>
            <a:pPr algn="r"/>
            <a:fld id="{D8EB360B-720C-704A-863E-A567E738ABDA}" type="slidenum">
              <a:rPr lang="de-DE" smtClean="0"/>
              <a:pPr algn="r"/>
              <a:t>13</a:t>
            </a:fld>
            <a:endParaRPr lang="de-DE"/>
          </a:p>
        </p:txBody>
      </p:sp>
      <p:pic>
        <p:nvPicPr>
          <p:cNvPr id="6" name="Picture 8">
            <a:extLst>
              <a:ext uri="{FF2B5EF4-FFF2-40B4-BE49-F238E27FC236}">
                <a16:creationId xmlns:a16="http://schemas.microsoft.com/office/drawing/2014/main" id="{CC652ADF-CDEF-3887-B04A-0BE3F54EF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558" y="3173506"/>
            <a:ext cx="869425" cy="109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19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816C2E-D07A-4CBB-AB12-8437106BF0B5}"/>
              </a:ext>
            </a:extLst>
          </p:cNvPr>
          <p:cNvSpPr>
            <a:spLocks noGrp="1"/>
          </p:cNvSpPr>
          <p:nvPr>
            <p:ph type="ctrTitle"/>
          </p:nvPr>
        </p:nvSpPr>
        <p:spPr/>
        <p:txBody>
          <a:bodyPr/>
          <a:lstStyle/>
          <a:p>
            <a:r>
              <a:rPr lang="de-DE" altLang="de-DE" sz="2030">
                <a:solidFill>
                  <a:srgbClr val="BE0023"/>
                </a:solidFill>
                <a:latin typeface="Arial" panose="020B0604020202020204" pitchFamily="34" charset="0"/>
                <a:ea typeface="ＭＳ Ｐゴシック" panose="020B0600070205080204" pitchFamily="34" charset="-128"/>
                <a:cs typeface="Arial" panose="020B0604020202020204" pitchFamily="34" charset="0"/>
              </a:rPr>
              <a:t>Gefährdung durch Zytostatika und Schutzmaßnahmen</a:t>
            </a:r>
            <a:endParaRPr lang="de-DE" sz="2030"/>
          </a:p>
        </p:txBody>
      </p:sp>
      <p:sp>
        <p:nvSpPr>
          <p:cNvPr id="4" name="Vertikaler Textplatzhalter 3">
            <a:extLst>
              <a:ext uri="{FF2B5EF4-FFF2-40B4-BE49-F238E27FC236}">
                <a16:creationId xmlns:a16="http://schemas.microsoft.com/office/drawing/2014/main" id="{4385B293-1E69-4FC8-B189-DCDB1662D426}"/>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94C4CCD-5ED9-432A-8FB5-9B8D2FE3DD2B}"/>
              </a:ext>
            </a:extLst>
          </p:cNvPr>
          <p:cNvSpPr>
            <a:spLocks noGrp="1"/>
          </p:cNvSpPr>
          <p:nvPr>
            <p:ph type="sldNum" sz="quarter" idx="4"/>
          </p:nvPr>
        </p:nvSpPr>
        <p:spPr/>
        <p:txBody>
          <a:bodyPr/>
          <a:lstStyle/>
          <a:p>
            <a:pPr algn="r"/>
            <a:fld id="{D8EB360B-720C-704A-863E-A567E738ABDA}" type="slidenum">
              <a:rPr lang="de-DE" smtClean="0"/>
              <a:pPr algn="r"/>
              <a:t>14</a:t>
            </a:fld>
            <a:endParaRPr lang="de-DE"/>
          </a:p>
        </p:txBody>
      </p:sp>
      <p:sp>
        <p:nvSpPr>
          <p:cNvPr id="7" name="Textfeld 6">
            <a:extLst>
              <a:ext uri="{FF2B5EF4-FFF2-40B4-BE49-F238E27FC236}">
                <a16:creationId xmlns:a16="http://schemas.microsoft.com/office/drawing/2014/main" id="{AC17940B-026D-4437-8569-EED9A9ED0C2F}"/>
              </a:ext>
            </a:extLst>
          </p:cNvPr>
          <p:cNvSpPr txBox="1"/>
          <p:nvPr/>
        </p:nvSpPr>
        <p:spPr>
          <a:xfrm>
            <a:off x="3914294" y="1495743"/>
            <a:ext cx="4572000" cy="1269578"/>
          </a:xfrm>
          <a:prstGeom prst="rect">
            <a:avLst/>
          </a:prstGeom>
          <a:noFill/>
        </p:spPr>
        <p:txBody>
          <a:bodyPr wrap="square">
            <a:spAutoFit/>
          </a:bodyPr>
          <a:lstStyle/>
          <a:p>
            <a:pPr marL="266700" indent="-266700">
              <a:spcBef>
                <a:spcPts val="1200"/>
              </a:spcBef>
              <a:buClr>
                <a:schemeClr val="accent2"/>
              </a:buClr>
              <a:buFont typeface="Wingdings" panose="05000000000000000000" pitchFamily="2" charset="2"/>
              <a:buNone/>
            </a:pPr>
            <a:r>
              <a:rPr lang="de-DE" altLang="de-DE" sz="1700" b="1">
                <a:solidFill>
                  <a:srgbClr val="666565"/>
                </a:solidFill>
                <a:latin typeface="Arial" panose="020B0604020202020204" pitchFamily="34" charset="0"/>
                <a:ea typeface="ＭＳ Ｐゴシック" panose="020B0600070205080204" pitchFamily="34" charset="-128"/>
                <a:cs typeface="Geneva" charset="0"/>
              </a:rPr>
              <a:t>Orale Aufnahme </a:t>
            </a:r>
            <a:endParaRPr lang="de-DE" altLang="de-DE" sz="1700">
              <a:solidFill>
                <a:srgbClr val="666565"/>
              </a:solidFill>
              <a:latin typeface="Arial" panose="020B0604020202020204" pitchFamily="34" charset="0"/>
              <a:ea typeface="ＭＳ Ｐゴシック" panose="020B0600070205080204" pitchFamily="34" charset="-128"/>
              <a:cs typeface="Geneva" charset="0"/>
            </a:endParaRPr>
          </a:p>
          <a:p>
            <a:pPr marL="266700" indent="-266700">
              <a:spcBef>
                <a:spcPts val="1200"/>
              </a:spcBef>
              <a:buClr>
                <a:schemeClr val="accent2"/>
              </a:buClr>
              <a:buFont typeface="Wingdings" panose="05000000000000000000" pitchFamily="2" charset="2"/>
              <a:buChar char="§"/>
            </a:pPr>
            <a:r>
              <a:rPr lang="de-DE" altLang="de-DE" sz="1650">
                <a:solidFill>
                  <a:srgbClr val="666565"/>
                </a:solidFill>
                <a:latin typeface="Arial" panose="020B0604020202020204" pitchFamily="34" charset="0"/>
                <a:ea typeface="ＭＳ Ｐゴシック" panose="020B0600070205080204" pitchFamily="34" charset="-128"/>
                <a:cs typeface="Geneva" charset="0"/>
              </a:rPr>
              <a:t>Ungewolltes Verschlucken aufgrund von Verschleppung </a:t>
            </a:r>
            <a:r>
              <a:rPr lang="de-DE" altLang="de-DE" sz="1650">
                <a:solidFill>
                  <a:srgbClr val="666565"/>
                </a:solidFill>
                <a:cs typeface="Geneva" charset="0"/>
              </a:rPr>
              <a:t>über</a:t>
            </a:r>
            <a:r>
              <a:rPr lang="de-DE" altLang="de-DE" sz="1650">
                <a:solidFill>
                  <a:srgbClr val="666565"/>
                </a:solidFill>
                <a:latin typeface="Arial" panose="020B0604020202020204" pitchFamily="34" charset="0"/>
                <a:ea typeface="ＭＳ Ｐゴシック" panose="020B0600070205080204" pitchFamily="34" charset="-128"/>
                <a:cs typeface="Geneva" charset="0"/>
              </a:rPr>
              <a:t> kontaminierte Oberflächen</a:t>
            </a:r>
          </a:p>
        </p:txBody>
      </p:sp>
      <p:pic>
        <p:nvPicPr>
          <p:cNvPr id="8" name="Picture 7">
            <a:extLst>
              <a:ext uri="{FF2B5EF4-FFF2-40B4-BE49-F238E27FC236}">
                <a16:creationId xmlns:a16="http://schemas.microsoft.com/office/drawing/2014/main" id="{91B7BCAC-2115-43E6-A9B0-1CA200D4E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232" y="1264986"/>
            <a:ext cx="894061" cy="189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6">
            <a:extLst>
              <a:ext uri="{FF2B5EF4-FFF2-40B4-BE49-F238E27FC236}">
                <a16:creationId xmlns:a16="http://schemas.microsoft.com/office/drawing/2014/main" id="{67A8B4F9-F69E-480C-8E0E-9209D7C5C34D}"/>
              </a:ext>
            </a:extLst>
          </p:cNvPr>
          <p:cNvSpPr>
            <a:spLocks noChangeArrowheads="1"/>
          </p:cNvSpPr>
          <p:nvPr/>
        </p:nvSpPr>
        <p:spPr bwMode="auto">
          <a:xfrm>
            <a:off x="1785342" y="3667491"/>
            <a:ext cx="5813794" cy="607933"/>
          </a:xfrm>
          <a:prstGeom prst="roundRect">
            <a:avLst>
              <a:gd name="adj" fmla="val 1163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t">
            <a:spAutoFit/>
          </a:bodyPr>
          <a:lstStyle>
            <a:lvl1pPr marL="357188" indent="-35718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56870" indent="-356870" defTabSz="914400" eaLnBrk="1" hangingPunct="1">
              <a:spcBef>
                <a:spcPts val="0"/>
              </a:spcBef>
              <a:spcAft>
                <a:spcPts val="600"/>
              </a:spcAft>
              <a:defRPr/>
            </a:pPr>
            <a:r>
              <a:rPr lang="de-DE" altLang="de-DE" sz="1600" b="1">
                <a:solidFill>
                  <a:schemeClr val="bg1"/>
                </a:solidFill>
                <a:latin typeface="Arial"/>
                <a:ea typeface="ＭＳ Ｐゴシック"/>
                <a:cs typeface="Arial"/>
                <a:sym typeface="Wingdings" pitchFamily="2" charset="2"/>
              </a:rPr>
              <a:t>	</a:t>
            </a:r>
            <a:r>
              <a:rPr lang="de-DE" altLang="de-DE" sz="1600" b="1">
                <a:solidFill>
                  <a:schemeClr val="bg1"/>
                </a:solidFill>
                <a:latin typeface="Arial"/>
                <a:ea typeface="ＭＳ Ｐゴシック"/>
                <a:cs typeface="Arial"/>
              </a:rPr>
              <a:t>kein Essen, Trinken am Arbeitsplatz</a:t>
            </a:r>
            <a:endParaRPr lang="de-DE" altLang="de-DE" sz="1600">
              <a:solidFill>
                <a:schemeClr val="bg1"/>
              </a:solidFill>
              <a:latin typeface="Arial"/>
              <a:ea typeface="ＭＳ Ｐゴシック"/>
              <a:cs typeface="Arial"/>
            </a:endParaRPr>
          </a:p>
          <a:p>
            <a:pPr marL="356870" indent="-356870" defTabSz="914400" eaLnBrk="1" hangingPunct="1">
              <a:defRPr/>
            </a:pPr>
            <a:r>
              <a:rPr lang="de-DE" altLang="de-DE" sz="1600">
                <a:solidFill>
                  <a:schemeClr val="bg1"/>
                </a:solidFill>
                <a:sym typeface="Wingdings" pitchFamily="2" charset="2"/>
              </a:rPr>
              <a:t>	</a:t>
            </a:r>
            <a:r>
              <a:rPr lang="de-DE" altLang="de-DE" sz="1600" b="1">
                <a:solidFill>
                  <a:schemeClr val="bg1"/>
                </a:solidFill>
              </a:rPr>
              <a:t>vor Pausen: Hände waschen, Schutzkleidung ablegen</a:t>
            </a:r>
            <a:endParaRPr lang="de-DE" altLang="de-DE" sz="1600" b="1">
              <a:solidFill>
                <a:schemeClr val="bg1"/>
              </a:solidFill>
              <a:cs typeface="Arial" pitchFamily="34" charset="0"/>
            </a:endParaRPr>
          </a:p>
        </p:txBody>
      </p:sp>
      <p:grpSp>
        <p:nvGrpSpPr>
          <p:cNvPr id="12" name="Gruppieren 11">
            <a:extLst>
              <a:ext uri="{FF2B5EF4-FFF2-40B4-BE49-F238E27FC236}">
                <a16:creationId xmlns:a16="http://schemas.microsoft.com/office/drawing/2014/main" id="{D8B4903F-926E-4D08-817A-8C5BCE750A37}"/>
              </a:ext>
            </a:extLst>
          </p:cNvPr>
          <p:cNvGrpSpPr/>
          <p:nvPr/>
        </p:nvGrpSpPr>
        <p:grpSpPr>
          <a:xfrm>
            <a:off x="7964564" y="3092473"/>
            <a:ext cx="798347" cy="1737406"/>
            <a:chOff x="7964564" y="2773497"/>
            <a:chExt cx="798347" cy="1737406"/>
          </a:xfrm>
        </p:grpSpPr>
        <p:pic>
          <p:nvPicPr>
            <p:cNvPr id="10" name="Picture 8">
              <a:extLst>
                <a:ext uri="{FF2B5EF4-FFF2-40B4-BE49-F238E27FC236}">
                  <a16:creationId xmlns:a16="http://schemas.microsoft.com/office/drawing/2014/main" id="{22564408-0B09-4308-B0A1-EB649351D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564" y="2773497"/>
              <a:ext cx="798347" cy="81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B7E4906C-B8F1-4F55-BEFE-9473DFCCFE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803"/>
            <a:stretch/>
          </p:blipFill>
          <p:spPr bwMode="auto">
            <a:xfrm>
              <a:off x="7964565" y="3720656"/>
              <a:ext cx="775846" cy="79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9063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0CCE3CF-DE49-49B4-98A7-86425B089780}"/>
              </a:ext>
            </a:extLst>
          </p:cNvPr>
          <p:cNvSpPr>
            <a:spLocks noGrp="1"/>
          </p:cNvSpPr>
          <p:nvPr>
            <p:ph type="ctrTitle"/>
          </p:nvPr>
        </p:nvSpPr>
        <p:spPr/>
        <p:txBody>
          <a:bodyPr/>
          <a:lstStyle/>
          <a:p>
            <a:r>
              <a:rPr lang="de-DE" altLang="de-DE">
                <a:ea typeface="ＭＳ Ｐゴシック" panose="020B0600070205080204" pitchFamily="34" charset="-128"/>
              </a:rPr>
              <a:t>Gefährdung durch Zytostatika und Schutzmaßnahmen</a:t>
            </a:r>
            <a:endParaRPr lang="de-DE"/>
          </a:p>
        </p:txBody>
      </p:sp>
      <p:sp>
        <p:nvSpPr>
          <p:cNvPr id="4" name="Vertikaler Textplatzhalter 3">
            <a:extLst>
              <a:ext uri="{FF2B5EF4-FFF2-40B4-BE49-F238E27FC236}">
                <a16:creationId xmlns:a16="http://schemas.microsoft.com/office/drawing/2014/main" id="{911BB4B8-1F46-48A0-AA7B-6FDBEDD89A4B}"/>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3D6949C8-34EE-475E-91F6-C4F5899ED6E8}"/>
              </a:ext>
            </a:extLst>
          </p:cNvPr>
          <p:cNvSpPr>
            <a:spLocks noGrp="1"/>
          </p:cNvSpPr>
          <p:nvPr>
            <p:ph type="sldNum" sz="quarter" idx="4"/>
          </p:nvPr>
        </p:nvSpPr>
        <p:spPr/>
        <p:txBody>
          <a:bodyPr/>
          <a:lstStyle/>
          <a:p>
            <a:pPr algn="r"/>
            <a:fld id="{D8EB360B-720C-704A-863E-A567E738ABDA}" type="slidenum">
              <a:rPr lang="de-DE" smtClean="0"/>
              <a:pPr algn="r"/>
              <a:t>15</a:t>
            </a:fld>
            <a:endParaRPr lang="de-DE"/>
          </a:p>
        </p:txBody>
      </p:sp>
      <p:sp>
        <p:nvSpPr>
          <p:cNvPr id="6" name="Inhaltsplatzhalter 8">
            <a:extLst>
              <a:ext uri="{FF2B5EF4-FFF2-40B4-BE49-F238E27FC236}">
                <a16:creationId xmlns:a16="http://schemas.microsoft.com/office/drawing/2014/main" id="{CB23A570-428F-485A-A88A-C282797A0132}"/>
              </a:ext>
            </a:extLst>
          </p:cNvPr>
          <p:cNvSpPr>
            <a:spLocks noGrp="1"/>
          </p:cNvSpPr>
          <p:nvPr>
            <p:ph idx="1"/>
          </p:nvPr>
        </p:nvSpPr>
        <p:spPr bwMode="auto">
          <a:xfrm>
            <a:off x="3892224" y="1572967"/>
            <a:ext cx="4858237" cy="16016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None/>
            </a:pPr>
            <a:r>
              <a:rPr lang="de-DE" altLang="de-DE" sz="1700" b="1">
                <a:latin typeface="Arial"/>
                <a:ea typeface="ＭＳ Ｐゴシック"/>
                <a:cs typeface="Geneva" charset="0"/>
              </a:rPr>
              <a:t>Inhalation</a:t>
            </a:r>
            <a:r>
              <a:rPr lang="de-DE" altLang="de-DE" sz="1700">
                <a:latin typeface="Arial"/>
                <a:ea typeface="ＭＳ Ｐゴシック"/>
                <a:cs typeface="Geneva" charset="0"/>
              </a:rPr>
              <a:t> von Stäuben und Aerosolen durch:</a:t>
            </a:r>
          </a:p>
          <a:p>
            <a:pPr>
              <a:buFont typeface="Wingdings" panose="05000000000000000000" pitchFamily="2" charset="2"/>
              <a:buChar char="§"/>
            </a:pPr>
            <a:r>
              <a:rPr lang="de-DE" altLang="de-DE">
                <a:latin typeface="Arial"/>
                <a:ea typeface="ＭＳ Ｐゴシック"/>
                <a:cs typeface="Geneva" charset="0"/>
              </a:rPr>
              <a:t>Außenkontamination</a:t>
            </a:r>
          </a:p>
          <a:p>
            <a:pPr>
              <a:buFont typeface="Wingdings" panose="05000000000000000000" pitchFamily="2" charset="2"/>
              <a:buChar char="§"/>
            </a:pPr>
            <a:r>
              <a:rPr lang="de-DE" altLang="de-DE">
                <a:latin typeface="Arial"/>
                <a:ea typeface="ＭＳ Ｐゴシック"/>
                <a:cs typeface="Geneva" charset="0"/>
              </a:rPr>
              <a:t>Unfallbedingte Freisetzung</a:t>
            </a:r>
          </a:p>
          <a:p>
            <a:pPr>
              <a:buFont typeface="Wingdings" panose="05000000000000000000" pitchFamily="2" charset="2"/>
              <a:buChar char="§"/>
            </a:pPr>
            <a:r>
              <a:rPr lang="de-DE" altLang="de-DE">
                <a:latin typeface="Arial"/>
                <a:ea typeface="ＭＳ Ｐゴシック"/>
                <a:cs typeface="Geneva" charset="0"/>
              </a:rPr>
              <a:t>Leckagen (Beschädigung, Glasbruch)</a:t>
            </a:r>
          </a:p>
          <a:p>
            <a:r>
              <a:rPr lang="de-DE">
                <a:ea typeface="+mn-lt"/>
                <a:cs typeface="+mn-lt"/>
              </a:rPr>
              <a:t>Ungeschütztes Öffnen, Teilen, Mörsern von Tabletten oder Kapseln</a:t>
            </a:r>
            <a:endParaRPr lang="de-DE" altLang="de-DE">
              <a:latin typeface="Arial" panose="020B0604020202020204" pitchFamily="34" charset="0"/>
              <a:ea typeface="ＭＳ Ｐゴシック" panose="020B0600070205080204" pitchFamily="34" charset="-128"/>
              <a:cs typeface="Geneva" charset="0"/>
            </a:endParaRPr>
          </a:p>
        </p:txBody>
      </p:sp>
      <p:pic>
        <p:nvPicPr>
          <p:cNvPr id="7" name="Picture 6">
            <a:extLst>
              <a:ext uri="{FF2B5EF4-FFF2-40B4-BE49-F238E27FC236}">
                <a16:creationId xmlns:a16="http://schemas.microsoft.com/office/drawing/2014/main" id="{F2AAC1A0-6BF5-4AE9-94A1-0CF60761D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782" y="1424828"/>
            <a:ext cx="863486" cy="18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37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2C6081D-CE4A-4DFC-AC09-B3EA5BA1D3C9}"/>
              </a:ext>
            </a:extLst>
          </p:cNvPr>
          <p:cNvSpPr>
            <a:spLocks noGrp="1"/>
          </p:cNvSpPr>
          <p:nvPr>
            <p:ph idx="1"/>
          </p:nvPr>
        </p:nvSpPr>
        <p:spPr>
          <a:xfrm>
            <a:off x="1683547" y="1087041"/>
            <a:ext cx="7315794" cy="3479603"/>
          </a:xfrm>
        </p:spPr>
        <p:txBody>
          <a:bodyPr lIns="91440" tIns="45720" rIns="91440" bIns="45720" anchor="t"/>
          <a:lstStyle/>
          <a:p>
            <a:pPr marL="266700" lvl="1" indent="0">
              <a:buFont typeface="Symbol" pitchFamily="18" charset="2"/>
              <a:buNone/>
              <a:defRPr/>
            </a:pPr>
            <a:r>
              <a:rPr lang="de-DE" sz="1600" b="1">
                <a:effectLst/>
                <a:latin typeface="+mj-lt"/>
              </a:rPr>
              <a:t>Empfehlungen zur Reduktion von Kontaminationen</a:t>
            </a:r>
            <a:endParaRPr lang="de-DE" altLang="de-DE" sz="1700" b="1">
              <a:latin typeface="+mj-lt"/>
              <a:ea typeface="ＭＳ Ｐゴシック"/>
            </a:endParaRPr>
          </a:p>
          <a:p>
            <a:pPr marL="541020" lvl="1" indent="-274320">
              <a:spcBef>
                <a:spcPts val="1200"/>
              </a:spcBef>
              <a:buFont typeface="Wingdings" panose="05000000000000000000" pitchFamily="2" charset="2"/>
              <a:buChar char="§"/>
              <a:defRPr/>
            </a:pPr>
            <a:r>
              <a:rPr lang="de-DE" altLang="de-DE" sz="1600">
                <a:ea typeface="ＭＳ Ｐゴシック"/>
              </a:rPr>
              <a:t>Vermeidung von Verschleppungen von Zytostatika</a:t>
            </a:r>
          </a:p>
          <a:p>
            <a:pPr marL="541020" lvl="1" indent="-274320">
              <a:buFont typeface="Wingdings" panose="05000000000000000000" pitchFamily="2" charset="2"/>
              <a:buChar char="§"/>
              <a:defRPr/>
            </a:pPr>
            <a:r>
              <a:rPr lang="de-DE" altLang="de-DE" sz="1600">
                <a:ea typeface="ＭＳ Ｐゴシック"/>
              </a:rPr>
              <a:t>Vermeidung eines Austretens von Zytostatika (Spilling)</a:t>
            </a:r>
          </a:p>
          <a:p>
            <a:pPr marL="541020" lvl="1" indent="-274320">
              <a:buFont typeface="Wingdings" panose="05000000000000000000" pitchFamily="2" charset="2"/>
              <a:buChar char="§"/>
              <a:defRPr/>
            </a:pPr>
            <a:r>
              <a:rPr lang="de-DE" sz="1600">
                <a:effectLst/>
                <a:latin typeface="+mj-lt"/>
              </a:rPr>
              <a:t>Verwendung von Spikes oder geschlossenen Medikamententransfersystemen (CSTD) während der Herstellung</a:t>
            </a:r>
          </a:p>
          <a:p>
            <a:pPr marL="541020" lvl="1" indent="-274320">
              <a:buFont typeface="Wingdings" panose="05000000000000000000" pitchFamily="2" charset="2"/>
              <a:buChar char="§"/>
              <a:defRPr/>
            </a:pPr>
            <a:r>
              <a:rPr lang="de-DE" altLang="de-DE" sz="1600">
                <a:ea typeface="ＭＳ Ｐゴシック"/>
              </a:rPr>
              <a:t>Regelmäßiges Reinigungsverfahren, v.a. häufiges Wischen von Problemstellen </a:t>
            </a:r>
          </a:p>
          <a:p>
            <a:pPr marL="552450" lvl="1" indent="-285750">
              <a:buFont typeface="Wingdings" panose="05000000000000000000" pitchFamily="2" charset="2"/>
              <a:buChar char="§"/>
              <a:defRPr/>
            </a:pPr>
            <a:r>
              <a:rPr lang="de-DE" altLang="de-DE" sz="1600">
                <a:ea typeface="ＭＳ Ｐゴシック" pitchFamily="34" charset="-128"/>
              </a:rPr>
              <a:t>Verwendung von Einmalartikeln zur Reinigung</a:t>
            </a:r>
          </a:p>
          <a:p>
            <a:pPr marL="541338" lvl="1" indent="-276225">
              <a:lnSpc>
                <a:spcPct val="100000"/>
              </a:lnSpc>
              <a:buFont typeface="Wingdings" panose="05000000000000000000" pitchFamily="2" charset="2"/>
              <a:buChar char="§"/>
              <a:defRPr/>
            </a:pPr>
            <a:r>
              <a:rPr lang="de-DE" altLang="de-DE" sz="1600">
                <a:ea typeface="ＭＳ Ｐゴシック" pitchFamily="34" charset="-128"/>
              </a:rPr>
              <a:t>Bedenken der möglichen Außenkontamination von Zytostatika-Flaschen und Dekontamination der Flaschen</a:t>
            </a:r>
          </a:p>
          <a:p>
            <a:pPr marL="541338" lvl="1" indent="-276225">
              <a:lnSpc>
                <a:spcPct val="100000"/>
              </a:lnSpc>
              <a:buFont typeface="Wingdings" panose="05000000000000000000" pitchFamily="2" charset="2"/>
              <a:buChar char="§"/>
              <a:defRPr/>
            </a:pPr>
            <a:r>
              <a:rPr lang="de-DE" altLang="de-DE" sz="1600">
                <a:ea typeface="ＭＳ Ｐゴシック" pitchFamily="34" charset="-128"/>
              </a:rPr>
              <a:t>Korrekte Wischdesinfektion der Flaschen (keine Sprühdesinfektion!)</a:t>
            </a:r>
          </a:p>
          <a:p>
            <a:pPr marL="266700" lvl="1" indent="0">
              <a:buNone/>
              <a:defRPr/>
            </a:pPr>
            <a:endParaRPr lang="de-DE"/>
          </a:p>
        </p:txBody>
      </p:sp>
      <p:sp>
        <p:nvSpPr>
          <p:cNvPr id="3" name="Titel 2">
            <a:extLst>
              <a:ext uri="{FF2B5EF4-FFF2-40B4-BE49-F238E27FC236}">
                <a16:creationId xmlns:a16="http://schemas.microsoft.com/office/drawing/2014/main" id="{18349FFE-CF16-4111-86E9-0D8FECF2507A}"/>
              </a:ext>
            </a:extLst>
          </p:cNvPr>
          <p:cNvSpPr>
            <a:spLocks noGrp="1"/>
          </p:cNvSpPr>
          <p:nvPr>
            <p:ph type="ctrTitle"/>
          </p:nvPr>
        </p:nvSpPr>
        <p:spPr/>
        <p:txBody>
          <a:bodyPr/>
          <a:lstStyle/>
          <a:p>
            <a:r>
              <a:rPr lang="de-DE" sz="2030">
                <a:effectLst/>
                <a:latin typeface="+mj-lt"/>
              </a:rPr>
              <a:t>Kontamination des Personals &amp; der Umgebung</a:t>
            </a:r>
            <a:endParaRPr lang="de-DE" sz="2030">
              <a:latin typeface="+mj-lt"/>
            </a:endParaRPr>
          </a:p>
        </p:txBody>
      </p:sp>
      <p:sp>
        <p:nvSpPr>
          <p:cNvPr id="4" name="Vertikaler Textplatzhalter 3">
            <a:extLst>
              <a:ext uri="{FF2B5EF4-FFF2-40B4-BE49-F238E27FC236}">
                <a16:creationId xmlns:a16="http://schemas.microsoft.com/office/drawing/2014/main" id="{8554A935-62D4-4425-AB6D-89635D68DC6F}"/>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FB4EA7D8-7600-46D9-98BA-030DB577916E}"/>
              </a:ext>
            </a:extLst>
          </p:cNvPr>
          <p:cNvSpPr>
            <a:spLocks noGrp="1"/>
          </p:cNvSpPr>
          <p:nvPr>
            <p:ph type="sldNum" sz="quarter" idx="4"/>
          </p:nvPr>
        </p:nvSpPr>
        <p:spPr/>
        <p:txBody>
          <a:bodyPr/>
          <a:lstStyle/>
          <a:p>
            <a:pPr algn="r"/>
            <a:fld id="{D8EB360B-720C-704A-863E-A567E738ABDA}" type="slidenum">
              <a:rPr lang="de-DE" smtClean="0"/>
              <a:pPr algn="r"/>
              <a:t>16</a:t>
            </a:fld>
            <a:endParaRPr lang="de-DE"/>
          </a:p>
        </p:txBody>
      </p:sp>
    </p:spTree>
    <p:extLst>
      <p:ext uri="{BB962C8B-B14F-4D97-AF65-F5344CB8AC3E}">
        <p14:creationId xmlns:p14="http://schemas.microsoft.com/office/powerpoint/2010/main" val="3553140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24D5F-C3E2-4F87-B83F-4CCB9F1D1657}"/>
              </a:ext>
            </a:extLst>
          </p:cNvPr>
          <p:cNvSpPr>
            <a:spLocks noGrp="1"/>
          </p:cNvSpPr>
          <p:nvPr>
            <p:ph type="ctrTitle"/>
          </p:nvPr>
        </p:nvSpPr>
        <p:spPr/>
        <p:txBody>
          <a:bodyPr/>
          <a:lstStyle/>
          <a:p>
            <a:r>
              <a:rPr lang="de-DE" altLang="de-DE">
                <a:ea typeface="ＭＳ Ｐゴシック" panose="020B0600070205080204" pitchFamily="34" charset="-128"/>
              </a:rPr>
              <a:t>Gefahren und Risiken:</a:t>
            </a:r>
            <a:br>
              <a:rPr lang="de-DE" altLang="de-DE">
                <a:ea typeface="ＭＳ Ｐゴシック" panose="020B0600070205080204" pitchFamily="34" charset="-128"/>
              </a:rPr>
            </a:br>
            <a:r>
              <a:rPr lang="de-DE" altLang="de-DE">
                <a:ea typeface="ＭＳ Ｐゴシック" panose="020B0600070205080204" pitchFamily="34" charset="-128"/>
              </a:rPr>
              <a:t>Toxizität</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B210D0E2-0223-48CC-87E6-7AB89CBD956D}"/>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C144FD1B-BD77-46A9-A30D-6A37E13DB987}"/>
              </a:ext>
            </a:extLst>
          </p:cNvPr>
          <p:cNvSpPr>
            <a:spLocks noGrp="1"/>
          </p:cNvSpPr>
          <p:nvPr>
            <p:ph type="sldNum" sz="quarter" idx="4"/>
          </p:nvPr>
        </p:nvSpPr>
        <p:spPr/>
        <p:txBody>
          <a:bodyPr/>
          <a:lstStyle/>
          <a:p>
            <a:pPr algn="r"/>
            <a:fld id="{D8EB360B-720C-704A-863E-A567E738ABDA}" type="slidenum">
              <a:rPr lang="de-DE" smtClean="0"/>
              <a:pPr algn="r"/>
              <a:t>17</a:t>
            </a:fld>
            <a:endParaRPr lang="de-DE"/>
          </a:p>
        </p:txBody>
      </p:sp>
    </p:spTree>
    <p:extLst>
      <p:ext uri="{BB962C8B-B14F-4D97-AF65-F5344CB8AC3E}">
        <p14:creationId xmlns:p14="http://schemas.microsoft.com/office/powerpoint/2010/main" val="1083494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202C2B-7633-470B-B1F0-43F5056AF457}"/>
              </a:ext>
            </a:extLst>
          </p:cNvPr>
          <p:cNvSpPr>
            <a:spLocks noGrp="1"/>
          </p:cNvSpPr>
          <p:nvPr>
            <p:ph idx="1"/>
          </p:nvPr>
        </p:nvSpPr>
        <p:spPr/>
        <p:txBody>
          <a:bodyPr/>
          <a:lstStyle/>
          <a:p>
            <a:r>
              <a:rPr lang="de-DE" altLang="de-DE" err="1">
                <a:ea typeface="ＭＳ Ｐゴシック" panose="020B0600070205080204" pitchFamily="34" charset="-128"/>
                <a:cs typeface="Geneva" charset="0"/>
              </a:rPr>
              <a:t>Mukokutane</a:t>
            </a:r>
            <a:r>
              <a:rPr lang="de-DE" altLang="de-DE">
                <a:ea typeface="ＭＳ Ｐゴシック" panose="020B0600070205080204" pitchFamily="34" charset="-128"/>
                <a:cs typeface="Geneva" charset="0"/>
              </a:rPr>
              <a:t> und </a:t>
            </a:r>
            <a:r>
              <a:rPr lang="de-DE" altLang="de-DE" err="1">
                <a:ea typeface="ＭＳ Ｐゴシック" panose="020B0600070205080204" pitchFamily="34" charset="-128"/>
                <a:cs typeface="Geneva" charset="0"/>
              </a:rPr>
              <a:t>konjunktivale</a:t>
            </a:r>
            <a:r>
              <a:rPr lang="de-DE" altLang="de-DE">
                <a:ea typeface="ＭＳ Ｐゴシック" panose="020B0600070205080204" pitchFamily="34" charset="-128"/>
                <a:cs typeface="Geneva" charset="0"/>
              </a:rPr>
              <a:t> Wirkungen bei direktem Kontakt von Zytostatika mit Haut oder Schleimhäuten:</a:t>
            </a:r>
          </a:p>
          <a:p>
            <a:pPr marL="722313" lvl="1" indent="-277813">
              <a:buFont typeface="Symbol" panose="05050102010706020507" pitchFamily="18" charset="2"/>
              <a:buChar char="-"/>
            </a:pPr>
            <a:r>
              <a:rPr lang="de-DE" altLang="de-DE">
                <a:ea typeface="ＭＳ Ｐゴシック" panose="020B0600070205080204" pitchFamily="34" charset="-128"/>
              </a:rPr>
              <a:t>Lokale Reaktionen: </a:t>
            </a:r>
            <a:r>
              <a:rPr lang="de-DE" altLang="de-DE">
                <a:solidFill>
                  <a:srgbClr val="BE0023"/>
                </a:solidFill>
                <a:ea typeface="ＭＳ Ｐゴシック" panose="020B0600070205080204" pitchFamily="34" charset="-128"/>
              </a:rPr>
              <a:t>Sensibilisierung</a:t>
            </a:r>
          </a:p>
          <a:p>
            <a:pPr marL="722313" lvl="1" indent="-277813">
              <a:buFont typeface="Symbol" panose="05050102010706020507" pitchFamily="18" charset="2"/>
              <a:buChar char="-"/>
            </a:pPr>
            <a:r>
              <a:rPr lang="de-DE" altLang="de-DE">
                <a:ea typeface="ＭＳ Ｐゴシック" panose="020B0600070205080204" pitchFamily="34" charset="-128"/>
              </a:rPr>
              <a:t>Reizende Effekte: </a:t>
            </a:r>
            <a:r>
              <a:rPr lang="de-DE" altLang="de-DE">
                <a:solidFill>
                  <a:srgbClr val="BE0023"/>
                </a:solidFill>
                <a:ea typeface="ＭＳ Ｐゴシック" panose="020B0600070205080204" pitchFamily="34" charset="-128"/>
              </a:rPr>
              <a:t>Rötung, Brennen, Jucken</a:t>
            </a:r>
          </a:p>
          <a:p>
            <a:pPr marL="722313" lvl="1" indent="-277813">
              <a:buFont typeface="Symbol" panose="05050102010706020507" pitchFamily="18" charset="2"/>
              <a:buChar char="-"/>
            </a:pPr>
            <a:r>
              <a:rPr lang="de-DE" altLang="de-DE">
                <a:ea typeface="ＭＳ Ｐゴシック" panose="020B0600070205080204" pitchFamily="34" charset="-128"/>
              </a:rPr>
              <a:t>Ätzende, gewebezerstörende Effekte: </a:t>
            </a:r>
            <a:r>
              <a:rPr lang="de-DE" altLang="de-DE" err="1">
                <a:solidFill>
                  <a:srgbClr val="BE0023"/>
                </a:solidFill>
                <a:ea typeface="ＭＳ Ｐゴシック" panose="020B0600070205080204" pitchFamily="34" charset="-128"/>
              </a:rPr>
              <a:t>Nekrotisierung</a:t>
            </a:r>
            <a:endParaRPr lang="de-DE" altLang="de-DE">
              <a:solidFill>
                <a:srgbClr val="BE0023"/>
              </a:solidFill>
              <a:ea typeface="ＭＳ Ｐゴシック" panose="020B0600070205080204" pitchFamily="34" charset="-128"/>
            </a:endParaRPr>
          </a:p>
          <a:p>
            <a:r>
              <a:rPr lang="de-DE" altLang="de-DE">
                <a:ea typeface="ＭＳ Ｐゴシック" panose="020B0600070205080204" pitchFamily="34" charset="-128"/>
                <a:cs typeface="Geneva" charset="0"/>
              </a:rPr>
              <a:t>Das Ausmaß ist abhängig von der Substanzeigenschaft, der Konzentration der Lösung und der Zeitdauer des Kontaktes</a:t>
            </a:r>
          </a:p>
          <a:p>
            <a:r>
              <a:rPr lang="de-DE" altLang="de-DE">
                <a:ea typeface="ＭＳ Ｐゴシック" panose="020B0600070205080204" pitchFamily="34" charset="-128"/>
                <a:cs typeface="Geneva" charset="0"/>
              </a:rPr>
              <a:t>Beispiele:</a:t>
            </a:r>
          </a:p>
          <a:p>
            <a:pPr marL="722313" lvl="1" indent="-277813">
              <a:buFont typeface="Symbol" panose="05050102010706020507" pitchFamily="18" charset="2"/>
              <a:buChar char="-"/>
            </a:pPr>
            <a:r>
              <a:rPr lang="de-DE" altLang="de-DE">
                <a:ea typeface="ＭＳ Ｐゴシック" panose="020B0600070205080204" pitchFamily="34" charset="-128"/>
              </a:rPr>
              <a:t>Kontaktekzeme durch 5-Fluorouracil</a:t>
            </a:r>
          </a:p>
          <a:p>
            <a:pPr marL="722313" lvl="1" indent="-277813">
              <a:buFont typeface="Symbol" panose="05050102010706020507" pitchFamily="18" charset="2"/>
              <a:buChar char="-"/>
            </a:pPr>
            <a:r>
              <a:rPr lang="de-DE" altLang="de-DE">
                <a:ea typeface="ＭＳ Ｐゴシック" panose="020B0600070205080204" pitchFamily="34" charset="-128"/>
              </a:rPr>
              <a:t>Subkutane Gabe von </a:t>
            </a:r>
            <a:r>
              <a:rPr lang="de-DE" altLang="de-DE" err="1">
                <a:ea typeface="ＭＳ Ｐゴシック" panose="020B0600070205080204" pitchFamily="34" charset="-128"/>
              </a:rPr>
              <a:t>Cytarabin</a:t>
            </a:r>
            <a:r>
              <a:rPr lang="de-DE" altLang="de-DE">
                <a:ea typeface="ＭＳ Ｐゴシック" panose="020B0600070205080204" pitchFamily="34" charset="-128"/>
              </a:rPr>
              <a:t> </a:t>
            </a:r>
            <a:r>
              <a:rPr lang="de-DE" altLang="de-DE">
                <a:ea typeface="ＭＳ Ｐゴシック" panose="020B0600070205080204" pitchFamily="34" charset="-128"/>
                <a:sym typeface="Wingdings" panose="05000000000000000000" pitchFamily="2" charset="2"/>
              </a:rPr>
              <a:t> lokal nicht toxisch</a:t>
            </a:r>
          </a:p>
          <a:p>
            <a:endParaRPr lang="de-DE"/>
          </a:p>
        </p:txBody>
      </p:sp>
      <p:sp>
        <p:nvSpPr>
          <p:cNvPr id="3" name="Titel 2">
            <a:extLst>
              <a:ext uri="{FF2B5EF4-FFF2-40B4-BE49-F238E27FC236}">
                <a16:creationId xmlns:a16="http://schemas.microsoft.com/office/drawing/2014/main" id="{D65386EF-D65E-4684-B3BB-4FA7600D9E82}"/>
              </a:ext>
            </a:extLst>
          </p:cNvPr>
          <p:cNvSpPr>
            <a:spLocks noGrp="1"/>
          </p:cNvSpPr>
          <p:nvPr>
            <p:ph type="ctrTitle"/>
          </p:nvPr>
        </p:nvSpPr>
        <p:spPr/>
        <p:txBody>
          <a:bodyPr/>
          <a:lstStyle/>
          <a:p>
            <a:r>
              <a:rPr lang="de-DE" altLang="de-DE">
                <a:ea typeface="ＭＳ Ｐゴシック" panose="020B0600070205080204" pitchFamily="34" charset="-128"/>
              </a:rPr>
              <a:t>Lokale Toxizität von Zytostatika</a:t>
            </a:r>
            <a:endParaRPr lang="de-DE"/>
          </a:p>
        </p:txBody>
      </p:sp>
      <p:sp>
        <p:nvSpPr>
          <p:cNvPr id="4" name="Vertikaler Textplatzhalter 3">
            <a:extLst>
              <a:ext uri="{FF2B5EF4-FFF2-40B4-BE49-F238E27FC236}">
                <a16:creationId xmlns:a16="http://schemas.microsoft.com/office/drawing/2014/main" id="{1D18391F-7D21-4EA4-BF1F-CD4A9545C0A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DBE2AC59-124C-4406-AE78-BC4E7DE15A73}"/>
              </a:ext>
            </a:extLst>
          </p:cNvPr>
          <p:cNvSpPr>
            <a:spLocks noGrp="1"/>
          </p:cNvSpPr>
          <p:nvPr>
            <p:ph type="sldNum" sz="quarter" idx="4"/>
          </p:nvPr>
        </p:nvSpPr>
        <p:spPr/>
        <p:txBody>
          <a:bodyPr/>
          <a:lstStyle/>
          <a:p>
            <a:pPr algn="r"/>
            <a:fld id="{D8EB360B-720C-704A-863E-A567E738ABDA}" type="slidenum">
              <a:rPr lang="de-DE" smtClean="0"/>
              <a:pPr algn="r"/>
              <a:t>18</a:t>
            </a:fld>
            <a:endParaRPr lang="de-DE"/>
          </a:p>
        </p:txBody>
      </p:sp>
    </p:spTree>
    <p:extLst>
      <p:ext uri="{BB962C8B-B14F-4D97-AF65-F5344CB8AC3E}">
        <p14:creationId xmlns:p14="http://schemas.microsoft.com/office/powerpoint/2010/main" val="354338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70E3A71C-701E-4FEF-921B-C0D955079A49}"/>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D71348F4-523F-452D-82F3-964476C8C275}"/>
              </a:ext>
            </a:extLst>
          </p:cNvPr>
          <p:cNvSpPr>
            <a:spLocks noGrp="1"/>
          </p:cNvSpPr>
          <p:nvPr>
            <p:ph type="sldNum" sz="quarter" idx="4"/>
          </p:nvPr>
        </p:nvSpPr>
        <p:spPr/>
        <p:txBody>
          <a:bodyPr/>
          <a:lstStyle/>
          <a:p>
            <a:pPr algn="r"/>
            <a:fld id="{D8EB360B-720C-704A-863E-A567E738ABDA}" type="slidenum">
              <a:rPr lang="de-DE" smtClean="0"/>
              <a:pPr algn="r"/>
              <a:t>19</a:t>
            </a:fld>
            <a:endParaRPr lang="de-DE"/>
          </a:p>
        </p:txBody>
      </p:sp>
      <p:pic>
        <p:nvPicPr>
          <p:cNvPr id="6" name="Picture 1">
            <a:extLst>
              <a:ext uri="{FF2B5EF4-FFF2-40B4-BE49-F238E27FC236}">
                <a16:creationId xmlns:a16="http://schemas.microsoft.com/office/drawing/2014/main" id="{DCA6B9D1-C7DE-486C-91C3-2C3C4014A70F}"/>
              </a:ext>
            </a:extLst>
          </p:cNvPr>
          <p:cNvPicPr>
            <a:picLocks noChangeAspect="1"/>
          </p:cNvPicPr>
          <p:nvPr/>
        </p:nvPicPr>
        <p:blipFill>
          <a:blip r:embed="rId3"/>
          <a:stretch>
            <a:fillRect/>
          </a:stretch>
        </p:blipFill>
        <p:spPr>
          <a:xfrm>
            <a:off x="2700669" y="379607"/>
            <a:ext cx="5334067" cy="4474476"/>
          </a:xfrm>
          <a:prstGeom prst="rect">
            <a:avLst/>
          </a:prstGeom>
        </p:spPr>
      </p:pic>
    </p:spTree>
    <p:extLst>
      <p:ext uri="{BB962C8B-B14F-4D97-AF65-F5344CB8AC3E}">
        <p14:creationId xmlns:p14="http://schemas.microsoft.com/office/powerpoint/2010/main" val="77261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A661F81-D47D-4D20-9374-7F1CB5204DF3}"/>
              </a:ext>
            </a:extLst>
          </p:cNvPr>
          <p:cNvSpPr>
            <a:spLocks noGrp="1"/>
          </p:cNvSpPr>
          <p:nvPr>
            <p:ph idx="1"/>
          </p:nvPr>
        </p:nvSpPr>
        <p:spPr/>
        <p:txBody>
          <a:bodyPr lIns="91440" tIns="45720" rIns="91440" bIns="45720" anchor="t"/>
          <a:lstStyle/>
          <a:p>
            <a:pPr>
              <a:lnSpc>
                <a:spcPct val="80000"/>
              </a:lnSpc>
              <a:spcBef>
                <a:spcPts val="600"/>
              </a:spcBef>
            </a:pPr>
            <a:r>
              <a:rPr lang="de-DE" altLang="de-DE" sz="1800">
                <a:latin typeface="Arial"/>
                <a:ea typeface="ＭＳ Ｐゴシック"/>
                <a:cs typeface="Geneva" charset="0"/>
              </a:rPr>
              <a:t>Einführung</a:t>
            </a:r>
          </a:p>
          <a:p>
            <a:pPr>
              <a:lnSpc>
                <a:spcPct val="80000"/>
              </a:lnSpc>
              <a:spcBef>
                <a:spcPts val="600"/>
              </a:spcBef>
            </a:pPr>
            <a:r>
              <a:rPr lang="de-DE" altLang="de-DE" sz="1800">
                <a:latin typeface="Arial"/>
                <a:ea typeface="ＭＳ Ｐゴシック"/>
                <a:cs typeface="Geneva" charset="0"/>
              </a:rPr>
              <a:t>Gefahren und Risiken</a:t>
            </a:r>
          </a:p>
          <a:p>
            <a:pPr lvl="1">
              <a:lnSpc>
                <a:spcPct val="80000"/>
              </a:lnSpc>
              <a:spcBef>
                <a:spcPts val="600"/>
              </a:spcBef>
              <a:buFont typeface="Symbol" panose="05050102010706020507" pitchFamily="18" charset="2"/>
              <a:buChar char="-"/>
            </a:pPr>
            <a:r>
              <a:rPr lang="de-DE" altLang="de-DE" sz="1600">
                <a:latin typeface="Arial"/>
                <a:ea typeface="ＭＳ Ｐゴシック"/>
              </a:rPr>
              <a:t>Kontamination von Personen &amp; Umgebung</a:t>
            </a:r>
            <a:endParaRPr lang="de-DE" altLang="de-DE" sz="1800">
              <a:latin typeface="Arial"/>
              <a:ea typeface="ＭＳ Ｐゴシック"/>
              <a:cs typeface="Geneva" charset="0"/>
            </a:endParaRPr>
          </a:p>
          <a:p>
            <a:pPr lvl="1">
              <a:lnSpc>
                <a:spcPct val="80000"/>
              </a:lnSpc>
              <a:spcBef>
                <a:spcPts val="600"/>
              </a:spcBef>
              <a:buFont typeface="Symbol" panose="05050102010706020507" pitchFamily="18" charset="2"/>
              <a:buChar char="-"/>
            </a:pPr>
            <a:r>
              <a:rPr lang="de-DE" altLang="de-DE" sz="1600">
                <a:latin typeface="Arial"/>
                <a:ea typeface="ＭＳ Ｐゴシック"/>
              </a:rPr>
              <a:t>Toxizität</a:t>
            </a:r>
          </a:p>
          <a:p>
            <a:r>
              <a:rPr lang="de-DE" altLang="de-DE" sz="1800">
                <a:latin typeface="Arial"/>
                <a:ea typeface="ＭＳ Ｐゴシック"/>
                <a:cs typeface="Geneva" charset="0"/>
              </a:rPr>
              <a:t>Rechtlicher Rahmen</a:t>
            </a:r>
            <a:endParaRPr lang="de-DE" sz="1800">
              <a:ea typeface="+mn-lt"/>
              <a:cs typeface="+mn-lt"/>
            </a:endParaRPr>
          </a:p>
          <a:p>
            <a:r>
              <a:rPr lang="de-DE" sz="1800">
                <a:ea typeface="+mn-lt"/>
                <a:cs typeface="+mn-lt"/>
              </a:rPr>
              <a:t>Schutzausrüstung und technische Hilfsmittel</a:t>
            </a:r>
          </a:p>
          <a:p>
            <a:pPr>
              <a:lnSpc>
                <a:spcPct val="80000"/>
              </a:lnSpc>
              <a:spcBef>
                <a:spcPts val="600"/>
              </a:spcBef>
            </a:pPr>
            <a:r>
              <a:rPr lang="de-DE" altLang="de-DE" sz="1800">
                <a:latin typeface="Arial"/>
                <a:ea typeface="ＭＳ Ｐゴシック"/>
                <a:cs typeface="Geneva" charset="0"/>
              </a:rPr>
              <a:t>Herstellung von Zytostatika</a:t>
            </a:r>
          </a:p>
          <a:p>
            <a:pPr>
              <a:lnSpc>
                <a:spcPct val="80000"/>
              </a:lnSpc>
              <a:spcBef>
                <a:spcPts val="600"/>
              </a:spcBef>
            </a:pPr>
            <a:r>
              <a:rPr lang="de-DE" sz="1800">
                <a:effectLst/>
                <a:latin typeface="Segoe UI" panose="020B0502040204020203" pitchFamily="34" charset="0"/>
              </a:rPr>
              <a:t>Empfehlung zur Reinigung von Zytostatika-Arbeitsbereichen</a:t>
            </a:r>
            <a:endParaRPr lang="de-DE" altLang="de-DE" sz="1800">
              <a:latin typeface="Arial"/>
              <a:ea typeface="ＭＳ Ｐゴシック"/>
              <a:cs typeface="Geneva" charset="0"/>
            </a:endParaRPr>
          </a:p>
          <a:p>
            <a:pPr>
              <a:lnSpc>
                <a:spcPct val="80000"/>
              </a:lnSpc>
              <a:spcBef>
                <a:spcPts val="600"/>
              </a:spcBef>
            </a:pPr>
            <a:r>
              <a:rPr lang="de-DE" altLang="de-DE" sz="1800">
                <a:latin typeface="Arial"/>
                <a:ea typeface="ＭＳ Ｐゴシック"/>
                <a:cs typeface="Geneva" charset="0"/>
              </a:rPr>
              <a:t>Richtige Entsorgung von Zytostatika</a:t>
            </a:r>
            <a:endParaRPr lang="de-DE">
              <a:latin typeface="Arial"/>
              <a:ea typeface="ＭＳ Ｐゴシック"/>
              <a:cs typeface="Geneva" charset="0"/>
            </a:endParaRPr>
          </a:p>
          <a:p>
            <a:pPr>
              <a:lnSpc>
                <a:spcPct val="80000"/>
              </a:lnSpc>
              <a:spcBef>
                <a:spcPts val="600"/>
              </a:spcBef>
            </a:pPr>
            <a:r>
              <a:rPr lang="de-DE" altLang="de-DE" sz="1800">
                <a:latin typeface="Arial"/>
                <a:ea typeface="ＭＳ Ｐゴシック"/>
                <a:cs typeface="Geneva" charset="0"/>
              </a:rPr>
              <a:t>Verhalten und Maßnahmen bei Zytostatika-Unfällen</a:t>
            </a:r>
          </a:p>
          <a:p>
            <a:pPr>
              <a:lnSpc>
                <a:spcPct val="80000"/>
              </a:lnSpc>
              <a:spcBef>
                <a:spcPts val="600"/>
              </a:spcBef>
            </a:pPr>
            <a:r>
              <a:rPr lang="de-DE" sz="1800">
                <a:effectLst/>
                <a:latin typeface="+mj-lt"/>
              </a:rPr>
              <a:t>Messmethoden für Zytostatika</a:t>
            </a:r>
            <a:endParaRPr lang="de-DE" altLang="de-DE" sz="1800">
              <a:latin typeface="+mj-lt"/>
              <a:ea typeface="ＭＳ Ｐゴシック"/>
              <a:cs typeface="Geneva" charset="0"/>
            </a:endParaRPr>
          </a:p>
          <a:p>
            <a:pPr>
              <a:lnSpc>
                <a:spcPct val="80000"/>
              </a:lnSpc>
              <a:spcBef>
                <a:spcPts val="600"/>
              </a:spcBef>
            </a:pPr>
            <a:r>
              <a:rPr lang="de-DE" altLang="de-DE" sz="1800">
                <a:latin typeface="Arial"/>
                <a:ea typeface="ＭＳ Ｐゴシック"/>
                <a:cs typeface="Geneva" charset="0"/>
              </a:rPr>
              <a:t>Referenzen</a:t>
            </a:r>
          </a:p>
          <a:p>
            <a:pPr marL="0" indent="0">
              <a:buNone/>
            </a:pPr>
            <a:endParaRPr lang="de-DE"/>
          </a:p>
        </p:txBody>
      </p:sp>
      <p:sp>
        <p:nvSpPr>
          <p:cNvPr id="3" name="Titel 2">
            <a:extLst>
              <a:ext uri="{FF2B5EF4-FFF2-40B4-BE49-F238E27FC236}">
                <a16:creationId xmlns:a16="http://schemas.microsoft.com/office/drawing/2014/main" id="{66780BD0-10A9-4EA4-A63D-8A570FF2C169}"/>
              </a:ext>
            </a:extLst>
          </p:cNvPr>
          <p:cNvSpPr>
            <a:spLocks noGrp="1"/>
          </p:cNvSpPr>
          <p:nvPr>
            <p:ph type="ctrTitle"/>
          </p:nvPr>
        </p:nvSpPr>
        <p:spPr/>
        <p:txBody>
          <a:bodyPr/>
          <a:lstStyle/>
          <a:p>
            <a:r>
              <a:rPr lang="de-DE" altLang="de-DE">
                <a:ea typeface="ＭＳ Ｐゴシック" panose="020B0600070205080204" pitchFamily="34" charset="-128"/>
              </a:rPr>
              <a:t>Themenübersicht</a:t>
            </a:r>
            <a:endParaRPr lang="de-DE"/>
          </a:p>
        </p:txBody>
      </p:sp>
      <p:sp>
        <p:nvSpPr>
          <p:cNvPr id="4" name="Vertikaler Textplatzhalter 3">
            <a:extLst>
              <a:ext uri="{FF2B5EF4-FFF2-40B4-BE49-F238E27FC236}">
                <a16:creationId xmlns:a16="http://schemas.microsoft.com/office/drawing/2014/main" id="{1EF0060F-F9A5-4EE4-A077-B32C46BCA3B7}"/>
              </a:ext>
            </a:extLst>
          </p:cNvPr>
          <p:cNvSpPr>
            <a:spLocks noGrp="1"/>
          </p:cNvSpPr>
          <p:nvPr>
            <p:ph type="body" orient="vert" sz="quarter" idx="11"/>
          </p:nvPr>
        </p:nvSpPr>
        <p:spPr/>
        <p:txBody>
          <a:bodyPr/>
          <a:lstStyle/>
          <a:p>
            <a:r>
              <a:rPr lang="de-DE"/>
              <a:t>PP-ON-DE-0303</a:t>
            </a:r>
          </a:p>
          <a:p>
            <a:endParaRPr lang="de-DE"/>
          </a:p>
        </p:txBody>
      </p:sp>
      <p:sp>
        <p:nvSpPr>
          <p:cNvPr id="5" name="Foliennummernplatzhalter 4">
            <a:extLst>
              <a:ext uri="{FF2B5EF4-FFF2-40B4-BE49-F238E27FC236}">
                <a16:creationId xmlns:a16="http://schemas.microsoft.com/office/drawing/2014/main" id="{39C513C5-7E5D-4463-835B-A7FB44DDC89E}"/>
              </a:ext>
            </a:extLst>
          </p:cNvPr>
          <p:cNvSpPr>
            <a:spLocks noGrp="1"/>
          </p:cNvSpPr>
          <p:nvPr>
            <p:ph type="sldNum" sz="quarter" idx="4"/>
          </p:nvPr>
        </p:nvSpPr>
        <p:spPr/>
        <p:txBody>
          <a:bodyPr/>
          <a:lstStyle/>
          <a:p>
            <a:pPr algn="r"/>
            <a:fld id="{D8EB360B-720C-704A-863E-A567E738ABDA}" type="slidenum">
              <a:rPr lang="de-DE" smtClean="0"/>
              <a:pPr algn="r"/>
              <a:t>2</a:t>
            </a:fld>
            <a:endParaRPr lang="de-DE"/>
          </a:p>
        </p:txBody>
      </p:sp>
    </p:spTree>
    <p:extLst>
      <p:ext uri="{BB962C8B-B14F-4D97-AF65-F5344CB8AC3E}">
        <p14:creationId xmlns:p14="http://schemas.microsoft.com/office/powerpoint/2010/main" val="3422657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1C855DB-269E-4603-A22D-6B4DAE4E480E}"/>
              </a:ext>
            </a:extLst>
          </p:cNvPr>
          <p:cNvSpPr>
            <a:spLocks noGrp="1"/>
          </p:cNvSpPr>
          <p:nvPr>
            <p:ph idx="1"/>
          </p:nvPr>
        </p:nvSpPr>
        <p:spPr>
          <a:xfrm>
            <a:off x="1790702" y="1087041"/>
            <a:ext cx="7038975" cy="3767041"/>
          </a:xfrm>
        </p:spPr>
        <p:txBody>
          <a:bodyPr/>
          <a:lstStyle/>
          <a:p>
            <a:pPr>
              <a:buFont typeface="Wingdings" panose="05000000000000000000" pitchFamily="2" charset="2"/>
              <a:buNone/>
            </a:pPr>
            <a:r>
              <a:rPr lang="de-DE" altLang="de-DE" sz="1800" b="1">
                <a:ea typeface="ＭＳ Ｐゴシック" panose="020B0600070205080204" pitchFamily="34" charset="-128"/>
                <a:cs typeface="Geneva" charset="0"/>
              </a:rPr>
              <a:t>Zytostatika sind </a:t>
            </a:r>
            <a:r>
              <a:rPr lang="de-DE" altLang="de-DE" sz="1800" b="1">
                <a:solidFill>
                  <a:srgbClr val="BE0023"/>
                </a:solidFill>
                <a:ea typeface="ＭＳ Ｐゴシック" panose="020B0600070205080204" pitchFamily="34" charset="-128"/>
                <a:cs typeface="Geneva" charset="0"/>
              </a:rPr>
              <a:t>CMR</a:t>
            </a:r>
            <a:r>
              <a:rPr lang="de-DE" altLang="de-DE" sz="1800" b="1">
                <a:ea typeface="ＭＳ Ｐゴシック" panose="020B0600070205080204" pitchFamily="34" charset="-128"/>
                <a:cs typeface="Geneva" charset="0"/>
              </a:rPr>
              <a:t>-Stoffe</a:t>
            </a:r>
          </a:p>
          <a:p>
            <a:r>
              <a:rPr lang="de-DE" altLang="de-DE" b="1">
                <a:solidFill>
                  <a:srgbClr val="BE0023"/>
                </a:solidFill>
                <a:ea typeface="ＭＳ Ｐゴシック" panose="020B0600070205080204" pitchFamily="34" charset="-128"/>
                <a:cs typeface="Geneva" charset="0"/>
              </a:rPr>
              <a:t>C</a:t>
            </a:r>
            <a:r>
              <a:rPr lang="de-DE" altLang="de-DE">
                <a:ea typeface="ＭＳ Ｐゴシック" panose="020B0600070205080204" pitchFamily="34" charset="-128"/>
                <a:cs typeface="Geneva" charset="0"/>
              </a:rPr>
              <a:t>ancerogen (krebserzeugend)</a:t>
            </a:r>
          </a:p>
          <a:p>
            <a:r>
              <a:rPr lang="de-DE" altLang="de-DE" b="1">
                <a:solidFill>
                  <a:srgbClr val="BE0023"/>
                </a:solidFill>
                <a:ea typeface="ＭＳ Ｐゴシック" panose="020B0600070205080204" pitchFamily="34" charset="-128"/>
                <a:cs typeface="Geneva" charset="0"/>
              </a:rPr>
              <a:t>M</a:t>
            </a:r>
            <a:r>
              <a:rPr lang="de-DE" altLang="de-DE">
                <a:ea typeface="ＭＳ Ｐゴシック" panose="020B0600070205080204" pitchFamily="34" charset="-128"/>
                <a:cs typeface="Geneva" charset="0"/>
              </a:rPr>
              <a:t>utagen (erbgutverändernd)</a:t>
            </a:r>
          </a:p>
          <a:p>
            <a:r>
              <a:rPr lang="de-DE" altLang="de-DE" b="1">
                <a:solidFill>
                  <a:srgbClr val="BE0023"/>
                </a:solidFill>
                <a:ea typeface="ＭＳ Ｐゴシック" panose="020B0600070205080204" pitchFamily="34" charset="-128"/>
                <a:cs typeface="Geneva" charset="0"/>
              </a:rPr>
              <a:t>R</a:t>
            </a:r>
            <a:r>
              <a:rPr lang="de-DE" altLang="de-DE">
                <a:ea typeface="ＭＳ Ｐゴシック" panose="020B0600070205080204" pitchFamily="34" charset="-128"/>
                <a:cs typeface="Geneva" charset="0"/>
              </a:rPr>
              <a:t>eproduktionstoxisch (fortpflanzungsgefährdend)</a:t>
            </a:r>
          </a:p>
          <a:p>
            <a:endParaRPr lang="de-DE" altLang="de-DE">
              <a:ea typeface="ＭＳ Ｐゴシック" panose="020B0600070205080204" pitchFamily="34" charset="-128"/>
              <a:cs typeface="Geneva" charset="0"/>
            </a:endParaRPr>
          </a:p>
          <a:p>
            <a:pPr>
              <a:buFont typeface="Wingdings" panose="05000000000000000000" pitchFamily="2" charset="2"/>
              <a:buNone/>
            </a:pPr>
            <a:r>
              <a:rPr lang="de-DE" altLang="de-DE" sz="1800" b="1">
                <a:ea typeface="ＭＳ Ｐゴシック" panose="020B0600070205080204" pitchFamily="34" charset="-128"/>
                <a:cs typeface="Geneva" charset="0"/>
              </a:rPr>
              <a:t>Mögliche zytotoxische Effekte auf</a:t>
            </a:r>
          </a:p>
          <a:p>
            <a:r>
              <a:rPr lang="de-DE" altLang="de-DE">
                <a:ea typeface="ＭＳ Ｐゴシック" panose="020B0600070205080204" pitchFamily="34" charset="-128"/>
                <a:cs typeface="Geneva" charset="0"/>
              </a:rPr>
              <a:t>Knochenmark</a:t>
            </a:r>
          </a:p>
          <a:p>
            <a:r>
              <a:rPr lang="de-DE" altLang="de-DE">
                <a:ea typeface="ＭＳ Ｐゴシック" panose="020B0600070205080204" pitchFamily="34" charset="-128"/>
                <a:cs typeface="Geneva" charset="0"/>
              </a:rPr>
              <a:t>Darmschleimhaut</a:t>
            </a:r>
          </a:p>
          <a:p>
            <a:r>
              <a:rPr lang="de-DE" altLang="de-DE">
                <a:ea typeface="ＭＳ Ｐゴシック" panose="020B0600070205080204" pitchFamily="34" charset="-128"/>
                <a:cs typeface="Geneva" charset="0"/>
              </a:rPr>
              <a:t>Haarfollikelzellen</a:t>
            </a:r>
          </a:p>
          <a:p>
            <a:r>
              <a:rPr lang="de-DE" altLang="de-DE">
                <a:ea typeface="ＭＳ Ｐゴシック" panose="020B0600070205080204" pitchFamily="34" charset="-128"/>
                <a:cs typeface="Geneva" charset="0"/>
              </a:rPr>
              <a:t>Keimdrüsen</a:t>
            </a:r>
          </a:p>
          <a:p>
            <a:r>
              <a:rPr lang="de-DE" altLang="de-DE">
                <a:ea typeface="ＭＳ Ｐゴシック" panose="020B0600070205080204" pitchFamily="34" charset="-128"/>
                <a:cs typeface="Geneva" charset="0"/>
              </a:rPr>
              <a:t>Körpereigene Abwehr</a:t>
            </a:r>
            <a:endParaRPr lang="de-DE" altLang="de-DE">
              <a:ea typeface="ＭＳ Ｐゴシック" panose="020B0600070205080204" pitchFamily="34" charset="-128"/>
              <a:cs typeface="Geneva" charset="0"/>
              <a:sym typeface="Wingdings" panose="05000000000000000000" pitchFamily="2" charset="2"/>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67208947-81A7-4F97-964B-19CB24C277BF}"/>
              </a:ext>
            </a:extLst>
          </p:cNvPr>
          <p:cNvSpPr>
            <a:spLocks noGrp="1"/>
          </p:cNvSpPr>
          <p:nvPr>
            <p:ph type="ctrTitle"/>
          </p:nvPr>
        </p:nvSpPr>
        <p:spPr/>
        <p:txBody>
          <a:bodyPr/>
          <a:lstStyle/>
          <a:p>
            <a:r>
              <a:rPr lang="de-DE" altLang="de-DE">
                <a:ea typeface="ＭＳ Ｐゴシック" panose="020B0600070205080204" pitchFamily="34" charset="-128"/>
              </a:rPr>
              <a:t>Systemische Toxizität von Zytostatika</a:t>
            </a:r>
            <a:endParaRPr lang="de-DE"/>
          </a:p>
        </p:txBody>
      </p:sp>
      <p:sp>
        <p:nvSpPr>
          <p:cNvPr id="4" name="Vertikaler Textplatzhalter 3">
            <a:extLst>
              <a:ext uri="{FF2B5EF4-FFF2-40B4-BE49-F238E27FC236}">
                <a16:creationId xmlns:a16="http://schemas.microsoft.com/office/drawing/2014/main" id="{14C26EE1-A7CC-4B3B-8CED-701E5AC28AA9}"/>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0E61A30D-93F1-4067-BA57-A0159FF5BE8C}"/>
              </a:ext>
            </a:extLst>
          </p:cNvPr>
          <p:cNvSpPr>
            <a:spLocks noGrp="1"/>
          </p:cNvSpPr>
          <p:nvPr>
            <p:ph type="sldNum" sz="quarter" idx="4"/>
          </p:nvPr>
        </p:nvSpPr>
        <p:spPr/>
        <p:txBody>
          <a:bodyPr/>
          <a:lstStyle/>
          <a:p>
            <a:pPr algn="r"/>
            <a:fld id="{D8EB360B-720C-704A-863E-A567E738ABDA}" type="slidenum">
              <a:rPr lang="de-DE" smtClean="0"/>
              <a:pPr algn="r"/>
              <a:t>20</a:t>
            </a:fld>
            <a:endParaRPr lang="de-DE"/>
          </a:p>
        </p:txBody>
      </p:sp>
    </p:spTree>
    <p:extLst>
      <p:ext uri="{BB962C8B-B14F-4D97-AF65-F5344CB8AC3E}">
        <p14:creationId xmlns:p14="http://schemas.microsoft.com/office/powerpoint/2010/main" val="125158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587B944-4227-4B04-BB84-A6CA2703C69D}"/>
              </a:ext>
            </a:extLst>
          </p:cNvPr>
          <p:cNvSpPr>
            <a:spLocks noGrp="1"/>
          </p:cNvSpPr>
          <p:nvPr>
            <p:ph idx="1"/>
          </p:nvPr>
        </p:nvSpPr>
        <p:spPr/>
        <p:txBody>
          <a:bodyPr/>
          <a:lstStyle/>
          <a:p>
            <a:r>
              <a:rPr lang="de-DE" altLang="de-DE">
                <a:ea typeface="ＭＳ Ｐゴシック" panose="020B0600070205080204" pitchFamily="34" charset="-128"/>
                <a:cs typeface="Geneva" charset="0"/>
                <a:sym typeface="Wingdings" panose="05000000000000000000" pitchFamily="2" charset="2"/>
              </a:rPr>
              <a:t>Zu beobachten nach </a:t>
            </a:r>
            <a:r>
              <a:rPr lang="de-DE" altLang="de-DE">
                <a:ea typeface="ＭＳ Ｐゴシック" panose="020B0600070205080204" pitchFamily="34" charset="-128"/>
                <a:cs typeface="Geneva" charset="0"/>
              </a:rPr>
              <a:t>Unfällen oder bei unzureichenden Arbeitsschutzmaßnahmen</a:t>
            </a:r>
          </a:p>
          <a:p>
            <a:r>
              <a:rPr lang="de-DE" altLang="de-DE">
                <a:ea typeface="ＭＳ Ｐゴシック" panose="020B0600070205080204" pitchFamily="34" charset="-128"/>
                <a:cs typeface="Geneva" charset="0"/>
              </a:rPr>
              <a:t>Symptome: Schwindel, Übelkeit, Erbrechen, Durchfall, Kopfschmerzen, Schleimhautreizungen </a:t>
            </a:r>
            <a:r>
              <a:rPr lang="de-DE" altLang="de-DE" sz="1800" baseline="30000">
                <a:ea typeface="ＭＳ Ｐゴシック" panose="020B0600070205080204" pitchFamily="34" charset="-128"/>
                <a:cs typeface="Geneva" charset="0"/>
              </a:rPr>
              <a:t>[16]</a:t>
            </a:r>
            <a:endParaRPr lang="de-DE" altLang="de-DE">
              <a:ea typeface="ＭＳ Ｐゴシック" panose="020B0600070205080204" pitchFamily="34" charset="-128"/>
              <a:cs typeface="Geneva" charset="0"/>
            </a:endParaRPr>
          </a:p>
          <a:p>
            <a:r>
              <a:rPr lang="de-DE" altLang="de-DE">
                <a:ea typeface="ＭＳ Ｐゴシック" panose="020B0600070205080204" pitchFamily="34" charset="-128"/>
                <a:cs typeface="Geneva" charset="0"/>
              </a:rPr>
              <a:t>Bei wiederholter und längerer Exposition: </a:t>
            </a:r>
            <a:r>
              <a:rPr lang="de-DE" altLang="de-DE" b="1">
                <a:ea typeface="ＭＳ Ｐゴシック" panose="020B0600070205080204" pitchFamily="34" charset="-128"/>
                <a:cs typeface="Geneva" charset="0"/>
              </a:rPr>
              <a:t>Haarausfall</a:t>
            </a:r>
            <a:r>
              <a:rPr lang="de-DE" altLang="de-DE">
                <a:ea typeface="ＭＳ Ｐゴシック" panose="020B0600070205080204" pitchFamily="34" charset="-128"/>
                <a:cs typeface="Geneva" charset="0"/>
              </a:rPr>
              <a:t> und </a:t>
            </a:r>
            <a:r>
              <a:rPr lang="de-DE" altLang="de-DE" b="1">
                <a:ea typeface="ＭＳ Ｐゴシック" panose="020B0600070205080204" pitchFamily="34" charset="-128"/>
                <a:cs typeface="Geneva" charset="0"/>
              </a:rPr>
              <a:t>Leberschäden</a:t>
            </a:r>
            <a:r>
              <a:rPr lang="de-DE" altLang="de-DE">
                <a:ea typeface="ＭＳ Ｐゴシック" panose="020B0600070205080204" pitchFamily="34" charset="-128"/>
                <a:cs typeface="Geneva" charset="0"/>
              </a:rPr>
              <a:t> (Symptome einer zeitverzögert auftretenden chronischen Toxizität) </a:t>
            </a:r>
            <a:r>
              <a:rPr lang="de-DE" altLang="de-DE" sz="1800" baseline="30000">
                <a:ea typeface="ＭＳ Ｐゴシック" panose="020B0600070205080204" pitchFamily="34" charset="-128"/>
                <a:cs typeface="Geneva" charset="0"/>
              </a:rPr>
              <a:t>[17]</a:t>
            </a:r>
            <a:r>
              <a:rPr lang="de-DE" altLang="de-DE">
                <a:ea typeface="ＭＳ Ｐゴシック" panose="020B0600070205080204" pitchFamily="34" charset="-128"/>
                <a:cs typeface="Geneva" charset="0"/>
              </a:rPr>
              <a:t> </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06123F5C-756B-454D-AD48-0F9945828089}"/>
              </a:ext>
            </a:extLst>
          </p:cNvPr>
          <p:cNvSpPr>
            <a:spLocks noGrp="1"/>
          </p:cNvSpPr>
          <p:nvPr>
            <p:ph type="ctrTitle"/>
          </p:nvPr>
        </p:nvSpPr>
        <p:spPr/>
        <p:txBody>
          <a:bodyPr/>
          <a:lstStyle/>
          <a:p>
            <a:r>
              <a:rPr lang="de-DE" sz="2030">
                <a:latin typeface="+mj-lt"/>
              </a:rPr>
              <a:t>A</a:t>
            </a:r>
            <a:r>
              <a:rPr lang="de-DE" sz="2030">
                <a:effectLst/>
                <a:latin typeface="+mj-lt"/>
              </a:rPr>
              <a:t>kute systemische Toxizität von </a:t>
            </a:r>
            <a:r>
              <a:rPr lang="de-DE" sz="2030">
                <a:latin typeface="+mj-lt"/>
              </a:rPr>
              <a:t>Z</a:t>
            </a:r>
            <a:r>
              <a:rPr lang="de-DE" sz="2030">
                <a:effectLst/>
                <a:latin typeface="+mj-lt"/>
              </a:rPr>
              <a:t>ytostatika</a:t>
            </a:r>
            <a:endParaRPr lang="de-DE" sz="2030">
              <a:latin typeface="+mj-lt"/>
            </a:endParaRPr>
          </a:p>
        </p:txBody>
      </p:sp>
      <p:sp>
        <p:nvSpPr>
          <p:cNvPr id="4" name="Vertikaler Textplatzhalter 3">
            <a:extLst>
              <a:ext uri="{FF2B5EF4-FFF2-40B4-BE49-F238E27FC236}">
                <a16:creationId xmlns:a16="http://schemas.microsoft.com/office/drawing/2014/main" id="{C0284998-CC62-4DA3-B410-973B0B3D2FCD}"/>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9A458C4-AE7B-4340-9203-35775A877928}"/>
              </a:ext>
            </a:extLst>
          </p:cNvPr>
          <p:cNvSpPr>
            <a:spLocks noGrp="1"/>
          </p:cNvSpPr>
          <p:nvPr>
            <p:ph type="sldNum" sz="quarter" idx="4"/>
          </p:nvPr>
        </p:nvSpPr>
        <p:spPr/>
        <p:txBody>
          <a:bodyPr/>
          <a:lstStyle/>
          <a:p>
            <a:pPr algn="r"/>
            <a:fld id="{D8EB360B-720C-704A-863E-A567E738ABDA}" type="slidenum">
              <a:rPr lang="de-DE" smtClean="0"/>
              <a:pPr algn="r"/>
              <a:t>21</a:t>
            </a:fld>
            <a:endParaRPr lang="de-DE"/>
          </a:p>
        </p:txBody>
      </p:sp>
    </p:spTree>
    <p:extLst>
      <p:ext uri="{BB962C8B-B14F-4D97-AF65-F5344CB8AC3E}">
        <p14:creationId xmlns:p14="http://schemas.microsoft.com/office/powerpoint/2010/main" val="1082620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06896F-1C70-4C4C-9A35-71A148D73C01}"/>
              </a:ext>
            </a:extLst>
          </p:cNvPr>
          <p:cNvSpPr>
            <a:spLocks noGrp="1"/>
          </p:cNvSpPr>
          <p:nvPr>
            <p:ph idx="1"/>
          </p:nvPr>
        </p:nvSpPr>
        <p:spPr/>
        <p:txBody>
          <a:bodyPr/>
          <a:lstStyle/>
          <a:p>
            <a:pPr marL="0" indent="0">
              <a:buFont typeface="Wingdings" panose="05000000000000000000" pitchFamily="2" charset="2"/>
              <a:buNone/>
              <a:defRPr/>
            </a:pPr>
            <a:r>
              <a:rPr lang="de-DE" altLang="de-DE" sz="1700" b="1">
                <a:ea typeface="ＭＳ Ｐゴシック" pitchFamily="34" charset="-128"/>
                <a:cs typeface="Geneva" charset="0"/>
              </a:rPr>
              <a:t>Mögliche Kontaminationen</a:t>
            </a:r>
          </a:p>
          <a:p>
            <a:pPr>
              <a:defRPr/>
            </a:pPr>
            <a:r>
              <a:rPr lang="de-DE" altLang="de-DE">
                <a:ea typeface="ＭＳ Ｐゴシック" pitchFamily="34" charset="-128"/>
                <a:cs typeface="Geneva" charset="0"/>
              </a:rPr>
              <a:t>Personal in der Apotheke</a:t>
            </a:r>
          </a:p>
          <a:p>
            <a:pPr marL="722313" lvl="2" indent="-277813">
              <a:buFont typeface="Symbol" pitchFamily="18" charset="2"/>
              <a:buChar char="-"/>
              <a:defRPr/>
            </a:pPr>
            <a:r>
              <a:rPr lang="de-DE" altLang="de-DE">
                <a:ea typeface="ＭＳ Ｐゴシック" pitchFamily="34" charset="-128"/>
              </a:rPr>
              <a:t>Nachweis von Chromosomenveränderungen (Chromosomenaberrationen, </a:t>
            </a:r>
            <a:r>
              <a:rPr lang="de-DE" altLang="de-DE" err="1">
                <a:ea typeface="ＭＳ Ｐゴシック" pitchFamily="34" charset="-128"/>
              </a:rPr>
              <a:t>Schwesterchromatidentausch</a:t>
            </a:r>
            <a:r>
              <a:rPr lang="de-DE" altLang="de-DE">
                <a:ea typeface="ＭＳ Ｐゴシック" pitchFamily="34" charset="-128"/>
              </a:rPr>
              <a:t>, Mikronuklei) </a:t>
            </a:r>
            <a:r>
              <a:rPr lang="de-DE" altLang="de-DE" baseline="30000">
                <a:ea typeface="ＭＳ Ｐゴシック" pitchFamily="34" charset="-128"/>
              </a:rPr>
              <a:t>[1]</a:t>
            </a:r>
          </a:p>
          <a:p>
            <a:pPr marL="722313" lvl="2" indent="-277813">
              <a:buFont typeface="Symbol" pitchFamily="18" charset="2"/>
              <a:buChar char="-"/>
              <a:defRPr/>
            </a:pPr>
            <a:r>
              <a:rPr lang="de-DE" altLang="de-DE">
                <a:ea typeface="ＭＳ Ｐゴシック" pitchFamily="34" charset="-128"/>
              </a:rPr>
              <a:t>Nachweis von Zytostatika oder deren Metabolite im Urin </a:t>
            </a:r>
            <a:r>
              <a:rPr lang="de-DE" altLang="de-DE" baseline="30000">
                <a:ea typeface="ＭＳ Ｐゴシック" pitchFamily="34" charset="-128"/>
              </a:rPr>
              <a:t>[2]</a:t>
            </a:r>
            <a:r>
              <a:rPr lang="de-DE" altLang="de-DE">
                <a:ea typeface="ＭＳ Ｐゴシック" pitchFamily="34" charset="-128"/>
              </a:rPr>
              <a:t> </a:t>
            </a:r>
          </a:p>
          <a:p>
            <a:pPr>
              <a:defRPr/>
            </a:pPr>
            <a:r>
              <a:rPr lang="de-DE" altLang="de-DE">
                <a:ea typeface="ＭＳ Ｐゴシック" pitchFamily="34" charset="-128"/>
                <a:cs typeface="Geneva" charset="0"/>
              </a:rPr>
              <a:t>Umgebung</a:t>
            </a:r>
          </a:p>
          <a:p>
            <a:pPr marL="722313" lvl="2" indent="-277813">
              <a:buFont typeface="Symbol" pitchFamily="18" charset="2"/>
              <a:buChar char="-"/>
              <a:defRPr/>
            </a:pPr>
            <a:r>
              <a:rPr lang="de-DE" altLang="de-DE">
                <a:ea typeface="ＭＳ Ｐゴシック" pitchFamily="34" charset="-128"/>
              </a:rPr>
              <a:t>Kontamination zahlreicher Oberflächen mit Zytostatika </a:t>
            </a:r>
            <a:r>
              <a:rPr lang="de-DE" altLang="de-DE" baseline="30000">
                <a:ea typeface="ＭＳ Ｐゴシック" pitchFamily="34" charset="-128"/>
              </a:rPr>
              <a:t>[3] </a:t>
            </a:r>
          </a:p>
          <a:p>
            <a:pPr marL="0" indent="0">
              <a:defRPr/>
            </a:pPr>
            <a:endParaRPr lang="de-DE" altLang="de-DE">
              <a:ea typeface="ＭＳ Ｐゴシック" pitchFamily="34" charset="-128"/>
              <a:cs typeface="Geneva" charset="0"/>
            </a:endParaRPr>
          </a:p>
          <a:p>
            <a:endParaRPr lang="de-DE"/>
          </a:p>
        </p:txBody>
      </p:sp>
      <p:sp>
        <p:nvSpPr>
          <p:cNvPr id="3" name="Titel 2">
            <a:extLst>
              <a:ext uri="{FF2B5EF4-FFF2-40B4-BE49-F238E27FC236}">
                <a16:creationId xmlns:a16="http://schemas.microsoft.com/office/drawing/2014/main" id="{CD1E3A61-F0DA-4609-9679-CDD4CF9E4ACA}"/>
              </a:ext>
            </a:extLst>
          </p:cNvPr>
          <p:cNvSpPr>
            <a:spLocks noGrp="1"/>
          </p:cNvSpPr>
          <p:nvPr>
            <p:ph type="ctrTitle"/>
          </p:nvPr>
        </p:nvSpPr>
        <p:spPr/>
        <p:txBody>
          <a:bodyPr/>
          <a:lstStyle/>
          <a:p>
            <a:r>
              <a:rPr lang="de-DE" sz="2030">
                <a:effectLst/>
                <a:latin typeface="+mj-lt"/>
              </a:rPr>
              <a:t>Gefährdung durch Zytostatika</a:t>
            </a:r>
            <a:endParaRPr lang="de-DE" sz="2030">
              <a:latin typeface="+mj-lt"/>
            </a:endParaRPr>
          </a:p>
        </p:txBody>
      </p:sp>
      <p:sp>
        <p:nvSpPr>
          <p:cNvPr id="4" name="Vertikaler Textplatzhalter 3">
            <a:extLst>
              <a:ext uri="{FF2B5EF4-FFF2-40B4-BE49-F238E27FC236}">
                <a16:creationId xmlns:a16="http://schemas.microsoft.com/office/drawing/2014/main" id="{6F269CA2-A1C2-4EE7-BE6F-3738D91C182B}"/>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7A410059-8888-4025-B036-5C79F83F3896}"/>
              </a:ext>
            </a:extLst>
          </p:cNvPr>
          <p:cNvSpPr>
            <a:spLocks noGrp="1"/>
          </p:cNvSpPr>
          <p:nvPr>
            <p:ph type="sldNum" sz="quarter" idx="4"/>
          </p:nvPr>
        </p:nvSpPr>
        <p:spPr/>
        <p:txBody>
          <a:bodyPr/>
          <a:lstStyle/>
          <a:p>
            <a:pPr algn="r"/>
            <a:fld id="{D8EB360B-720C-704A-863E-A567E738ABDA}" type="slidenum">
              <a:rPr lang="de-DE" smtClean="0"/>
              <a:pPr algn="r"/>
              <a:t>22</a:t>
            </a:fld>
            <a:endParaRPr lang="de-DE"/>
          </a:p>
        </p:txBody>
      </p:sp>
    </p:spTree>
    <p:extLst>
      <p:ext uri="{BB962C8B-B14F-4D97-AF65-F5344CB8AC3E}">
        <p14:creationId xmlns:p14="http://schemas.microsoft.com/office/powerpoint/2010/main" val="429134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8EF4210-21F8-41D6-A4E4-CE6882569697}"/>
              </a:ext>
            </a:extLst>
          </p:cNvPr>
          <p:cNvSpPr>
            <a:spLocks noGrp="1"/>
          </p:cNvSpPr>
          <p:nvPr>
            <p:ph idx="1"/>
          </p:nvPr>
        </p:nvSpPr>
        <p:spPr>
          <a:xfrm>
            <a:off x="1790703" y="1087041"/>
            <a:ext cx="7149258" cy="3613547"/>
          </a:xfrm>
        </p:spPr>
        <p:txBody>
          <a:bodyPr lIns="91440" tIns="45720" rIns="91440" bIns="45720" anchor="t"/>
          <a:lstStyle/>
          <a:p>
            <a:pPr marL="0" indent="0">
              <a:buNone/>
              <a:defRPr/>
            </a:pPr>
            <a:r>
              <a:rPr lang="de-DE" altLang="de-DE" sz="1700" b="1" kern="1200">
                <a:latin typeface="Arial"/>
                <a:ea typeface="ＭＳ Ｐゴシック"/>
                <a:cs typeface="Geneva" charset="0"/>
              </a:rPr>
              <a:t>Nachgewiesene mögliche Folgen beim Arbeiten ohne ausreichende Schutzmaßnahmen (Studien bei Pflegekräften)</a:t>
            </a:r>
            <a:br>
              <a:rPr lang="de-DE" altLang="de-DE" sz="1700" b="1" kern="1200">
                <a:latin typeface="Arial" panose="020B0604020202020204" pitchFamily="34" charset="0"/>
                <a:ea typeface="ＭＳ Ｐゴシック" panose="020B0600070205080204" pitchFamily="34" charset="-128"/>
                <a:cs typeface="Geneva" charset="0"/>
              </a:rPr>
            </a:br>
            <a:endParaRPr lang="de-DE" altLang="de-DE" sz="1700" b="1" kern="1200">
              <a:ea typeface="ＭＳ Ｐゴシック"/>
            </a:endParaRPr>
          </a:p>
          <a:p>
            <a:pPr>
              <a:defRPr/>
            </a:pPr>
            <a:r>
              <a:rPr lang="de-DE" altLang="de-DE">
                <a:ea typeface="ＭＳ Ｐゴシック"/>
              </a:rPr>
              <a:t>Entwicklung von Primärtumoren (Leukämie &amp; Non-Hodgkin-Lymphom) </a:t>
            </a:r>
            <a:r>
              <a:rPr lang="de-DE" altLang="de-DE" baseline="30000">
                <a:ea typeface="ＭＳ Ｐゴシック"/>
              </a:rPr>
              <a:t>[4]</a:t>
            </a:r>
            <a:endParaRPr lang="de-DE"/>
          </a:p>
          <a:p>
            <a:pPr>
              <a:defRPr/>
            </a:pPr>
            <a:r>
              <a:rPr lang="de-DE" altLang="de-DE">
                <a:ea typeface="ＭＳ Ｐゴシック"/>
              </a:rPr>
              <a:t>Reproduktionstoxizität bei weiblichen Mitarbeitern </a:t>
            </a:r>
            <a:r>
              <a:rPr lang="de-DE" altLang="de-DE">
                <a:latin typeface="+mj-lt"/>
                <a:ea typeface="ＭＳ Ｐゴシック"/>
              </a:rPr>
              <a:t>(</a:t>
            </a:r>
            <a:r>
              <a:rPr lang="de-DE">
                <a:effectLst/>
                <a:latin typeface="+mj-lt"/>
              </a:rPr>
              <a:t>Zyklusstörungen Unfruchtbarkeit, Eileiterschwangerschaft, Fehlgeburt, Fehlbildungen, Frühgeburt, niedriges Geburtsgewicht</a:t>
            </a:r>
            <a:r>
              <a:rPr lang="de-DE" altLang="de-DE">
                <a:latin typeface="+mj-lt"/>
                <a:ea typeface="ＭＳ Ｐゴシック"/>
              </a:rPr>
              <a:t>) </a:t>
            </a:r>
            <a:r>
              <a:rPr lang="de-DE" altLang="de-DE" baseline="30000">
                <a:ea typeface="ＭＳ Ｐゴシック"/>
              </a:rPr>
              <a:t>[5]</a:t>
            </a:r>
          </a:p>
          <a:p>
            <a:pPr>
              <a:defRPr/>
            </a:pPr>
            <a:r>
              <a:rPr lang="de-DE" altLang="de-DE">
                <a:ea typeface="ＭＳ Ｐゴシック"/>
              </a:rPr>
              <a:t>Sonstige Gesundheitsschäden, wie Haarausfall, Hautausschlag </a:t>
            </a:r>
            <a:r>
              <a:rPr lang="de-DE" altLang="de-DE" baseline="30000">
                <a:ea typeface="ＭＳ Ｐゴシック"/>
              </a:rPr>
              <a:t>[6]</a:t>
            </a:r>
          </a:p>
          <a:p>
            <a:pPr marL="264795" lvl="1" indent="-264795">
              <a:buFont typeface="Wingdings" panose="05000000000000000000" pitchFamily="2" charset="2"/>
              <a:buChar char="§"/>
              <a:defRPr/>
            </a:pPr>
            <a:endParaRPr lang="de-DE" altLang="de-DE">
              <a:ea typeface="ＭＳ Ｐゴシック" pitchFamily="34" charset="-128"/>
            </a:endParaRPr>
          </a:p>
          <a:p>
            <a:pPr marL="472440" lvl="2" indent="-139065">
              <a:defRPr/>
            </a:pPr>
            <a:endParaRPr lang="de-DE" altLang="de-DE">
              <a:ea typeface="ＭＳ Ｐゴシック" pitchFamily="34" charset="-128"/>
            </a:endParaRPr>
          </a:p>
          <a:p>
            <a:pPr marL="0" indent="0">
              <a:defRPr/>
            </a:pPr>
            <a:endParaRPr lang="de-DE" altLang="de-DE">
              <a:ea typeface="ＭＳ Ｐゴシック" pitchFamily="34" charset="-128"/>
              <a:cs typeface="Geneva" charset="0"/>
            </a:endParaRPr>
          </a:p>
          <a:p>
            <a:pPr marL="0" indent="0">
              <a:defRPr/>
            </a:pPr>
            <a:endParaRPr lang="de-DE" altLang="de-DE">
              <a:ea typeface="ＭＳ Ｐゴシック" pitchFamily="34" charset="-128"/>
              <a:cs typeface="Geneva" charset="0"/>
            </a:endParaRPr>
          </a:p>
          <a:p>
            <a:endParaRPr lang="de-DE"/>
          </a:p>
        </p:txBody>
      </p:sp>
      <p:sp>
        <p:nvSpPr>
          <p:cNvPr id="3" name="Titel 2">
            <a:extLst>
              <a:ext uri="{FF2B5EF4-FFF2-40B4-BE49-F238E27FC236}">
                <a16:creationId xmlns:a16="http://schemas.microsoft.com/office/drawing/2014/main" id="{96093F4F-20AE-4212-8447-9DAF915DE58D}"/>
              </a:ext>
            </a:extLst>
          </p:cNvPr>
          <p:cNvSpPr>
            <a:spLocks noGrp="1"/>
          </p:cNvSpPr>
          <p:nvPr>
            <p:ph type="ctrTitle"/>
          </p:nvPr>
        </p:nvSpPr>
        <p:spPr/>
        <p:txBody>
          <a:bodyPr/>
          <a:lstStyle/>
          <a:p>
            <a:r>
              <a:rPr lang="de-DE" altLang="de-DE">
                <a:ea typeface="ＭＳ Ｐゴシック" panose="020B0600070205080204" pitchFamily="34" charset="-128"/>
              </a:rPr>
              <a:t>Gefährdung durch Zytostatika</a:t>
            </a:r>
            <a:endParaRPr lang="de-DE"/>
          </a:p>
        </p:txBody>
      </p:sp>
      <p:sp>
        <p:nvSpPr>
          <p:cNvPr id="4" name="Vertikaler Textplatzhalter 3">
            <a:extLst>
              <a:ext uri="{FF2B5EF4-FFF2-40B4-BE49-F238E27FC236}">
                <a16:creationId xmlns:a16="http://schemas.microsoft.com/office/drawing/2014/main" id="{2838877C-C409-471C-9E13-38AA6D694DA1}"/>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DBEFD6A6-CD7B-46BB-8F68-98001B85436A}"/>
              </a:ext>
            </a:extLst>
          </p:cNvPr>
          <p:cNvSpPr>
            <a:spLocks noGrp="1"/>
          </p:cNvSpPr>
          <p:nvPr>
            <p:ph type="sldNum" sz="quarter" idx="4"/>
          </p:nvPr>
        </p:nvSpPr>
        <p:spPr/>
        <p:txBody>
          <a:bodyPr/>
          <a:lstStyle/>
          <a:p>
            <a:pPr algn="r"/>
            <a:fld id="{D8EB360B-720C-704A-863E-A567E738ABDA}" type="slidenum">
              <a:rPr lang="de-DE" smtClean="0"/>
              <a:pPr algn="r"/>
              <a:t>23</a:t>
            </a:fld>
            <a:endParaRPr lang="de-DE"/>
          </a:p>
        </p:txBody>
      </p:sp>
    </p:spTree>
    <p:extLst>
      <p:ext uri="{BB962C8B-B14F-4D97-AF65-F5344CB8AC3E}">
        <p14:creationId xmlns:p14="http://schemas.microsoft.com/office/powerpoint/2010/main" val="1210863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7DE2CBC-73EA-402E-A105-1ED2B55AC5D9}"/>
              </a:ext>
            </a:extLst>
          </p:cNvPr>
          <p:cNvSpPr>
            <a:spLocks noGrp="1"/>
          </p:cNvSpPr>
          <p:nvPr>
            <p:ph idx="1"/>
          </p:nvPr>
        </p:nvSpPr>
        <p:spPr/>
        <p:txBody>
          <a:bodyPr/>
          <a:lstStyle/>
          <a:p>
            <a:r>
              <a:rPr lang="de-DE"/>
              <a:t>Keine Grenz-, Richt-, Vorsorgewerte</a:t>
            </a:r>
          </a:p>
          <a:p>
            <a:r>
              <a:rPr lang="de-DE"/>
              <a:t>Ausmaß einer Niedrigdosenbelastung ist unbekannt</a:t>
            </a:r>
          </a:p>
          <a:p>
            <a:r>
              <a:rPr lang="de-DE">
                <a:latin typeface="+mj-lt"/>
              </a:rPr>
              <a:t>Schädigungen treten nach dem Zufallsprinzip auf und sind abhängig von körpereigenen Reparaturmechanismen</a:t>
            </a:r>
          </a:p>
          <a:p>
            <a:endParaRPr lang="de-DE"/>
          </a:p>
        </p:txBody>
      </p:sp>
      <p:sp>
        <p:nvSpPr>
          <p:cNvPr id="3" name="Titel 2">
            <a:extLst>
              <a:ext uri="{FF2B5EF4-FFF2-40B4-BE49-F238E27FC236}">
                <a16:creationId xmlns:a16="http://schemas.microsoft.com/office/drawing/2014/main" id="{B019318B-1776-4954-9CDD-6291D30280CD}"/>
              </a:ext>
            </a:extLst>
          </p:cNvPr>
          <p:cNvSpPr>
            <a:spLocks noGrp="1"/>
          </p:cNvSpPr>
          <p:nvPr>
            <p:ph type="ctrTitle"/>
          </p:nvPr>
        </p:nvSpPr>
        <p:spPr/>
        <p:txBody>
          <a:bodyPr/>
          <a:lstStyle/>
          <a:p>
            <a:r>
              <a:rPr lang="de-DE" altLang="de-DE">
                <a:ea typeface="ＭＳ Ｐゴシック" panose="020B0600070205080204" pitchFamily="34" charset="-128"/>
              </a:rPr>
              <a:t>Gefährdung durch Zytostatika</a:t>
            </a:r>
            <a:endParaRPr lang="de-DE"/>
          </a:p>
        </p:txBody>
      </p:sp>
      <p:sp>
        <p:nvSpPr>
          <p:cNvPr id="4" name="Vertikaler Textplatzhalter 3">
            <a:extLst>
              <a:ext uri="{FF2B5EF4-FFF2-40B4-BE49-F238E27FC236}">
                <a16:creationId xmlns:a16="http://schemas.microsoft.com/office/drawing/2014/main" id="{3F1354A8-A48F-4A2B-9628-16408368FFBB}"/>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D8CF61D8-3476-4391-B34C-59FCDB353B90}"/>
              </a:ext>
            </a:extLst>
          </p:cNvPr>
          <p:cNvSpPr>
            <a:spLocks noGrp="1"/>
          </p:cNvSpPr>
          <p:nvPr>
            <p:ph type="sldNum" sz="quarter" idx="4"/>
          </p:nvPr>
        </p:nvSpPr>
        <p:spPr/>
        <p:txBody>
          <a:bodyPr/>
          <a:lstStyle/>
          <a:p>
            <a:pPr algn="r"/>
            <a:fld id="{D8EB360B-720C-704A-863E-A567E738ABDA}" type="slidenum">
              <a:rPr lang="de-DE" smtClean="0"/>
              <a:pPr algn="r"/>
              <a:t>24</a:t>
            </a:fld>
            <a:endParaRPr lang="de-DE"/>
          </a:p>
        </p:txBody>
      </p:sp>
      <p:sp>
        <p:nvSpPr>
          <p:cNvPr id="6" name="Abgerundetes Rechteck 5">
            <a:extLst>
              <a:ext uri="{FF2B5EF4-FFF2-40B4-BE49-F238E27FC236}">
                <a16:creationId xmlns:a16="http://schemas.microsoft.com/office/drawing/2014/main" id="{D58599C2-8BD5-4062-8180-A797B324C157}"/>
              </a:ext>
            </a:extLst>
          </p:cNvPr>
          <p:cNvSpPr>
            <a:spLocks noChangeArrowheads="1"/>
          </p:cNvSpPr>
          <p:nvPr/>
        </p:nvSpPr>
        <p:spPr bwMode="auto">
          <a:xfrm>
            <a:off x="1882775" y="3007906"/>
            <a:ext cx="4865688" cy="842784"/>
          </a:xfrm>
          <a:prstGeom prst="roundRect">
            <a:avLst>
              <a:gd name="adj" fmla="val 17833"/>
            </a:avLst>
          </a:prstGeom>
          <a:solidFill>
            <a:schemeClr val="accent2"/>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buFont typeface="Wingdings" pitchFamily="2" charset="2"/>
              <a:buChar char="è"/>
              <a:defRPr/>
            </a:pPr>
            <a:r>
              <a:rPr lang="de-DE" altLang="de-DE" sz="1650" b="1">
                <a:solidFill>
                  <a:schemeClr val="bg1"/>
                </a:solidFill>
                <a:sym typeface="Wingdings" pitchFamily="2" charset="2"/>
              </a:rPr>
              <a:t> ZIEL: Aufnahme von Zytostatika so </a:t>
            </a:r>
            <a:br>
              <a:rPr lang="de-DE" altLang="de-DE" sz="1650" b="1">
                <a:solidFill>
                  <a:schemeClr val="bg1"/>
                </a:solidFill>
                <a:sym typeface="Wingdings" pitchFamily="2" charset="2"/>
              </a:rPr>
            </a:br>
            <a:r>
              <a:rPr lang="de-DE" altLang="de-DE" sz="1650" b="1">
                <a:solidFill>
                  <a:schemeClr val="bg1"/>
                </a:solidFill>
                <a:sym typeface="Wingdings" pitchFamily="2" charset="2"/>
              </a:rPr>
              <a:t>     gering wie möglich halten!</a:t>
            </a:r>
          </a:p>
          <a:p>
            <a:pPr defTabSz="914400" eaLnBrk="1" hangingPunct="1">
              <a:buFont typeface="Wingdings" pitchFamily="2" charset="2"/>
              <a:buChar char="è"/>
              <a:defRPr/>
            </a:pPr>
            <a:r>
              <a:rPr lang="de-DE" altLang="de-DE" sz="1650" b="1">
                <a:solidFill>
                  <a:schemeClr val="bg1"/>
                </a:solidFill>
                <a:sym typeface="Wingdings" pitchFamily="2" charset="2"/>
              </a:rPr>
              <a:t> </a:t>
            </a:r>
            <a:r>
              <a:rPr lang="de-DE" altLang="de-DE" sz="1650" b="1">
                <a:solidFill>
                  <a:schemeClr val="bg1"/>
                </a:solidFill>
              </a:rPr>
              <a:t>Arbeitsschutzmaßnahmen einhalten!</a:t>
            </a:r>
          </a:p>
        </p:txBody>
      </p:sp>
    </p:spTree>
    <p:extLst>
      <p:ext uri="{BB962C8B-B14F-4D97-AF65-F5344CB8AC3E}">
        <p14:creationId xmlns:p14="http://schemas.microsoft.com/office/powerpoint/2010/main" val="3984184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D823B-07FA-4741-A693-EF7D5E28D861}"/>
              </a:ext>
            </a:extLst>
          </p:cNvPr>
          <p:cNvSpPr>
            <a:spLocks noGrp="1"/>
          </p:cNvSpPr>
          <p:nvPr>
            <p:ph type="ctrTitle"/>
          </p:nvPr>
        </p:nvSpPr>
        <p:spPr/>
        <p:txBody>
          <a:bodyPr/>
          <a:lstStyle/>
          <a:p>
            <a:r>
              <a:rPr lang="de-DE" altLang="de-DE">
                <a:ea typeface="ＭＳ Ｐゴシック" panose="020B0600070205080204" pitchFamily="34" charset="-128"/>
              </a:rPr>
              <a:t>Rechtlicher Rahmen</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25E9E382-CBFD-414A-BA0D-8F915DA99A3B}"/>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785C7D44-6421-4D48-A7FC-4C9CD070249F}"/>
              </a:ext>
            </a:extLst>
          </p:cNvPr>
          <p:cNvSpPr>
            <a:spLocks noGrp="1"/>
          </p:cNvSpPr>
          <p:nvPr>
            <p:ph type="sldNum" sz="quarter" idx="4"/>
          </p:nvPr>
        </p:nvSpPr>
        <p:spPr/>
        <p:txBody>
          <a:bodyPr/>
          <a:lstStyle/>
          <a:p>
            <a:pPr algn="r"/>
            <a:fld id="{D8EB360B-720C-704A-863E-A567E738ABDA}" type="slidenum">
              <a:rPr lang="de-DE" smtClean="0"/>
              <a:pPr algn="r"/>
              <a:t>25</a:t>
            </a:fld>
            <a:endParaRPr lang="de-DE"/>
          </a:p>
        </p:txBody>
      </p:sp>
    </p:spTree>
    <p:extLst>
      <p:ext uri="{BB962C8B-B14F-4D97-AF65-F5344CB8AC3E}">
        <p14:creationId xmlns:p14="http://schemas.microsoft.com/office/powerpoint/2010/main" val="166313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3B44E5-A907-4EB6-A297-A51DE2CED2EE}"/>
              </a:ext>
            </a:extLst>
          </p:cNvPr>
          <p:cNvSpPr>
            <a:spLocks noGrp="1"/>
          </p:cNvSpPr>
          <p:nvPr>
            <p:ph type="ctrTitle"/>
          </p:nvPr>
        </p:nvSpPr>
        <p:spPr/>
        <p:txBody>
          <a:bodyPr/>
          <a:lstStyle/>
          <a:p>
            <a:r>
              <a:rPr lang="de-DE" altLang="de-DE">
                <a:ea typeface="ＭＳ Ｐゴシック" panose="020B0600070205080204" pitchFamily="34" charset="-128"/>
              </a:rPr>
              <a:t>Gesetze, Richtlinien, Empfehlungen</a:t>
            </a:r>
            <a:br>
              <a:rPr lang="de-DE" altLang="de-DE">
                <a:ea typeface="ＭＳ Ｐゴシック" panose="020B0600070205080204" pitchFamily="34" charset="-128"/>
              </a:rPr>
            </a:br>
            <a:r>
              <a:rPr lang="de-DE" altLang="de-DE" sz="1700">
                <a:ea typeface="ＭＳ Ｐゴシック" panose="020B0600070205080204" pitchFamily="34" charset="-128"/>
              </a:rPr>
              <a:t>zur Herstellung, Verabreichung und Entsorgung von Zytostatika</a:t>
            </a:r>
            <a:endParaRPr lang="de-DE" sz="1700"/>
          </a:p>
        </p:txBody>
      </p:sp>
      <p:sp>
        <p:nvSpPr>
          <p:cNvPr id="4" name="Vertikaler Textplatzhalter 3">
            <a:extLst>
              <a:ext uri="{FF2B5EF4-FFF2-40B4-BE49-F238E27FC236}">
                <a16:creationId xmlns:a16="http://schemas.microsoft.com/office/drawing/2014/main" id="{265FAD24-CC49-413B-A3A7-1A241D32D300}"/>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F74170A8-6788-4A66-BBCE-C8B881D0AA58}"/>
              </a:ext>
            </a:extLst>
          </p:cNvPr>
          <p:cNvSpPr>
            <a:spLocks noGrp="1"/>
          </p:cNvSpPr>
          <p:nvPr>
            <p:ph type="sldNum" sz="quarter" idx="4"/>
          </p:nvPr>
        </p:nvSpPr>
        <p:spPr/>
        <p:txBody>
          <a:bodyPr/>
          <a:lstStyle/>
          <a:p>
            <a:pPr algn="r"/>
            <a:fld id="{D8EB360B-720C-704A-863E-A567E738ABDA}" type="slidenum">
              <a:rPr lang="de-DE" smtClean="0"/>
              <a:pPr algn="r"/>
              <a:t>26</a:t>
            </a:fld>
            <a:endParaRPr lang="de-DE"/>
          </a:p>
        </p:txBody>
      </p:sp>
      <p:sp>
        <p:nvSpPr>
          <p:cNvPr id="7" name="Abgerundetes Rechteck 16">
            <a:extLst>
              <a:ext uri="{FF2B5EF4-FFF2-40B4-BE49-F238E27FC236}">
                <a16:creationId xmlns:a16="http://schemas.microsoft.com/office/drawing/2014/main" id="{C9A8DA5A-A438-4313-9F93-DDA85879BCE8}"/>
              </a:ext>
            </a:extLst>
          </p:cNvPr>
          <p:cNvSpPr/>
          <p:nvPr/>
        </p:nvSpPr>
        <p:spPr bwMode="auto">
          <a:xfrm>
            <a:off x="1824697" y="2141906"/>
            <a:ext cx="1987550" cy="2451138"/>
          </a:xfrm>
          <a:prstGeom prst="roundRect">
            <a:avLst>
              <a:gd name="adj" fmla="val 12210"/>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72000" tIns="0" rIns="0" bIns="0">
            <a:noAutofit/>
          </a:bodyPr>
          <a:lstStyle/>
          <a:p>
            <a:pPr defTabSz="914400">
              <a:spcBef>
                <a:spcPct val="50000"/>
              </a:spcBef>
              <a:defRPr/>
            </a:pPr>
            <a:r>
              <a:rPr lang="de-DE" sz="1200">
                <a:solidFill>
                  <a:schemeClr val="bg1"/>
                </a:solidFill>
                <a:latin typeface="Arial" pitchFamily="-110" charset="-52"/>
                <a:ea typeface="Geneva" pitchFamily="-110" charset="-128"/>
                <a:cs typeface="Geneva" pitchFamily="-110" charset="-128"/>
              </a:rPr>
              <a:t>z. B.</a:t>
            </a:r>
            <a:br>
              <a:rPr lang="de-DE" sz="1200">
                <a:solidFill>
                  <a:schemeClr val="bg1"/>
                </a:solidFill>
                <a:latin typeface="Arial" pitchFamily="-110" charset="-52"/>
                <a:ea typeface="Geneva" pitchFamily="-110" charset="-128"/>
                <a:cs typeface="Geneva" pitchFamily="-110" charset="-128"/>
              </a:rPr>
            </a:br>
            <a:r>
              <a:rPr lang="de-DE" sz="1200" b="1" err="1">
                <a:solidFill>
                  <a:schemeClr val="bg1"/>
                </a:solidFill>
                <a:latin typeface="Arial" pitchFamily="-110" charset="-52"/>
                <a:ea typeface="Geneva" pitchFamily="-110" charset="-128"/>
                <a:cs typeface="Geneva" pitchFamily="-110" charset="-128"/>
              </a:rPr>
              <a:t>ArbMedVV</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ChemG</a:t>
            </a: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GefStoffV</a:t>
            </a: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CLP-V (EG) </a:t>
            </a:r>
          </a:p>
          <a:p>
            <a:pPr defTabSz="914400">
              <a:spcBef>
                <a:spcPct val="30000"/>
              </a:spcBef>
              <a:defRPr/>
            </a:pPr>
            <a:r>
              <a:rPr lang="de-DE" sz="1200" b="1" err="1">
                <a:solidFill>
                  <a:schemeClr val="bg1"/>
                </a:solidFill>
                <a:latin typeface="Arial" pitchFamily="-110" charset="-52"/>
                <a:ea typeface="Geneva" pitchFamily="-110" charset="-128"/>
                <a:cs typeface="Geneva" pitchFamily="-110" charset="-128"/>
              </a:rPr>
              <a:t>MutterschG</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err="1">
                <a:solidFill>
                  <a:schemeClr val="bg1"/>
                </a:solidFill>
                <a:latin typeface="Arial" pitchFamily="-110" charset="-52"/>
                <a:ea typeface="Geneva" pitchFamily="-110" charset="-128"/>
                <a:cs typeface="Geneva" pitchFamily="-110" charset="-128"/>
              </a:rPr>
              <a:t>JArbG</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TRGS </a:t>
            </a:r>
            <a:r>
              <a:rPr lang="de-DE" sz="1200">
                <a:solidFill>
                  <a:schemeClr val="bg1"/>
                </a:solidFill>
                <a:latin typeface="Arial" pitchFamily="-110" charset="-52"/>
                <a:ea typeface="Geneva" pitchFamily="-110" charset="-128"/>
                <a:cs typeface="Geneva" pitchFamily="-110" charset="-128"/>
              </a:rPr>
              <a:t>(z. B. 905, 555, 440, 525)</a:t>
            </a:r>
            <a:endParaRPr lang="de-DE" sz="1200" b="1">
              <a:solidFill>
                <a:schemeClr val="bg1"/>
              </a:solidFill>
              <a:latin typeface="Arial" pitchFamily="-110" charset="-52"/>
              <a:ea typeface="Geneva" pitchFamily="-110" charset="-128"/>
              <a:cs typeface="Geneva" pitchFamily="-110" charset="-128"/>
            </a:endParaRPr>
          </a:p>
          <a:p>
            <a:pPr defTabSz="914400">
              <a:spcBef>
                <a:spcPct val="30000"/>
              </a:spcBef>
              <a:defRPr/>
            </a:pPr>
            <a:r>
              <a:rPr lang="de-DE" sz="1200" b="1">
                <a:solidFill>
                  <a:schemeClr val="bg1"/>
                </a:solidFill>
                <a:latin typeface="Arial" pitchFamily="-110" charset="-52"/>
                <a:ea typeface="Geneva" pitchFamily="-110" charset="-128"/>
                <a:cs typeface="Geneva" pitchFamily="-110" charset="-128"/>
              </a:rPr>
              <a:t>AVV</a:t>
            </a:r>
          </a:p>
        </p:txBody>
      </p:sp>
      <p:sp>
        <p:nvSpPr>
          <p:cNvPr id="8" name="Abgerundetes Rechteck 17">
            <a:extLst>
              <a:ext uri="{FF2B5EF4-FFF2-40B4-BE49-F238E27FC236}">
                <a16:creationId xmlns:a16="http://schemas.microsoft.com/office/drawing/2014/main" id="{2744C831-D0B7-4978-8234-5AE58304A3F6}"/>
              </a:ext>
            </a:extLst>
          </p:cNvPr>
          <p:cNvSpPr/>
          <p:nvPr/>
        </p:nvSpPr>
        <p:spPr bwMode="auto">
          <a:xfrm>
            <a:off x="1824697" y="1554464"/>
            <a:ext cx="1987550" cy="465773"/>
          </a:xfrm>
          <a:prstGeom prst="roundRect">
            <a:avLst>
              <a:gd name="adj" fmla="val 36257"/>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0" tIns="0" rIns="0" bIns="0" anchor="ctr">
            <a:noAutofit/>
          </a:bodyPr>
          <a:lstStyle/>
          <a:p>
            <a:pPr algn="ctr" defTabSz="914400">
              <a:spcBef>
                <a:spcPct val="50000"/>
              </a:spcBef>
              <a:defRPr/>
            </a:pPr>
            <a:r>
              <a:rPr lang="de-DE" sz="1200" b="1">
                <a:solidFill>
                  <a:schemeClr val="bg1"/>
                </a:solidFill>
                <a:latin typeface="Arial" pitchFamily="-107" charset="0"/>
                <a:ea typeface="Geneva" pitchFamily="-107" charset="-128"/>
                <a:cs typeface="Geneva" pitchFamily="-107" charset="-128"/>
              </a:rPr>
              <a:t>Staatlicher/EU- Arbeitsschutz</a:t>
            </a:r>
          </a:p>
        </p:txBody>
      </p:sp>
      <p:sp>
        <p:nvSpPr>
          <p:cNvPr id="9" name="Abgerundetes Rechteck 19">
            <a:extLst>
              <a:ext uri="{FF2B5EF4-FFF2-40B4-BE49-F238E27FC236}">
                <a16:creationId xmlns:a16="http://schemas.microsoft.com/office/drawing/2014/main" id="{EA9CD74C-9332-4C25-8AB8-7E8001714C90}"/>
              </a:ext>
            </a:extLst>
          </p:cNvPr>
          <p:cNvSpPr/>
          <p:nvPr/>
        </p:nvSpPr>
        <p:spPr bwMode="auto">
          <a:xfrm>
            <a:off x="6569735" y="1544145"/>
            <a:ext cx="1987550" cy="486410"/>
          </a:xfrm>
          <a:prstGeom prst="roundRect">
            <a:avLst>
              <a:gd name="adj" fmla="val 36257"/>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0" tIns="0" rIns="0" bIns="0" anchor="ctr">
            <a:noAutofit/>
          </a:bodyPr>
          <a:lstStyle/>
          <a:p>
            <a:pPr algn="ctr" defTabSz="914400">
              <a:spcBef>
                <a:spcPct val="50000"/>
              </a:spcBef>
              <a:defRPr/>
            </a:pPr>
            <a:r>
              <a:rPr lang="de-DE" sz="1200" b="1">
                <a:solidFill>
                  <a:schemeClr val="bg1"/>
                </a:solidFill>
                <a:latin typeface="Arial" pitchFamily="-107" charset="0"/>
                <a:ea typeface="Geneva" pitchFamily="-107" charset="-128"/>
                <a:cs typeface="Geneva" pitchFamily="-107" charset="-128"/>
              </a:rPr>
              <a:t>Berufsgenossenschaften</a:t>
            </a:r>
            <a:endParaRPr lang="de-DE" sz="1600">
              <a:solidFill>
                <a:schemeClr val="bg1"/>
              </a:solidFill>
              <a:latin typeface="Arial" pitchFamily="-107" charset="0"/>
              <a:ea typeface="Geneva" pitchFamily="-107" charset="-128"/>
              <a:cs typeface="Geneva" pitchFamily="-107" charset="-128"/>
            </a:endParaRPr>
          </a:p>
        </p:txBody>
      </p:sp>
      <p:sp>
        <p:nvSpPr>
          <p:cNvPr id="10" name="Abgerundetes Rechteck 20">
            <a:extLst>
              <a:ext uri="{FF2B5EF4-FFF2-40B4-BE49-F238E27FC236}">
                <a16:creationId xmlns:a16="http://schemas.microsoft.com/office/drawing/2014/main" id="{F576CEF8-F8F5-444E-962C-173A0EAE6127}"/>
              </a:ext>
            </a:extLst>
          </p:cNvPr>
          <p:cNvSpPr/>
          <p:nvPr/>
        </p:nvSpPr>
        <p:spPr bwMode="auto">
          <a:xfrm>
            <a:off x="6569735" y="2149402"/>
            <a:ext cx="1987550" cy="1301306"/>
          </a:xfrm>
          <a:prstGeom prst="roundRect">
            <a:avLst>
              <a:gd name="adj" fmla="val 12210"/>
            </a:avLst>
          </a:prstGeom>
          <a:solidFill>
            <a:schemeClr val="bg1">
              <a:lumMod val="65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72000" tIns="0" rIns="0" bIns="0">
            <a:noAutofit/>
          </a:bodyPr>
          <a:lstStyle/>
          <a:p>
            <a:pPr defTabSz="914400">
              <a:spcBef>
                <a:spcPct val="50000"/>
              </a:spcBef>
              <a:defRPr/>
            </a:pPr>
            <a:r>
              <a:rPr lang="de-DE" sz="1200">
                <a:solidFill>
                  <a:schemeClr val="bg1"/>
                </a:solidFill>
                <a:latin typeface="Arial" pitchFamily="-107" charset="0"/>
                <a:ea typeface="Geneva" pitchFamily="-107" charset="-128"/>
                <a:cs typeface="Geneva" pitchFamily="-107" charset="-128"/>
              </a:rPr>
              <a:t>z. B.</a:t>
            </a:r>
          </a:p>
          <a:p>
            <a:pPr defTabSz="914400">
              <a:spcBef>
                <a:spcPct val="30000"/>
              </a:spcBef>
              <a:defRPr/>
            </a:pPr>
            <a:r>
              <a:rPr lang="de-DE" sz="1200" b="1">
                <a:solidFill>
                  <a:schemeClr val="bg1"/>
                </a:solidFill>
                <a:latin typeface="Arial" pitchFamily="-107" charset="0"/>
                <a:ea typeface="Geneva" pitchFamily="-107" charset="-128"/>
                <a:cs typeface="Geneva" pitchFamily="-107" charset="-128"/>
              </a:rPr>
              <a:t>UVV</a:t>
            </a:r>
          </a:p>
          <a:p>
            <a:pPr defTabSz="914400">
              <a:spcBef>
                <a:spcPct val="30000"/>
              </a:spcBef>
              <a:defRPr/>
            </a:pPr>
            <a:r>
              <a:rPr lang="de-DE" sz="1200" b="1">
                <a:solidFill>
                  <a:schemeClr val="bg1"/>
                </a:solidFill>
                <a:latin typeface="Arial" pitchFamily="-107" charset="0"/>
                <a:ea typeface="Geneva" pitchFamily="-107" charset="-128"/>
                <a:cs typeface="Geneva" pitchFamily="-107" charset="-128"/>
              </a:rPr>
              <a:t>Merkblätter </a:t>
            </a:r>
            <a:r>
              <a:rPr lang="de-DE" sz="1200">
                <a:solidFill>
                  <a:schemeClr val="bg1"/>
                </a:solidFill>
                <a:effectLst/>
                <a:latin typeface="+mj-lt"/>
              </a:rPr>
              <a:t>(z. B. Broschüre der BGW "Zytostatika im Gesundheitsdienst“)</a:t>
            </a:r>
            <a:endParaRPr lang="de-DE" sz="1100" b="1">
              <a:solidFill>
                <a:schemeClr val="bg1"/>
              </a:solidFill>
              <a:latin typeface="Arial" pitchFamily="-107" charset="0"/>
              <a:ea typeface="Geneva" pitchFamily="-107" charset="-128"/>
              <a:cs typeface="Geneva" pitchFamily="-107" charset="-128"/>
            </a:endParaRPr>
          </a:p>
        </p:txBody>
      </p:sp>
      <p:sp>
        <p:nvSpPr>
          <p:cNvPr id="12" name="Abgerundetes Rechteck 22">
            <a:extLst>
              <a:ext uri="{FF2B5EF4-FFF2-40B4-BE49-F238E27FC236}">
                <a16:creationId xmlns:a16="http://schemas.microsoft.com/office/drawing/2014/main" id="{999D1278-C6D5-4805-85A9-1FF649625A6F}"/>
              </a:ext>
            </a:extLst>
          </p:cNvPr>
          <p:cNvSpPr/>
          <p:nvPr/>
        </p:nvSpPr>
        <p:spPr bwMode="auto">
          <a:xfrm>
            <a:off x="4215472" y="1533827"/>
            <a:ext cx="1987550" cy="486410"/>
          </a:xfrm>
          <a:prstGeom prst="roundRect">
            <a:avLst>
              <a:gd name="adj" fmla="val 36257"/>
            </a:avLst>
          </a:prstGeom>
          <a:solidFill>
            <a:schemeClr val="bg1">
              <a:lumMod val="50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0" tIns="0" rIns="0" bIns="0" anchor="ctr">
            <a:noAutofit/>
          </a:bodyPr>
          <a:lstStyle/>
          <a:p>
            <a:pPr algn="ctr" defTabSz="914400">
              <a:spcBef>
                <a:spcPct val="50000"/>
              </a:spcBef>
              <a:defRPr/>
            </a:pPr>
            <a:r>
              <a:rPr lang="de-DE" sz="1200" b="1">
                <a:solidFill>
                  <a:schemeClr val="bg1"/>
                </a:solidFill>
                <a:latin typeface="Arial" pitchFamily="-107" charset="0"/>
                <a:ea typeface="Geneva" pitchFamily="-107" charset="-128"/>
                <a:cs typeface="Geneva" pitchFamily="-107" charset="-128"/>
              </a:rPr>
              <a:t>Apothekenaufsicht</a:t>
            </a:r>
          </a:p>
        </p:txBody>
      </p:sp>
      <p:sp>
        <p:nvSpPr>
          <p:cNvPr id="13" name="Abgerundetes Rechteck 23">
            <a:extLst>
              <a:ext uri="{FF2B5EF4-FFF2-40B4-BE49-F238E27FC236}">
                <a16:creationId xmlns:a16="http://schemas.microsoft.com/office/drawing/2014/main" id="{826A67E1-9389-4617-92AE-0B682D2EF12C}"/>
              </a:ext>
            </a:extLst>
          </p:cNvPr>
          <p:cNvSpPr/>
          <p:nvPr/>
        </p:nvSpPr>
        <p:spPr bwMode="auto">
          <a:xfrm>
            <a:off x="4215472" y="2141906"/>
            <a:ext cx="1987550" cy="1616774"/>
          </a:xfrm>
          <a:prstGeom prst="roundRect">
            <a:avLst>
              <a:gd name="adj" fmla="val 12210"/>
            </a:avLst>
          </a:prstGeom>
          <a:solidFill>
            <a:schemeClr val="bg1">
              <a:lumMod val="50000"/>
            </a:schemeClr>
          </a:solidFill>
          <a:ln w="25400" cap="flat" cmpd="sng" algn="ctr">
            <a:solidFill>
              <a:schemeClr val="bg1"/>
            </a:solidFill>
            <a:prstDash val="solid"/>
            <a:round/>
            <a:headEnd type="none" w="med" len="med"/>
            <a:tailEnd type="none" w="med" len="med"/>
          </a:ln>
          <a:effectLst>
            <a:outerShdw blurRad="101600" dist="38100" dir="2700000" algn="br">
              <a:srgbClr val="000000">
                <a:alpha val="43000"/>
              </a:srgbClr>
            </a:outerShdw>
          </a:effectLst>
        </p:spPr>
        <p:txBody>
          <a:bodyPr lIns="72000" tIns="0" rIns="0" bIns="0" anchor="t">
            <a:noAutofit/>
          </a:bodyPr>
          <a:lstStyle/>
          <a:p>
            <a:pPr defTabSz="914400">
              <a:spcBef>
                <a:spcPct val="50000"/>
              </a:spcBef>
              <a:defRPr/>
            </a:pPr>
            <a:r>
              <a:rPr lang="de-DE" sz="1200">
                <a:solidFill>
                  <a:schemeClr val="bg1"/>
                </a:solidFill>
                <a:latin typeface="Arial"/>
                <a:ea typeface="Geneva"/>
                <a:cs typeface="Geneva" pitchFamily="-107" charset="-128"/>
              </a:rPr>
              <a:t>z. B.</a:t>
            </a:r>
          </a:p>
          <a:p>
            <a:pPr defTabSz="914400">
              <a:spcBef>
                <a:spcPct val="30000"/>
              </a:spcBef>
              <a:defRPr/>
            </a:pPr>
            <a:r>
              <a:rPr lang="de-DE" sz="1200" b="1">
                <a:solidFill>
                  <a:schemeClr val="bg1"/>
                </a:solidFill>
                <a:latin typeface="Arial"/>
                <a:ea typeface="Geneva"/>
                <a:cs typeface="Geneva" pitchFamily="-107" charset="-128"/>
              </a:rPr>
              <a:t>AMG</a:t>
            </a:r>
          </a:p>
          <a:p>
            <a:pPr defTabSz="914400">
              <a:spcBef>
                <a:spcPct val="30000"/>
              </a:spcBef>
              <a:defRPr/>
            </a:pPr>
            <a:r>
              <a:rPr lang="de-DE" sz="1200" b="1">
                <a:solidFill>
                  <a:schemeClr val="bg1"/>
                </a:solidFill>
                <a:latin typeface="Arial"/>
                <a:ea typeface="Geneva"/>
                <a:cs typeface="Geneva" pitchFamily="-107" charset="-128"/>
              </a:rPr>
              <a:t>ApBetrO</a:t>
            </a:r>
          </a:p>
          <a:p>
            <a:pPr defTabSz="914400">
              <a:spcBef>
                <a:spcPct val="30000"/>
              </a:spcBef>
              <a:defRPr/>
            </a:pPr>
            <a:r>
              <a:rPr lang="de-DE" sz="1200" b="1">
                <a:solidFill>
                  <a:schemeClr val="bg1"/>
                </a:solidFill>
                <a:latin typeface="Arial"/>
                <a:ea typeface="Geneva"/>
                <a:cs typeface="Geneva" pitchFamily="-107" charset="-128"/>
              </a:rPr>
              <a:t>Richtlinien </a:t>
            </a:r>
          </a:p>
          <a:p>
            <a:pPr defTabSz="914400">
              <a:spcBef>
                <a:spcPct val="30000"/>
              </a:spcBef>
              <a:defRPr/>
            </a:pPr>
            <a:r>
              <a:rPr lang="de-DE" sz="1200" b="1">
                <a:solidFill>
                  <a:schemeClr val="bg1"/>
                </a:solidFill>
                <a:latin typeface="Arial"/>
                <a:ea typeface="Geneva"/>
                <a:cs typeface="Geneva" pitchFamily="-107" charset="-128"/>
              </a:rPr>
              <a:t>Leitlinien </a:t>
            </a:r>
            <a:r>
              <a:rPr lang="de-DE" sz="1200">
                <a:solidFill>
                  <a:schemeClr val="bg1"/>
                </a:solidFill>
                <a:latin typeface="Arial"/>
                <a:ea typeface="Geneva"/>
                <a:cs typeface="Geneva" pitchFamily="-107" charset="-128"/>
              </a:rPr>
              <a:t>(z. B. BAK-Leitlinie, ADKA-Leitlinie)</a:t>
            </a:r>
            <a:endParaRPr lang="de-DE">
              <a:solidFill>
                <a:schemeClr val="bg1"/>
              </a:solidFill>
            </a:endParaRPr>
          </a:p>
        </p:txBody>
      </p:sp>
    </p:spTree>
    <p:extLst>
      <p:ext uri="{BB962C8B-B14F-4D97-AF65-F5344CB8AC3E}">
        <p14:creationId xmlns:p14="http://schemas.microsoft.com/office/powerpoint/2010/main" val="168534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E69BFEB7-A412-44FF-9F35-7CA30481132F}"/>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18E14FFA-DB2D-4D86-A0A2-A192C77D66DE}"/>
              </a:ext>
            </a:extLst>
          </p:cNvPr>
          <p:cNvSpPr>
            <a:spLocks noGrp="1"/>
          </p:cNvSpPr>
          <p:nvPr>
            <p:ph type="sldNum" sz="quarter" idx="4"/>
          </p:nvPr>
        </p:nvSpPr>
        <p:spPr/>
        <p:txBody>
          <a:bodyPr/>
          <a:lstStyle/>
          <a:p>
            <a:pPr algn="r"/>
            <a:fld id="{D8EB360B-720C-704A-863E-A567E738ABDA}" type="slidenum">
              <a:rPr lang="de-DE" smtClean="0"/>
              <a:pPr algn="r"/>
              <a:t>27</a:t>
            </a:fld>
            <a:endParaRPr lang="de-DE"/>
          </a:p>
        </p:txBody>
      </p:sp>
      <p:sp>
        <p:nvSpPr>
          <p:cNvPr id="6" name="Abgerundetes Rechteck 3">
            <a:extLst>
              <a:ext uri="{FF2B5EF4-FFF2-40B4-BE49-F238E27FC236}">
                <a16:creationId xmlns:a16="http://schemas.microsoft.com/office/drawing/2014/main" id="{84D734B4-A5DC-49A1-AD46-C54D9FA9CE42}"/>
              </a:ext>
            </a:extLst>
          </p:cNvPr>
          <p:cNvSpPr>
            <a:spLocks noChangeArrowheads="1"/>
          </p:cNvSpPr>
          <p:nvPr/>
        </p:nvSpPr>
        <p:spPr bwMode="auto">
          <a:xfrm>
            <a:off x="1882775" y="951711"/>
            <a:ext cx="6791325" cy="3240078"/>
          </a:xfrm>
          <a:prstGeom prst="roundRect">
            <a:avLst>
              <a:gd name="adj" fmla="val 1064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spcBef>
                <a:spcPct val="50000"/>
              </a:spcBef>
              <a:spcAft>
                <a:spcPts val="1800"/>
              </a:spcAft>
              <a:defRPr/>
            </a:pPr>
            <a:r>
              <a:rPr lang="de-DE" altLang="de-DE" sz="2500" b="1">
                <a:solidFill>
                  <a:schemeClr val="bg1"/>
                </a:solidFill>
                <a:latin typeface="Arial"/>
                <a:ea typeface="ＭＳ Ｐゴシック"/>
                <a:cs typeface="Arial"/>
              </a:rPr>
              <a:t>Sicherheitsunterweisung </a:t>
            </a:r>
            <a:r>
              <a:rPr lang="de-DE" altLang="de-DE" sz="1800" baseline="30000">
                <a:solidFill>
                  <a:schemeClr val="bg1"/>
                </a:solidFill>
                <a:latin typeface="Arial"/>
                <a:ea typeface="ＭＳ Ｐゴシック"/>
                <a:cs typeface="Arial"/>
              </a:rPr>
              <a:t>[10]</a:t>
            </a:r>
          </a:p>
          <a:p>
            <a:pPr defTabSz="914400" eaLnBrk="1" hangingPunct="1">
              <a:spcBef>
                <a:spcPct val="50000"/>
              </a:spcBef>
              <a:spcAft>
                <a:spcPts val="1800"/>
              </a:spcAft>
              <a:defRPr/>
            </a:pPr>
            <a:r>
              <a:rPr lang="de-DE" altLang="de-DE" sz="1800" b="1">
                <a:solidFill>
                  <a:schemeClr val="bg1"/>
                </a:solidFill>
                <a:latin typeface="Arial"/>
                <a:ea typeface="ＭＳ Ｐゴシック"/>
                <a:cs typeface="Arial"/>
              </a:rPr>
              <a:t>Der Arbeitgeber muss sicherstellen, dass Beschäftigte unterrichtet und unterwiesen werden</a:t>
            </a:r>
          </a:p>
          <a:p>
            <a:pPr defTabSz="914400" eaLnBrk="1" hangingPunct="1">
              <a:spcBef>
                <a:spcPct val="50000"/>
              </a:spcBef>
              <a:buFontTx/>
              <a:buChar char="•"/>
              <a:defRPr/>
            </a:pPr>
            <a:r>
              <a:rPr lang="de-DE" altLang="de-DE" sz="1800" b="1">
                <a:solidFill>
                  <a:schemeClr val="bg1"/>
                </a:solidFill>
                <a:latin typeface="Arial"/>
                <a:ea typeface="ＭＳ Ｐゴシック"/>
                <a:cs typeface="Arial"/>
              </a:rPr>
              <a:t> Neue Mitarbeiter: </a:t>
            </a:r>
            <a:br>
              <a:rPr lang="de-DE" altLang="de-DE" sz="1800" b="1"/>
            </a:br>
            <a:r>
              <a:rPr lang="de-DE" altLang="de-DE" sz="1800" b="1">
                <a:solidFill>
                  <a:schemeClr val="bg1"/>
                </a:solidFill>
                <a:latin typeface="Arial"/>
                <a:ea typeface="ＭＳ Ｐゴシック"/>
                <a:cs typeface="Arial"/>
              </a:rPr>
              <a:t>  Vor Aufnahme der Beschäftigung</a:t>
            </a:r>
          </a:p>
          <a:p>
            <a:pPr defTabSz="914400" eaLnBrk="1" hangingPunct="1">
              <a:spcBef>
                <a:spcPct val="50000"/>
              </a:spcBef>
              <a:buFontTx/>
              <a:buChar char="•"/>
              <a:defRPr/>
            </a:pPr>
            <a:r>
              <a:rPr lang="de-DE" altLang="de-DE" sz="1800" b="1">
                <a:solidFill>
                  <a:schemeClr val="bg1"/>
                </a:solidFill>
                <a:latin typeface="Arial"/>
                <a:ea typeface="ＭＳ Ｐゴシック"/>
                <a:cs typeface="Arial"/>
              </a:rPr>
              <a:t> Danach mindestens jährlich, arbeitsplatzbezogen</a:t>
            </a:r>
          </a:p>
          <a:p>
            <a:pPr defTabSz="914400" eaLnBrk="1" hangingPunct="1">
              <a:spcBef>
                <a:spcPct val="50000"/>
              </a:spcBef>
              <a:buFontTx/>
              <a:buChar char="•"/>
              <a:defRPr/>
            </a:pPr>
            <a:r>
              <a:rPr lang="de-DE" altLang="de-DE" sz="1800" b="1">
                <a:solidFill>
                  <a:schemeClr val="bg1"/>
                </a:solidFill>
                <a:latin typeface="Arial"/>
                <a:ea typeface="ＭＳ Ｐゴシック"/>
                <a:cs typeface="Arial"/>
              </a:rPr>
              <a:t> Bei maßgeblichen Veränderungen erneut</a:t>
            </a:r>
          </a:p>
        </p:txBody>
      </p:sp>
    </p:spTree>
    <p:extLst>
      <p:ext uri="{BB962C8B-B14F-4D97-AF65-F5344CB8AC3E}">
        <p14:creationId xmlns:p14="http://schemas.microsoft.com/office/powerpoint/2010/main" val="4088691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D57ADF89-BA17-4982-A5BF-2D00578AE4CA}"/>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43C58A1C-E69A-4BC7-B786-8C90DDC1B24C}"/>
              </a:ext>
            </a:extLst>
          </p:cNvPr>
          <p:cNvSpPr>
            <a:spLocks noGrp="1"/>
          </p:cNvSpPr>
          <p:nvPr>
            <p:ph type="sldNum" sz="quarter" idx="4"/>
          </p:nvPr>
        </p:nvSpPr>
        <p:spPr/>
        <p:txBody>
          <a:bodyPr/>
          <a:lstStyle/>
          <a:p>
            <a:pPr algn="r"/>
            <a:fld id="{D8EB360B-720C-704A-863E-A567E738ABDA}" type="slidenum">
              <a:rPr lang="de-DE" smtClean="0"/>
              <a:pPr algn="r"/>
              <a:t>28</a:t>
            </a:fld>
            <a:endParaRPr lang="de-DE"/>
          </a:p>
        </p:txBody>
      </p:sp>
      <p:sp>
        <p:nvSpPr>
          <p:cNvPr id="6" name="Abgerundetes Rechteck 3">
            <a:extLst>
              <a:ext uri="{FF2B5EF4-FFF2-40B4-BE49-F238E27FC236}">
                <a16:creationId xmlns:a16="http://schemas.microsoft.com/office/drawing/2014/main" id="{6C9CD471-7A47-4A24-8FD1-90ED74451A19}"/>
              </a:ext>
            </a:extLst>
          </p:cNvPr>
          <p:cNvSpPr>
            <a:spLocks noChangeArrowheads="1"/>
          </p:cNvSpPr>
          <p:nvPr/>
        </p:nvSpPr>
        <p:spPr bwMode="auto">
          <a:xfrm>
            <a:off x="2405175" y="1765801"/>
            <a:ext cx="5730137" cy="1611898"/>
          </a:xfrm>
          <a:prstGeom prst="roundRect">
            <a:avLst>
              <a:gd name="adj" fmla="val 1064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hangingPunct="1">
              <a:spcBef>
                <a:spcPct val="50000"/>
              </a:spcBef>
              <a:defRPr/>
            </a:pPr>
            <a:r>
              <a:rPr lang="de-DE" altLang="de-DE" sz="1800" b="1" i="1">
                <a:solidFill>
                  <a:schemeClr val="bg1"/>
                </a:solidFill>
              </a:rPr>
              <a:t>Werdende und stillende Mütter</a:t>
            </a:r>
            <a:r>
              <a:rPr lang="de-DE" altLang="de-DE" sz="1800" b="1">
                <a:solidFill>
                  <a:schemeClr val="bg1"/>
                </a:solidFill>
              </a:rPr>
              <a:t> </a:t>
            </a:r>
          </a:p>
          <a:p>
            <a:pPr algn="ctr" defTabSz="914400" eaLnBrk="1" hangingPunct="1">
              <a:spcBef>
                <a:spcPct val="50000"/>
              </a:spcBef>
              <a:defRPr/>
            </a:pPr>
            <a:r>
              <a:rPr lang="de-DE" altLang="de-DE" sz="1800" b="1">
                <a:solidFill>
                  <a:schemeClr val="bg1"/>
                </a:solidFill>
              </a:rPr>
              <a:t>sowie </a:t>
            </a:r>
          </a:p>
          <a:p>
            <a:pPr algn="ctr" defTabSz="914400" eaLnBrk="1" hangingPunct="1">
              <a:spcBef>
                <a:spcPct val="50000"/>
              </a:spcBef>
              <a:defRPr/>
            </a:pPr>
            <a:r>
              <a:rPr lang="de-DE" altLang="de-DE" sz="1800" b="1" i="1">
                <a:solidFill>
                  <a:schemeClr val="bg1"/>
                </a:solidFill>
              </a:rPr>
              <a:t>Jugendliche</a:t>
            </a:r>
          </a:p>
          <a:p>
            <a:pPr algn="ctr" defTabSz="914400" eaLnBrk="1" hangingPunct="1">
              <a:spcBef>
                <a:spcPct val="50000"/>
              </a:spcBef>
              <a:defRPr/>
            </a:pPr>
            <a:r>
              <a:rPr lang="de-DE" altLang="de-DE" sz="1800" b="1">
                <a:solidFill>
                  <a:schemeClr val="bg1"/>
                </a:solidFill>
              </a:rPr>
              <a:t> dürfen NICHT mit CMR-Arzneimittel arbeiten</a:t>
            </a:r>
          </a:p>
        </p:txBody>
      </p:sp>
    </p:spTree>
    <p:extLst>
      <p:ext uri="{BB962C8B-B14F-4D97-AF65-F5344CB8AC3E}">
        <p14:creationId xmlns:p14="http://schemas.microsoft.com/office/powerpoint/2010/main" val="2174300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kaler Textplatzhalter 3">
            <a:extLst>
              <a:ext uri="{FF2B5EF4-FFF2-40B4-BE49-F238E27FC236}">
                <a16:creationId xmlns:a16="http://schemas.microsoft.com/office/drawing/2014/main" id="{3D671689-8357-4F60-B905-C574E67E2B4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EEB4F4AE-260E-42EA-9266-190E86E64E14}"/>
              </a:ext>
            </a:extLst>
          </p:cNvPr>
          <p:cNvSpPr>
            <a:spLocks noGrp="1"/>
          </p:cNvSpPr>
          <p:nvPr>
            <p:ph type="sldNum" sz="quarter" idx="4"/>
          </p:nvPr>
        </p:nvSpPr>
        <p:spPr/>
        <p:txBody>
          <a:bodyPr/>
          <a:lstStyle/>
          <a:p>
            <a:pPr algn="r"/>
            <a:fld id="{D8EB360B-720C-704A-863E-A567E738ABDA}" type="slidenum">
              <a:rPr lang="de-DE" smtClean="0"/>
              <a:pPr algn="r"/>
              <a:t>29</a:t>
            </a:fld>
            <a:endParaRPr lang="de-DE"/>
          </a:p>
        </p:txBody>
      </p:sp>
      <p:sp>
        <p:nvSpPr>
          <p:cNvPr id="6" name="Abgerundetes Rechteck 4">
            <a:extLst>
              <a:ext uri="{FF2B5EF4-FFF2-40B4-BE49-F238E27FC236}">
                <a16:creationId xmlns:a16="http://schemas.microsoft.com/office/drawing/2014/main" id="{17CEF4C8-2192-4ECD-971F-622C4B3732FC}"/>
              </a:ext>
            </a:extLst>
          </p:cNvPr>
          <p:cNvSpPr>
            <a:spLocks noChangeArrowheads="1"/>
          </p:cNvSpPr>
          <p:nvPr/>
        </p:nvSpPr>
        <p:spPr bwMode="auto">
          <a:xfrm>
            <a:off x="1885681" y="1090106"/>
            <a:ext cx="6791325" cy="2784187"/>
          </a:xfrm>
          <a:prstGeom prst="roundRect">
            <a:avLst>
              <a:gd name="adj" fmla="val 10644"/>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nchor="t">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hangingPunct="1">
              <a:defRPr/>
            </a:pPr>
            <a:r>
              <a:rPr lang="de-DE" altLang="de-DE" sz="2500" b="1">
                <a:solidFill>
                  <a:schemeClr val="bg1"/>
                </a:solidFill>
                <a:latin typeface="Arial"/>
                <a:ea typeface="ＭＳ Ｐゴシック"/>
                <a:cs typeface="Arial"/>
              </a:rPr>
              <a:t>Arbeitsmedizinische Vorsorge</a:t>
            </a:r>
            <a:endParaRPr lang="de-DE" altLang="de-DE" sz="1800" b="1">
              <a:solidFill>
                <a:schemeClr val="bg1"/>
              </a:solidFill>
            </a:endParaRPr>
          </a:p>
          <a:p>
            <a:pPr marL="267970" indent="-267970" defTabSz="914400" eaLnBrk="1" hangingPunct="1">
              <a:spcAft>
                <a:spcPts val="1200"/>
              </a:spcAft>
              <a:buFont typeface="Wingdings" pitchFamily="2" charset="2"/>
              <a:buChar char="è"/>
              <a:defRPr/>
            </a:pPr>
            <a:r>
              <a:rPr lang="de-DE" altLang="de-DE" sz="1800" b="1" i="1">
                <a:solidFill>
                  <a:schemeClr val="bg1"/>
                </a:solidFill>
                <a:latin typeface="Arial"/>
                <a:ea typeface="ＭＳ Ｐゴシック"/>
                <a:cs typeface="Arial"/>
              </a:rPr>
              <a:t>wichtiger Baustein des Arbeitsschutzes beim Umgang mit Zytostatika </a:t>
            </a:r>
          </a:p>
          <a:p>
            <a:pPr marL="268288" indent="-268288" defTabSz="914400" eaLnBrk="1" hangingPunct="1">
              <a:spcAft>
                <a:spcPts val="1200"/>
              </a:spcAft>
              <a:buFont typeface="Wingdings" pitchFamily="2" charset="2"/>
              <a:buChar char="è"/>
              <a:defRPr/>
            </a:pPr>
            <a:r>
              <a:rPr lang="de-DE" altLang="de-DE" sz="1800" b="1" i="1">
                <a:solidFill>
                  <a:schemeClr val="bg1"/>
                </a:solidFill>
                <a:latin typeface="Arial"/>
                <a:ea typeface="ＭＳ Ｐゴシック"/>
                <a:cs typeface="Arial"/>
              </a:rPr>
              <a:t>die Form der Vorsorge (Pflicht-, Angebots-, Wunschvorsorge) richtet sich nach dem Ergebnis der Gefährdungsbeurteilung</a:t>
            </a:r>
          </a:p>
          <a:p>
            <a:pPr marL="267970" indent="-267970" defTabSz="914400" eaLnBrk="1" hangingPunct="1">
              <a:spcAft>
                <a:spcPts val="1200"/>
              </a:spcAft>
              <a:buFont typeface="Wingdings" pitchFamily="2" charset="2"/>
              <a:buChar char="è"/>
              <a:defRPr/>
            </a:pPr>
            <a:r>
              <a:rPr lang="de-DE" altLang="de-DE" sz="1800" b="1" i="1">
                <a:solidFill>
                  <a:schemeClr val="bg1"/>
                </a:solidFill>
                <a:latin typeface="Arial"/>
                <a:ea typeface="ＭＳ Ｐゴシック"/>
                <a:cs typeface="Arial"/>
              </a:rPr>
              <a:t>Auf Wunsch des Mitarbeiters muss eine arbeitsmedizinische Vorsorge ermöglicht werden </a:t>
            </a:r>
            <a:endParaRPr lang="de-DE" altLang="de-DE" sz="1800" b="1" i="1">
              <a:solidFill>
                <a:schemeClr val="bg1"/>
              </a:solidFill>
              <a:cs typeface="Arial"/>
            </a:endParaRPr>
          </a:p>
        </p:txBody>
      </p:sp>
    </p:spTree>
    <p:extLst>
      <p:ext uri="{BB962C8B-B14F-4D97-AF65-F5344CB8AC3E}">
        <p14:creationId xmlns:p14="http://schemas.microsoft.com/office/powerpoint/2010/main" val="136636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5A645-8F04-40B7-BBA4-23B86530CF85}"/>
              </a:ext>
            </a:extLst>
          </p:cNvPr>
          <p:cNvSpPr>
            <a:spLocks noGrp="1"/>
          </p:cNvSpPr>
          <p:nvPr>
            <p:ph type="ctrTitle"/>
          </p:nvPr>
        </p:nvSpPr>
        <p:spPr/>
        <p:txBody>
          <a:bodyPr/>
          <a:lstStyle/>
          <a:p>
            <a:r>
              <a:rPr lang="de-DE" altLang="de-DE">
                <a:ea typeface="ＭＳ Ｐゴシック" panose="020B0600070205080204" pitchFamily="34" charset="-128"/>
              </a:rPr>
              <a:t>Einführung</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0425E656-216B-4870-B58D-B027A6F5AB3B}"/>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9A504847-8A80-4FB1-B3F8-4F564DAE36AB}"/>
              </a:ext>
            </a:extLst>
          </p:cNvPr>
          <p:cNvSpPr>
            <a:spLocks noGrp="1"/>
          </p:cNvSpPr>
          <p:nvPr>
            <p:ph type="sldNum" sz="quarter" idx="4"/>
          </p:nvPr>
        </p:nvSpPr>
        <p:spPr/>
        <p:txBody>
          <a:bodyPr/>
          <a:lstStyle/>
          <a:p>
            <a:pPr algn="r"/>
            <a:fld id="{D8EB360B-720C-704A-863E-A567E738ABDA}" type="slidenum">
              <a:rPr lang="de-DE" smtClean="0"/>
              <a:pPr algn="r"/>
              <a:t>3</a:t>
            </a:fld>
            <a:endParaRPr lang="de-DE"/>
          </a:p>
        </p:txBody>
      </p:sp>
    </p:spTree>
    <p:extLst>
      <p:ext uri="{BB962C8B-B14F-4D97-AF65-F5344CB8AC3E}">
        <p14:creationId xmlns:p14="http://schemas.microsoft.com/office/powerpoint/2010/main" val="3728853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D461D-BEAB-492B-8795-4A692103C596}"/>
              </a:ext>
            </a:extLst>
          </p:cNvPr>
          <p:cNvSpPr>
            <a:spLocks noGrp="1"/>
          </p:cNvSpPr>
          <p:nvPr>
            <p:ph type="ctrTitle"/>
          </p:nvPr>
        </p:nvSpPr>
        <p:spPr/>
        <p:txBody>
          <a:bodyPr/>
          <a:lstStyle/>
          <a:p>
            <a:r>
              <a:rPr lang="de-DE" altLang="de-DE">
                <a:ea typeface="ＭＳ Ｐゴシック" panose="020B0600070205080204" pitchFamily="34" charset="-128"/>
              </a:rPr>
              <a:t>Schutzausrüstung und technische Hilfsmittel</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7097FF51-3012-45AB-8EAB-AAC57AFDFD5D}"/>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3511954C-ECDF-410F-9090-D870A2F431DB}"/>
              </a:ext>
            </a:extLst>
          </p:cNvPr>
          <p:cNvSpPr>
            <a:spLocks noGrp="1"/>
          </p:cNvSpPr>
          <p:nvPr>
            <p:ph type="sldNum" sz="quarter" idx="4"/>
          </p:nvPr>
        </p:nvSpPr>
        <p:spPr/>
        <p:txBody>
          <a:bodyPr/>
          <a:lstStyle/>
          <a:p>
            <a:pPr algn="r"/>
            <a:fld id="{D8EB360B-720C-704A-863E-A567E738ABDA}" type="slidenum">
              <a:rPr lang="de-DE" smtClean="0"/>
              <a:pPr algn="r"/>
              <a:t>30</a:t>
            </a:fld>
            <a:endParaRPr lang="de-DE"/>
          </a:p>
        </p:txBody>
      </p:sp>
    </p:spTree>
    <p:extLst>
      <p:ext uri="{BB962C8B-B14F-4D97-AF65-F5344CB8AC3E}">
        <p14:creationId xmlns:p14="http://schemas.microsoft.com/office/powerpoint/2010/main" val="3710526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0C63CCD-955C-48AC-BB08-AFA555EF7004}"/>
              </a:ext>
            </a:extLst>
          </p:cNvPr>
          <p:cNvSpPr>
            <a:spLocks noGrp="1"/>
          </p:cNvSpPr>
          <p:nvPr>
            <p:ph idx="1"/>
          </p:nvPr>
        </p:nvSpPr>
        <p:spPr>
          <a:xfrm>
            <a:off x="1790702" y="1456660"/>
            <a:ext cx="7038975" cy="3243928"/>
          </a:xfrm>
        </p:spPr>
        <p:txBody>
          <a:bodyPr lIns="91440" tIns="45720" rIns="91440" bIns="45720" anchor="t"/>
          <a:lstStyle/>
          <a:p>
            <a:r>
              <a:rPr lang="de-DE" altLang="de-DE">
                <a:ea typeface="ＭＳ Ｐゴシック"/>
                <a:cs typeface="Geneva" charset="0"/>
              </a:rPr>
              <a:t>Bereichskleidung</a:t>
            </a:r>
          </a:p>
          <a:p>
            <a:r>
              <a:rPr lang="de-DE" altLang="de-DE">
                <a:ea typeface="ＭＳ Ｐゴシック"/>
                <a:cs typeface="Geneva" charset="0"/>
              </a:rPr>
              <a:t>Schutzoverall</a:t>
            </a:r>
          </a:p>
          <a:p>
            <a:r>
              <a:rPr lang="de-DE" altLang="de-DE">
                <a:ea typeface="ＭＳ Ｐゴシック"/>
                <a:cs typeface="Geneva" charset="0"/>
              </a:rPr>
              <a:t>Kopfhaube und Mund-/ Nasenschutz</a:t>
            </a:r>
          </a:p>
          <a:p>
            <a:r>
              <a:rPr lang="de-DE" altLang="de-DE">
                <a:ea typeface="ＭＳ Ｐゴシック"/>
                <a:cs typeface="Geneva" charset="0"/>
              </a:rPr>
              <a:t>Schutzhandschuhe (2 Paar)</a:t>
            </a:r>
          </a:p>
          <a:p>
            <a:r>
              <a:rPr lang="de-DE" altLang="de-DE">
                <a:ea typeface="ＭＳ Ｐゴシック"/>
                <a:cs typeface="Geneva" charset="0"/>
              </a:rPr>
              <a:t>Desinfizierbare Bereichsschuhe</a:t>
            </a:r>
          </a:p>
          <a:p>
            <a:pPr marL="0" indent="0">
              <a:buNone/>
            </a:pPr>
            <a:endParaRPr lang="de-DE"/>
          </a:p>
        </p:txBody>
      </p:sp>
      <p:sp>
        <p:nvSpPr>
          <p:cNvPr id="3" name="Titel 2">
            <a:extLst>
              <a:ext uri="{FF2B5EF4-FFF2-40B4-BE49-F238E27FC236}">
                <a16:creationId xmlns:a16="http://schemas.microsoft.com/office/drawing/2014/main" id="{B813CB6F-69E5-4F68-939A-0F6F9E390EAF}"/>
              </a:ext>
            </a:extLst>
          </p:cNvPr>
          <p:cNvSpPr>
            <a:spLocks noGrp="1"/>
          </p:cNvSpPr>
          <p:nvPr>
            <p:ph type="ctrTitle"/>
          </p:nvPr>
        </p:nvSpPr>
        <p:spPr/>
        <p:txBody>
          <a:bodyPr/>
          <a:lstStyle/>
          <a:p>
            <a:r>
              <a:rPr lang="de-DE" altLang="de-DE">
                <a:ea typeface="ＭＳ Ｐゴシック" panose="020B0600070205080204" pitchFamily="34" charset="-128"/>
              </a:rPr>
              <a:t>Personenschutz:</a:t>
            </a:r>
            <a:br>
              <a:rPr lang="de-DE" altLang="de-DE">
                <a:ea typeface="ＭＳ Ｐゴシック" panose="020B0600070205080204" pitchFamily="34" charset="-128"/>
              </a:rPr>
            </a:br>
            <a:r>
              <a:rPr lang="de-DE" altLang="de-DE">
                <a:ea typeface="ＭＳ Ｐゴシック" panose="020B0600070205080204" pitchFamily="34" charset="-128"/>
              </a:rPr>
              <a:t>Schutzkleidung im Herstellungsbereich</a:t>
            </a:r>
            <a:endParaRPr lang="de-DE"/>
          </a:p>
        </p:txBody>
      </p:sp>
      <p:sp>
        <p:nvSpPr>
          <p:cNvPr id="4" name="Vertikaler Textplatzhalter 3">
            <a:extLst>
              <a:ext uri="{FF2B5EF4-FFF2-40B4-BE49-F238E27FC236}">
                <a16:creationId xmlns:a16="http://schemas.microsoft.com/office/drawing/2014/main" id="{97C7CA87-8EB1-40C4-AA36-8C6363B841F9}"/>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6243495-2957-45E7-99B2-0E1C58BE65E2}"/>
              </a:ext>
            </a:extLst>
          </p:cNvPr>
          <p:cNvSpPr>
            <a:spLocks noGrp="1"/>
          </p:cNvSpPr>
          <p:nvPr>
            <p:ph type="sldNum" sz="quarter" idx="4"/>
          </p:nvPr>
        </p:nvSpPr>
        <p:spPr/>
        <p:txBody>
          <a:bodyPr/>
          <a:lstStyle/>
          <a:p>
            <a:pPr algn="r"/>
            <a:fld id="{D8EB360B-720C-704A-863E-A567E738ABDA}" type="slidenum">
              <a:rPr lang="de-DE" smtClean="0"/>
              <a:pPr algn="r"/>
              <a:t>31</a:t>
            </a:fld>
            <a:endParaRPr lang="de-DE"/>
          </a:p>
        </p:txBody>
      </p:sp>
      <p:pic>
        <p:nvPicPr>
          <p:cNvPr id="6" name="Bild 8" descr="_MG_9875_2.jpg">
            <a:extLst>
              <a:ext uri="{FF2B5EF4-FFF2-40B4-BE49-F238E27FC236}">
                <a16:creationId xmlns:a16="http://schemas.microsoft.com/office/drawing/2014/main" id="{4765D623-9731-4203-8E7E-B61A037C2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01" y="607254"/>
            <a:ext cx="1871699" cy="280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bgerundetes Rechteck 6">
            <a:extLst>
              <a:ext uri="{FF2B5EF4-FFF2-40B4-BE49-F238E27FC236}">
                <a16:creationId xmlns:a16="http://schemas.microsoft.com/office/drawing/2014/main" id="{B0FA0D4E-876F-4AEA-A141-3F178C4FF141}"/>
              </a:ext>
            </a:extLst>
          </p:cNvPr>
          <p:cNvSpPr>
            <a:spLocks noChangeArrowheads="1"/>
          </p:cNvSpPr>
          <p:nvPr/>
        </p:nvSpPr>
        <p:spPr bwMode="auto">
          <a:xfrm>
            <a:off x="1785342" y="3748011"/>
            <a:ext cx="6306799" cy="900000"/>
          </a:xfrm>
          <a:prstGeom prst="roundRect">
            <a:avLst>
              <a:gd name="adj" fmla="val 17833"/>
            </a:avLst>
          </a:prstGeom>
          <a:solidFill>
            <a:srgbClr val="BEBEBE"/>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buClr>
                <a:srgbClr val="D11242"/>
              </a:buClr>
              <a:buSzPct val="85000"/>
              <a:buFont typeface="Wingdings" pitchFamily="2" charset="2"/>
              <a:buNone/>
              <a:defRPr/>
            </a:pPr>
            <a:r>
              <a:rPr kumimoji="1" lang="de-DE" altLang="de-DE" sz="1600" b="1">
                <a:solidFill>
                  <a:schemeClr val="bg1"/>
                </a:solidFill>
              </a:rPr>
              <a:t>Schutzkleidung nach Verlassen des Arbeitsplatzes ablegen.</a:t>
            </a:r>
          </a:p>
          <a:p>
            <a:pPr algn="ctr">
              <a:spcBef>
                <a:spcPct val="50000"/>
              </a:spcBef>
              <a:buClr>
                <a:srgbClr val="D11242"/>
              </a:buClr>
              <a:buSzPct val="85000"/>
              <a:buFont typeface="Wingdings" pitchFamily="2" charset="2"/>
              <a:buNone/>
              <a:defRPr/>
            </a:pPr>
            <a:r>
              <a:rPr kumimoji="1" lang="de-DE" altLang="de-DE" sz="1600" b="1">
                <a:solidFill>
                  <a:schemeClr val="bg1"/>
                </a:solidFill>
              </a:rPr>
              <a:t>Straßenkleidung getrennt von der Schutzkleidung aufbewahren.</a:t>
            </a:r>
          </a:p>
        </p:txBody>
      </p:sp>
    </p:spTree>
    <p:extLst>
      <p:ext uri="{BB962C8B-B14F-4D97-AF65-F5344CB8AC3E}">
        <p14:creationId xmlns:p14="http://schemas.microsoft.com/office/powerpoint/2010/main" val="1172427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46DC2B6-CCD2-43D0-B15C-41CCB0021701}"/>
              </a:ext>
            </a:extLst>
          </p:cNvPr>
          <p:cNvSpPr>
            <a:spLocks noGrp="1"/>
          </p:cNvSpPr>
          <p:nvPr>
            <p:ph idx="1"/>
          </p:nvPr>
        </p:nvSpPr>
        <p:spPr>
          <a:xfrm>
            <a:off x="1790702" y="1087041"/>
            <a:ext cx="4439977" cy="3613547"/>
          </a:xfrm>
        </p:spPr>
        <p:txBody>
          <a:bodyPr lIns="91440" tIns="45720" rIns="91440" bIns="45720" anchor="t"/>
          <a:lstStyle/>
          <a:p>
            <a:r>
              <a:rPr lang="de-DE" altLang="de-DE">
                <a:ea typeface="ＭＳ Ｐゴシック" panose="020B0600070205080204" pitchFamily="34" charset="-128"/>
                <a:cs typeface="Geneva" charset="0"/>
              </a:rPr>
              <a:t>Abrieb- und fusselfrei</a:t>
            </a:r>
          </a:p>
          <a:p>
            <a:r>
              <a:rPr lang="de-DE" altLang="de-DE">
                <a:ea typeface="ＭＳ Ｐゴシック" panose="020B0600070205080204" pitchFamily="34" charset="-128"/>
                <a:cs typeface="Geneva" charset="0"/>
              </a:rPr>
              <a:t>Flüssigkeitsdicht</a:t>
            </a:r>
          </a:p>
          <a:p>
            <a:r>
              <a:rPr lang="de-DE" altLang="de-DE">
                <a:ea typeface="ＭＳ Ｐゴシック" panose="020B0600070205080204" pitchFamily="34" charset="-128"/>
                <a:cs typeface="Geneva" charset="0"/>
              </a:rPr>
              <a:t>Vorne hochgeschlossen</a:t>
            </a:r>
          </a:p>
          <a:p>
            <a:r>
              <a:rPr lang="de-DE" altLang="de-DE">
                <a:ea typeface="ＭＳ Ｐゴシック" panose="020B0600070205080204" pitchFamily="34" charset="-128"/>
                <a:cs typeface="Geneva" charset="0"/>
              </a:rPr>
              <a:t>Lange Ärmel mit enganliegenden Bündchen, ggf. sterile Armstulpen</a:t>
            </a:r>
          </a:p>
          <a:p>
            <a:endParaRPr lang="de-DE"/>
          </a:p>
        </p:txBody>
      </p:sp>
      <p:sp>
        <p:nvSpPr>
          <p:cNvPr id="3" name="Titel 2">
            <a:extLst>
              <a:ext uri="{FF2B5EF4-FFF2-40B4-BE49-F238E27FC236}">
                <a16:creationId xmlns:a16="http://schemas.microsoft.com/office/drawing/2014/main" id="{9813FFB1-29C5-42E2-A226-479B6AD884D5}"/>
              </a:ext>
            </a:extLst>
          </p:cNvPr>
          <p:cNvSpPr>
            <a:spLocks noGrp="1"/>
          </p:cNvSpPr>
          <p:nvPr>
            <p:ph type="ctrTitle"/>
          </p:nvPr>
        </p:nvSpPr>
        <p:spPr/>
        <p:txBody>
          <a:bodyPr lIns="0" tIns="0" rIns="0" bIns="0" anchor="t"/>
          <a:lstStyle/>
          <a:p>
            <a:r>
              <a:rPr lang="de-DE" altLang="de-DE" sz="2000">
                <a:latin typeface="Arial"/>
                <a:ea typeface="ＭＳ Ｐゴシック"/>
                <a:cs typeface="Arial"/>
              </a:rPr>
              <a:t>Schutzoverall</a:t>
            </a:r>
            <a:endParaRPr lang="de-DE" sz="2000">
              <a:latin typeface="Arial"/>
              <a:ea typeface="ＭＳ Ｐゴシック"/>
              <a:cs typeface="Arial"/>
            </a:endParaRPr>
          </a:p>
        </p:txBody>
      </p:sp>
      <p:sp>
        <p:nvSpPr>
          <p:cNvPr id="4" name="Vertikaler Textplatzhalter 3">
            <a:extLst>
              <a:ext uri="{FF2B5EF4-FFF2-40B4-BE49-F238E27FC236}">
                <a16:creationId xmlns:a16="http://schemas.microsoft.com/office/drawing/2014/main" id="{18A05333-45A6-46C4-A286-882FB698E4D8}"/>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29DE65ED-7E34-4460-A948-4DD88DA98A27}"/>
              </a:ext>
            </a:extLst>
          </p:cNvPr>
          <p:cNvSpPr>
            <a:spLocks noGrp="1"/>
          </p:cNvSpPr>
          <p:nvPr>
            <p:ph type="sldNum" sz="quarter" idx="4"/>
          </p:nvPr>
        </p:nvSpPr>
        <p:spPr/>
        <p:txBody>
          <a:bodyPr/>
          <a:lstStyle/>
          <a:p>
            <a:pPr algn="r"/>
            <a:fld id="{D8EB360B-720C-704A-863E-A567E738ABDA}" type="slidenum">
              <a:rPr lang="de-DE" smtClean="0"/>
              <a:pPr algn="r"/>
              <a:t>32</a:t>
            </a:fld>
            <a:endParaRPr lang="de-DE"/>
          </a:p>
        </p:txBody>
      </p:sp>
      <p:pic>
        <p:nvPicPr>
          <p:cNvPr id="6" name="Bild 7" descr="_MG_9872_2.jpg">
            <a:extLst>
              <a:ext uri="{FF2B5EF4-FFF2-40B4-BE49-F238E27FC236}">
                <a16:creationId xmlns:a16="http://schemas.microsoft.com/office/drawing/2014/main" id="{825221CB-BA12-4E6C-AA8B-9979288872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9080" y="550456"/>
            <a:ext cx="1708435" cy="428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613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864E96-DCDF-4623-A4A5-AB9D45E88615}"/>
              </a:ext>
            </a:extLst>
          </p:cNvPr>
          <p:cNvSpPr>
            <a:spLocks noGrp="1"/>
          </p:cNvSpPr>
          <p:nvPr>
            <p:ph idx="1"/>
          </p:nvPr>
        </p:nvSpPr>
        <p:spPr/>
        <p:txBody>
          <a:bodyPr lIns="91440" tIns="45720" rIns="91440" bIns="45720" anchor="t"/>
          <a:lstStyle/>
          <a:p>
            <a:pPr>
              <a:buFont typeface="Wingdings" panose="05000000000000000000" pitchFamily="2" charset="2"/>
              <a:buNone/>
            </a:pPr>
            <a:r>
              <a:rPr lang="de-DE" altLang="de-DE" sz="1600" b="1">
                <a:ea typeface="ＭＳ Ｐゴシック"/>
                <a:cs typeface="Geneva" charset="0"/>
              </a:rPr>
              <a:t>Bei allen Arbeiten mit Zytostatika</a:t>
            </a:r>
          </a:p>
          <a:p>
            <a:r>
              <a:rPr lang="de-DE" altLang="de-DE">
                <a:ea typeface="ＭＳ Ｐゴシック"/>
                <a:cs typeface="Geneva" charset="0"/>
              </a:rPr>
              <a:t>Flüssigkeitsundurchlässige Einweghandschuhe: z. B. aus Latex (puderfrei, allergenarm), </a:t>
            </a:r>
            <a:r>
              <a:rPr lang="de-DE" altLang="de-DE" err="1">
                <a:ea typeface="ＭＳ Ｐゴシック"/>
                <a:cs typeface="Geneva" charset="0"/>
              </a:rPr>
              <a:t>Nitrilkautschuk</a:t>
            </a:r>
            <a:r>
              <a:rPr lang="de-DE" altLang="de-DE">
                <a:ea typeface="ＭＳ Ｐゴシック"/>
                <a:cs typeface="Geneva" charset="0"/>
              </a:rPr>
              <a:t> oder Neopren – Mindestdicke 0,2 mm mit guter Griffigkeit und dokumentierter Qualität </a:t>
            </a:r>
            <a:br>
              <a:rPr lang="de-DE" altLang="de-DE">
                <a:ea typeface="ＭＳ Ｐゴシック" panose="020B0600070205080204" pitchFamily="34" charset="-128"/>
                <a:cs typeface="Geneva" charset="0"/>
              </a:rPr>
            </a:br>
            <a:r>
              <a:rPr lang="de-DE" altLang="de-DE">
                <a:ea typeface="ＭＳ Ｐゴシック"/>
                <a:cs typeface="Geneva" charset="0"/>
              </a:rPr>
              <a:t>(gem. </a:t>
            </a:r>
            <a:r>
              <a:rPr lang="de-DE">
                <a:ea typeface="+mn-lt"/>
                <a:cs typeface="+mn-lt"/>
              </a:rPr>
              <a:t>der europäischen Norm DIN EN 16523-1</a:t>
            </a:r>
            <a:r>
              <a:rPr lang="de-DE">
                <a:ea typeface="ＭＳ Ｐゴシック"/>
                <a:cs typeface="Arial"/>
              </a:rPr>
              <a:t> </a:t>
            </a:r>
            <a:r>
              <a:rPr lang="de-DE" altLang="de-DE">
                <a:ea typeface="ＭＳ Ｐゴシック"/>
                <a:cs typeface="Geneva" charset="0"/>
              </a:rPr>
              <a:t>)</a:t>
            </a:r>
          </a:p>
          <a:p>
            <a:r>
              <a:rPr lang="de-DE" altLang="de-DE">
                <a:ea typeface="ＭＳ Ｐゴシック"/>
                <a:cs typeface="Geneva" charset="0"/>
              </a:rPr>
              <a:t>Bei der Herstellung: Handschuhkombination unterschiedlicher Materialqualität (z. B. Latex über Nitril)</a:t>
            </a:r>
          </a:p>
          <a:p>
            <a:pPr>
              <a:buNone/>
            </a:pPr>
            <a:r>
              <a:rPr lang="de-DE" altLang="de-DE">
                <a:ea typeface="ＭＳ Ｐゴシック"/>
                <a:cs typeface="Geneva" charset="0"/>
                <a:sym typeface="Wingdings" panose="05000000000000000000" pitchFamily="2" charset="2"/>
              </a:rPr>
              <a:t>	</a:t>
            </a:r>
            <a:r>
              <a:rPr lang="de-DE" altLang="de-DE">
                <a:solidFill>
                  <a:srgbClr val="BE0023"/>
                </a:solidFill>
                <a:ea typeface="ＭＳ Ｐゴシック"/>
                <a:cs typeface="Geneva" charset="0"/>
                <a:sym typeface="Wingdings" panose="05000000000000000000" pitchFamily="2" charset="2"/>
              </a:rPr>
              <a:t></a:t>
            </a:r>
            <a:r>
              <a:rPr lang="de-DE" altLang="de-DE">
                <a:ea typeface="ＭＳ Ｐゴシック"/>
                <a:cs typeface="Geneva" charset="0"/>
                <a:sym typeface="Wingdings" panose="05000000000000000000" pitchFamily="2" charset="2"/>
              </a:rPr>
              <a:t> Prinzip des „Double </a:t>
            </a:r>
            <a:r>
              <a:rPr lang="de-DE" altLang="de-DE" err="1">
                <a:ea typeface="ＭＳ Ｐゴシック"/>
                <a:cs typeface="Geneva" charset="0"/>
                <a:sym typeface="Wingdings" panose="05000000000000000000" pitchFamily="2" charset="2"/>
              </a:rPr>
              <a:t>Gloving</a:t>
            </a:r>
            <a:r>
              <a:rPr lang="ja-JP" altLang="de-DE">
                <a:ea typeface="ＭＳ Ｐゴシック"/>
                <a:cs typeface="Geneva" charset="0"/>
                <a:sym typeface="Wingdings" panose="05000000000000000000" pitchFamily="2" charset="2"/>
              </a:rPr>
              <a:t>“</a:t>
            </a:r>
            <a:r>
              <a:rPr lang="de-DE" altLang="ja-JP">
                <a:ea typeface="ＭＳ Ｐゴシック"/>
                <a:cs typeface="Geneva" charset="0"/>
                <a:sym typeface="Wingdings" panose="05000000000000000000" pitchFamily="2" charset="2"/>
              </a:rPr>
              <a:t>: Kontaktschicht zwischen den beiden Handschuhpaaren verzögert die Penetration deutlich  </a:t>
            </a:r>
            <a:endParaRPr lang="de-DE" altLang="de-DE">
              <a:ea typeface="ＭＳ Ｐゴシック" panose="020B0600070205080204" pitchFamily="34" charset="-128"/>
              <a:cs typeface="Geneva" charset="0"/>
              <a:sym typeface="Wingdings" panose="05000000000000000000" pitchFamily="2" charset="2"/>
            </a:endParaRPr>
          </a:p>
          <a:p>
            <a:endParaRPr lang="de-DE"/>
          </a:p>
        </p:txBody>
      </p:sp>
      <p:sp>
        <p:nvSpPr>
          <p:cNvPr id="3" name="Titel 2">
            <a:extLst>
              <a:ext uri="{FF2B5EF4-FFF2-40B4-BE49-F238E27FC236}">
                <a16:creationId xmlns:a16="http://schemas.microsoft.com/office/drawing/2014/main" id="{149610EB-A6B9-44EC-8938-40FF33FE877E}"/>
              </a:ext>
            </a:extLst>
          </p:cNvPr>
          <p:cNvSpPr>
            <a:spLocks noGrp="1"/>
          </p:cNvSpPr>
          <p:nvPr>
            <p:ph type="ctrTitle"/>
          </p:nvPr>
        </p:nvSpPr>
        <p:spPr/>
        <p:txBody>
          <a:bodyPr/>
          <a:lstStyle/>
          <a:p>
            <a:r>
              <a:rPr lang="de-DE" altLang="de-DE">
                <a:ea typeface="ＭＳ Ｐゴシック" panose="020B0600070205080204" pitchFamily="34" charset="-128"/>
              </a:rPr>
              <a:t>Schutzhandschuhe </a:t>
            </a:r>
            <a:r>
              <a:rPr lang="de-DE" altLang="de-DE" sz="2000">
                <a:ea typeface="ＭＳ Ｐゴシック" panose="020B0600070205080204" pitchFamily="34" charset="-128"/>
              </a:rPr>
              <a:t>(Hersteller und </a:t>
            </a:r>
            <a:r>
              <a:rPr lang="de-DE" altLang="de-DE" sz="2000" err="1">
                <a:ea typeface="ＭＳ Ｐゴシック" panose="020B0600070205080204" pitchFamily="34" charset="-128"/>
              </a:rPr>
              <a:t>Zureicher</a:t>
            </a:r>
            <a:r>
              <a:rPr lang="de-DE" altLang="de-DE" sz="2000">
                <a:ea typeface="ＭＳ Ｐゴシック" panose="020B0600070205080204" pitchFamily="34" charset="-128"/>
              </a:rPr>
              <a:t>)</a:t>
            </a:r>
            <a:endParaRPr lang="de-DE"/>
          </a:p>
        </p:txBody>
      </p:sp>
      <p:sp>
        <p:nvSpPr>
          <p:cNvPr id="4" name="Vertikaler Textplatzhalter 3">
            <a:extLst>
              <a:ext uri="{FF2B5EF4-FFF2-40B4-BE49-F238E27FC236}">
                <a16:creationId xmlns:a16="http://schemas.microsoft.com/office/drawing/2014/main" id="{EA8E2337-0B96-436D-BC88-9032C6CFD24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E19F1626-AABB-4DFD-8C9A-0F11A6A36E8C}"/>
              </a:ext>
            </a:extLst>
          </p:cNvPr>
          <p:cNvSpPr>
            <a:spLocks noGrp="1"/>
          </p:cNvSpPr>
          <p:nvPr>
            <p:ph type="sldNum" sz="quarter" idx="4"/>
          </p:nvPr>
        </p:nvSpPr>
        <p:spPr/>
        <p:txBody>
          <a:bodyPr/>
          <a:lstStyle/>
          <a:p>
            <a:pPr algn="r"/>
            <a:fld id="{D8EB360B-720C-704A-863E-A567E738ABDA}" type="slidenum">
              <a:rPr lang="de-DE" smtClean="0"/>
              <a:pPr algn="r"/>
              <a:t>33</a:t>
            </a:fld>
            <a:endParaRPr lang="de-DE"/>
          </a:p>
        </p:txBody>
      </p:sp>
    </p:spTree>
    <p:extLst>
      <p:ext uri="{BB962C8B-B14F-4D97-AF65-F5344CB8AC3E}">
        <p14:creationId xmlns:p14="http://schemas.microsoft.com/office/powerpoint/2010/main" val="3993083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B5D4F8-3F20-43DC-BD00-3E1F68172758}"/>
              </a:ext>
            </a:extLst>
          </p:cNvPr>
          <p:cNvSpPr>
            <a:spLocks noGrp="1"/>
          </p:cNvSpPr>
          <p:nvPr>
            <p:ph idx="1"/>
          </p:nvPr>
        </p:nvSpPr>
        <p:spPr>
          <a:xfrm>
            <a:off x="1790702" y="1087041"/>
            <a:ext cx="5279949" cy="3613547"/>
          </a:xfrm>
        </p:spPr>
        <p:txBody>
          <a:bodyPr/>
          <a:lstStyle/>
          <a:p>
            <a:r>
              <a:rPr lang="de-DE" altLang="de-DE">
                <a:ea typeface="ＭＳ Ｐゴシック" panose="020B0600070205080204" pitchFamily="34" charset="-128"/>
                <a:cs typeface="Geneva" charset="0"/>
              </a:rPr>
              <a:t>Material des inneren Handschuhs möglichst eingefärbt, um Fehler, Löcher, Risse schneller und sicherer vor und während des Gebrauchs erkennen zu können</a:t>
            </a:r>
          </a:p>
          <a:p>
            <a:r>
              <a:rPr lang="de-DE" altLang="de-DE" err="1">
                <a:ea typeface="ＭＳ Ｐゴシック" panose="020B0600070205080204" pitchFamily="34" charset="-128"/>
                <a:cs typeface="Geneva" charset="0"/>
              </a:rPr>
              <a:t>Handschuhschaft</a:t>
            </a:r>
            <a:r>
              <a:rPr lang="de-DE" altLang="de-DE">
                <a:ea typeface="ＭＳ Ｐゴシック" panose="020B0600070205080204" pitchFamily="34" charset="-128"/>
                <a:cs typeface="Geneva" charset="0"/>
              </a:rPr>
              <a:t> ausreichend lang, um auch während des Arbeitens über dem Bündchen der Schutzkleidung dicht abzuschließen, ggf. Armstulpen</a:t>
            </a:r>
          </a:p>
          <a:p>
            <a:r>
              <a:rPr lang="de-DE" altLang="de-DE">
                <a:ea typeface="ＭＳ Ｐゴシック" panose="020B0600070205080204" pitchFamily="34" charset="-128"/>
                <a:cs typeface="Geneva" charset="0"/>
              </a:rPr>
              <a:t>Bereits beim Auspacken von CMR-haltigen Fertigarzneimitteln Schutzhandschuhe tragen!</a:t>
            </a:r>
          </a:p>
          <a:p>
            <a:r>
              <a:rPr lang="de-DE" altLang="de-DE">
                <a:ea typeface="ＭＳ Ｐゴシック" panose="020B0600070205080204" pitchFamily="34" charset="-128"/>
                <a:cs typeface="Geneva" charset="0"/>
              </a:rPr>
              <a:t>Zwischend</a:t>
            </a:r>
            <a:r>
              <a:rPr lang="de-DE" altLang="de-DE">
                <a:latin typeface="+mj-lt"/>
                <a:ea typeface="ＭＳ Ｐゴシック" panose="020B0600070205080204" pitchFamily="34" charset="-128"/>
                <a:cs typeface="Geneva" charset="0"/>
              </a:rPr>
              <a:t>esinfektion der behandschuhten Finger kann zu erhöhter Durchlässigkeit </a:t>
            </a:r>
            <a:r>
              <a:rPr lang="de-DE">
                <a:effectLst/>
                <a:latin typeface="+mj-lt"/>
              </a:rPr>
              <a:t>von Zytostatika führen</a:t>
            </a:r>
          </a:p>
          <a:p>
            <a:pPr marL="0" indent="0">
              <a:buNone/>
            </a:pPr>
            <a:endParaRPr lang="de-DE"/>
          </a:p>
        </p:txBody>
      </p:sp>
      <p:sp>
        <p:nvSpPr>
          <p:cNvPr id="3" name="Titel 2">
            <a:extLst>
              <a:ext uri="{FF2B5EF4-FFF2-40B4-BE49-F238E27FC236}">
                <a16:creationId xmlns:a16="http://schemas.microsoft.com/office/drawing/2014/main" id="{8C94765A-1BCE-4586-BACB-1C0986041F65}"/>
              </a:ext>
            </a:extLst>
          </p:cNvPr>
          <p:cNvSpPr>
            <a:spLocks noGrp="1"/>
          </p:cNvSpPr>
          <p:nvPr>
            <p:ph type="ctrTitle"/>
          </p:nvPr>
        </p:nvSpPr>
        <p:spPr/>
        <p:txBody>
          <a:bodyPr/>
          <a:lstStyle/>
          <a:p>
            <a:r>
              <a:rPr lang="de-DE" altLang="de-DE">
                <a:ea typeface="ＭＳ Ｐゴシック" panose="020B0600070205080204" pitchFamily="34" charset="-128"/>
              </a:rPr>
              <a:t>Schutzhandschuhe</a:t>
            </a:r>
            <a:endParaRPr lang="de-DE"/>
          </a:p>
        </p:txBody>
      </p:sp>
      <p:sp>
        <p:nvSpPr>
          <p:cNvPr id="4" name="Vertikaler Textplatzhalter 3">
            <a:extLst>
              <a:ext uri="{FF2B5EF4-FFF2-40B4-BE49-F238E27FC236}">
                <a16:creationId xmlns:a16="http://schemas.microsoft.com/office/drawing/2014/main" id="{4A97FF4B-2A70-4DBB-B3AD-507EBD251B5E}"/>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C5849903-86C0-432A-8EE7-19D1B0F159C6}"/>
              </a:ext>
            </a:extLst>
          </p:cNvPr>
          <p:cNvSpPr>
            <a:spLocks noGrp="1"/>
          </p:cNvSpPr>
          <p:nvPr>
            <p:ph type="sldNum" sz="quarter" idx="4"/>
          </p:nvPr>
        </p:nvSpPr>
        <p:spPr/>
        <p:txBody>
          <a:bodyPr/>
          <a:lstStyle/>
          <a:p>
            <a:pPr algn="r"/>
            <a:fld id="{D8EB360B-720C-704A-863E-A567E738ABDA}" type="slidenum">
              <a:rPr lang="de-DE" smtClean="0"/>
              <a:pPr algn="r"/>
              <a:t>34</a:t>
            </a:fld>
            <a:endParaRPr lang="de-DE"/>
          </a:p>
        </p:txBody>
      </p:sp>
      <p:pic>
        <p:nvPicPr>
          <p:cNvPr id="6" name="Bild 10" descr="_MG_9774_2.jpg">
            <a:extLst>
              <a:ext uri="{FF2B5EF4-FFF2-40B4-BE49-F238E27FC236}">
                <a16:creationId xmlns:a16="http://schemas.microsoft.com/office/drawing/2014/main" id="{0EF3FC69-7201-4484-A5CC-F383003AD5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7727" y="625846"/>
            <a:ext cx="1384047" cy="207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11" descr="_MG_9776_2.jpg">
            <a:extLst>
              <a:ext uri="{FF2B5EF4-FFF2-40B4-BE49-F238E27FC236}">
                <a16:creationId xmlns:a16="http://schemas.microsoft.com/office/drawing/2014/main" id="{CAB2DA1A-96DF-447B-A0C4-50104DFCDF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7727" y="2777304"/>
            <a:ext cx="1384047" cy="207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980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EA0355E-C64A-4367-876D-F7ACAA729C39}"/>
              </a:ext>
            </a:extLst>
          </p:cNvPr>
          <p:cNvSpPr>
            <a:spLocks noGrp="1"/>
          </p:cNvSpPr>
          <p:nvPr>
            <p:ph idx="1"/>
          </p:nvPr>
        </p:nvSpPr>
        <p:spPr/>
        <p:txBody>
          <a:bodyPr lIns="91440" tIns="45720" rIns="91440" bIns="45720" anchor="t"/>
          <a:lstStyle/>
          <a:p>
            <a:r>
              <a:rPr lang="de-DE" altLang="de-DE">
                <a:ea typeface="ＭＳ Ｐゴシック"/>
                <a:cs typeface="Geneva" charset="0"/>
              </a:rPr>
              <a:t>Mind. alle 20 bis 30 min (Wecker stellen!)</a:t>
            </a:r>
          </a:p>
          <a:p>
            <a:r>
              <a:rPr lang="de-DE" altLang="de-DE">
                <a:ea typeface="ＭＳ Ｐゴシック"/>
                <a:cs typeface="Geneva" charset="0"/>
              </a:rPr>
              <a:t>Bei Kontamination sofort</a:t>
            </a:r>
          </a:p>
          <a:p>
            <a:r>
              <a:rPr lang="de-DE" altLang="de-DE">
                <a:ea typeface="ＭＳ Ｐゴシック"/>
                <a:cs typeface="Geneva" charset="0"/>
              </a:rPr>
              <a:t>Nach Verarbeitung von z. B. </a:t>
            </a:r>
            <a:r>
              <a:rPr lang="de-DE" altLang="de-DE" err="1">
                <a:ea typeface="ＭＳ Ｐゴシック"/>
                <a:cs typeface="Geneva" charset="0"/>
              </a:rPr>
              <a:t>Carmustin</a:t>
            </a:r>
            <a:r>
              <a:rPr lang="de-DE" altLang="de-DE">
                <a:ea typeface="ＭＳ Ｐゴシック"/>
                <a:cs typeface="Geneva" charset="0"/>
              </a:rPr>
              <a:t>, </a:t>
            </a:r>
            <a:r>
              <a:rPr lang="de-DE" altLang="de-DE" err="1">
                <a:ea typeface="ＭＳ Ｐゴシック"/>
                <a:cs typeface="Geneva" charset="0"/>
              </a:rPr>
              <a:t>Thiotepa</a:t>
            </a:r>
            <a:r>
              <a:rPr lang="de-DE" altLang="de-DE">
                <a:ea typeface="ＭＳ Ｐゴシック"/>
                <a:cs typeface="Geneva" charset="0"/>
              </a:rPr>
              <a:t> </a:t>
            </a:r>
          </a:p>
          <a:p>
            <a:r>
              <a:rPr lang="de-DE" altLang="de-DE">
                <a:ea typeface="ＭＳ Ｐゴシック"/>
                <a:cs typeface="Geneva" charset="0"/>
              </a:rPr>
              <a:t>Oberes Paar beim Ausziehen nach außen stülpen, um unteres Paar nicht zu kontaminieren </a:t>
            </a:r>
            <a:endParaRPr lang="de-DE" altLang="de-DE">
              <a:ea typeface="ＭＳ Ｐゴシック" panose="020B0600070205080204" pitchFamily="34" charset="-128"/>
              <a:cs typeface="Geneva" charset="0"/>
            </a:endParaRPr>
          </a:p>
          <a:p>
            <a:r>
              <a:rPr lang="de-DE" altLang="de-DE">
                <a:ea typeface="ＭＳ Ｐゴシック"/>
                <a:cs typeface="Geneva" charset="0"/>
              </a:rPr>
              <a:t>Handschuhe immer nur mit trockenen Händen anziehen</a:t>
            </a:r>
          </a:p>
          <a:p>
            <a:r>
              <a:rPr lang="de-DE" altLang="de-DE">
                <a:ea typeface="ＭＳ Ｐゴシック"/>
                <a:cs typeface="Geneva" charset="0"/>
              </a:rPr>
              <a:t>Immer auf sichtbare Beschädigung und Undichtigkeit prüfen, beschädigte Handschuhe sofort ablegen/wechseln</a:t>
            </a:r>
          </a:p>
          <a:p>
            <a:endParaRPr lang="de-DE"/>
          </a:p>
        </p:txBody>
      </p:sp>
      <p:sp>
        <p:nvSpPr>
          <p:cNvPr id="3" name="Titel 2">
            <a:extLst>
              <a:ext uri="{FF2B5EF4-FFF2-40B4-BE49-F238E27FC236}">
                <a16:creationId xmlns:a16="http://schemas.microsoft.com/office/drawing/2014/main" id="{AB11F158-2669-470B-A096-3EECDAFADA79}"/>
              </a:ext>
            </a:extLst>
          </p:cNvPr>
          <p:cNvSpPr>
            <a:spLocks noGrp="1"/>
          </p:cNvSpPr>
          <p:nvPr>
            <p:ph type="ctrTitle"/>
          </p:nvPr>
        </p:nvSpPr>
        <p:spPr/>
        <p:txBody>
          <a:bodyPr/>
          <a:lstStyle/>
          <a:p>
            <a:r>
              <a:rPr lang="de-DE" altLang="de-DE">
                <a:ea typeface="ＭＳ Ｐゴシック" panose="020B0600070205080204" pitchFamily="34" charset="-128"/>
              </a:rPr>
              <a:t>Handschuhwechsel im Herstellungsraum</a:t>
            </a:r>
            <a:endParaRPr lang="de-DE"/>
          </a:p>
        </p:txBody>
      </p:sp>
      <p:sp>
        <p:nvSpPr>
          <p:cNvPr id="4" name="Vertikaler Textplatzhalter 3">
            <a:extLst>
              <a:ext uri="{FF2B5EF4-FFF2-40B4-BE49-F238E27FC236}">
                <a16:creationId xmlns:a16="http://schemas.microsoft.com/office/drawing/2014/main" id="{9E3192C3-E7CF-488A-8280-90B4C4EF333F}"/>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A5A7202E-23E7-45F2-8022-F40EEC42B726}"/>
              </a:ext>
            </a:extLst>
          </p:cNvPr>
          <p:cNvSpPr>
            <a:spLocks noGrp="1"/>
          </p:cNvSpPr>
          <p:nvPr>
            <p:ph type="sldNum" sz="quarter" idx="4"/>
          </p:nvPr>
        </p:nvSpPr>
        <p:spPr/>
        <p:txBody>
          <a:bodyPr/>
          <a:lstStyle/>
          <a:p>
            <a:pPr algn="r"/>
            <a:fld id="{D8EB360B-720C-704A-863E-A567E738ABDA}" type="slidenum">
              <a:rPr lang="de-DE" smtClean="0"/>
              <a:pPr algn="r"/>
              <a:t>35</a:t>
            </a:fld>
            <a:endParaRPr lang="de-DE"/>
          </a:p>
        </p:txBody>
      </p:sp>
    </p:spTree>
    <p:extLst>
      <p:ext uri="{BB962C8B-B14F-4D97-AF65-F5344CB8AC3E}">
        <p14:creationId xmlns:p14="http://schemas.microsoft.com/office/powerpoint/2010/main" val="3804617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75E4BD4-622D-4EF1-8603-9DC50E04C145}"/>
              </a:ext>
            </a:extLst>
          </p:cNvPr>
          <p:cNvSpPr>
            <a:spLocks noGrp="1"/>
          </p:cNvSpPr>
          <p:nvPr>
            <p:ph idx="1"/>
          </p:nvPr>
        </p:nvSpPr>
        <p:spPr/>
        <p:txBody>
          <a:bodyPr lIns="91440" tIns="45720" rIns="91440" bIns="45720" anchor="t"/>
          <a:lstStyle/>
          <a:p>
            <a:r>
              <a:rPr lang="de-DE" altLang="de-DE">
                <a:ea typeface="ＭＳ Ｐゴシック"/>
                <a:cs typeface="Geneva" charset="0"/>
              </a:rPr>
              <a:t>Verwendung von Spritzen mit </a:t>
            </a:r>
            <a:r>
              <a:rPr lang="de-DE" altLang="de-DE" b="1">
                <a:ea typeface="ＭＳ Ｐゴシック"/>
                <a:cs typeface="Geneva" charset="0"/>
              </a:rPr>
              <a:t>Luer-Lock</a:t>
            </a:r>
            <a:r>
              <a:rPr lang="de-DE" altLang="de-DE">
                <a:ea typeface="ＭＳ Ｐゴシック"/>
                <a:cs typeface="Geneva" charset="0"/>
              </a:rPr>
              <a:t>-Anschluss</a:t>
            </a:r>
          </a:p>
          <a:p>
            <a:r>
              <a:rPr lang="de-DE" altLang="de-DE">
                <a:ea typeface="ＭＳ Ｐゴシック"/>
                <a:cs typeface="Geneva" charset="0"/>
              </a:rPr>
              <a:t>Beim Arbeiten mit Durchstechflaschen: </a:t>
            </a:r>
            <a:r>
              <a:rPr lang="de-DE" altLang="de-DE" b="1">
                <a:ea typeface="ＭＳ Ｐゴシック"/>
                <a:cs typeface="Geneva" charset="0"/>
              </a:rPr>
              <a:t>Druckentlastungssysteme</a:t>
            </a:r>
            <a:r>
              <a:rPr lang="de-DE" altLang="de-DE">
                <a:ea typeface="ＭＳ Ｐゴシック"/>
                <a:cs typeface="Geneva" charset="0"/>
              </a:rPr>
              <a:t> („Spikes</a:t>
            </a:r>
            <a:r>
              <a:rPr lang="ja-JP" altLang="de-DE">
                <a:ea typeface="ＭＳ Ｐゴシック"/>
                <a:cs typeface="Geneva" charset="0"/>
              </a:rPr>
              <a:t>“</a:t>
            </a:r>
            <a:r>
              <a:rPr lang="de-DE" altLang="ja-JP">
                <a:ea typeface="ＭＳ Ｐゴシック"/>
                <a:cs typeface="Geneva" charset="0"/>
              </a:rPr>
              <a:t>) zum automatischen Druckausgleich</a:t>
            </a:r>
          </a:p>
          <a:p>
            <a:r>
              <a:rPr lang="de-DE" altLang="de-DE">
                <a:ea typeface="ＭＳ Ｐゴシック"/>
                <a:cs typeface="Geneva" charset="0"/>
              </a:rPr>
              <a:t>Zum Lösen bzw. Mischen im geschlossenen System: </a:t>
            </a:r>
            <a:r>
              <a:rPr lang="de-DE" altLang="de-DE" b="1">
                <a:ea typeface="ＭＳ Ｐゴシック"/>
                <a:cs typeface="Geneva" charset="0"/>
              </a:rPr>
              <a:t>Überleitsysteme</a:t>
            </a:r>
            <a:r>
              <a:rPr lang="de-DE" altLang="de-DE">
                <a:ea typeface="ＭＳ Ｐゴシック"/>
                <a:cs typeface="Geneva" charset="0"/>
              </a:rPr>
              <a:t> (Transferkanülen, Transferkappen) mit internem Druckausgleich zwischen den Behältern</a:t>
            </a:r>
          </a:p>
          <a:p>
            <a:r>
              <a:rPr lang="de-DE">
                <a:ea typeface="+mn-lt"/>
                <a:cs typeface="+mn-lt"/>
              </a:rPr>
              <a:t>Möglichst nadelfreies Arbeiten, z. B. mit Koppelsystemen spezieller </a:t>
            </a:r>
            <a:r>
              <a:rPr lang="de-DE" err="1">
                <a:ea typeface="+mn-lt"/>
                <a:cs typeface="+mn-lt"/>
              </a:rPr>
              <a:t>Zytostatikabestecke</a:t>
            </a:r>
            <a:r>
              <a:rPr lang="de-DE">
                <a:ea typeface="+mn-lt"/>
                <a:cs typeface="+mn-lt"/>
              </a:rPr>
              <a:t> oder mit Luer-Lock-</a:t>
            </a:r>
            <a:r>
              <a:rPr lang="de-DE" err="1">
                <a:ea typeface="+mn-lt"/>
                <a:cs typeface="+mn-lt"/>
              </a:rPr>
              <a:t>Zuspritzports</a:t>
            </a:r>
            <a:endParaRPr lang="de-DE">
              <a:ea typeface="+mn-lt"/>
              <a:cs typeface="+mn-lt"/>
            </a:endParaRPr>
          </a:p>
          <a:p>
            <a:r>
              <a:rPr lang="de-DE">
                <a:effectLst/>
                <a:latin typeface="+mj-lt"/>
              </a:rPr>
              <a:t>Verwendung von Kunststoffbeuteln oder -flaschen für die fertigen Lösungen (Vermeiden der Bruchgefahr)</a:t>
            </a:r>
            <a:endParaRPr lang="de-DE" altLang="de-DE">
              <a:latin typeface="+mj-lt"/>
            </a:endParaRPr>
          </a:p>
          <a:p>
            <a:endParaRPr lang="de-DE"/>
          </a:p>
        </p:txBody>
      </p:sp>
      <p:sp>
        <p:nvSpPr>
          <p:cNvPr id="3" name="Titel 2">
            <a:extLst>
              <a:ext uri="{FF2B5EF4-FFF2-40B4-BE49-F238E27FC236}">
                <a16:creationId xmlns:a16="http://schemas.microsoft.com/office/drawing/2014/main" id="{39693D2D-7130-4F2D-89C5-4E8C41DA8EBB}"/>
              </a:ext>
            </a:extLst>
          </p:cNvPr>
          <p:cNvSpPr>
            <a:spLocks noGrp="1"/>
          </p:cNvSpPr>
          <p:nvPr>
            <p:ph type="ctrTitle"/>
          </p:nvPr>
        </p:nvSpPr>
        <p:spPr/>
        <p:txBody>
          <a:bodyPr/>
          <a:lstStyle/>
          <a:p>
            <a:r>
              <a:rPr lang="de-DE" altLang="de-DE">
                <a:ea typeface="ＭＳ Ｐゴシック" panose="020B0600070205080204" pitchFamily="34" charset="-128"/>
              </a:rPr>
              <a:t>Technische Hilfsmittel</a:t>
            </a:r>
            <a:endParaRPr lang="de-DE"/>
          </a:p>
        </p:txBody>
      </p:sp>
      <p:sp>
        <p:nvSpPr>
          <p:cNvPr id="4" name="Vertikaler Textplatzhalter 3">
            <a:extLst>
              <a:ext uri="{FF2B5EF4-FFF2-40B4-BE49-F238E27FC236}">
                <a16:creationId xmlns:a16="http://schemas.microsoft.com/office/drawing/2014/main" id="{8F452153-BCC4-4C47-A359-EAEF1C86A5C9}"/>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5BCA81E7-C5F9-4A90-9791-FCCEA5A554B9}"/>
              </a:ext>
            </a:extLst>
          </p:cNvPr>
          <p:cNvSpPr>
            <a:spLocks noGrp="1"/>
          </p:cNvSpPr>
          <p:nvPr>
            <p:ph type="sldNum" sz="quarter" idx="4"/>
          </p:nvPr>
        </p:nvSpPr>
        <p:spPr/>
        <p:txBody>
          <a:bodyPr/>
          <a:lstStyle/>
          <a:p>
            <a:pPr algn="r"/>
            <a:fld id="{D8EB360B-720C-704A-863E-A567E738ABDA}" type="slidenum">
              <a:rPr lang="de-DE" smtClean="0"/>
              <a:pPr algn="r"/>
              <a:t>36</a:t>
            </a:fld>
            <a:endParaRPr lang="de-DE"/>
          </a:p>
        </p:txBody>
      </p:sp>
    </p:spTree>
    <p:extLst>
      <p:ext uri="{BB962C8B-B14F-4D97-AF65-F5344CB8AC3E}">
        <p14:creationId xmlns:p14="http://schemas.microsoft.com/office/powerpoint/2010/main" val="2222164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AB51C3-732D-42B5-B274-FF0DA56EFB37}"/>
              </a:ext>
            </a:extLst>
          </p:cNvPr>
          <p:cNvSpPr>
            <a:spLocks noGrp="1"/>
          </p:cNvSpPr>
          <p:nvPr>
            <p:ph idx="1"/>
          </p:nvPr>
        </p:nvSpPr>
        <p:spPr>
          <a:xfrm>
            <a:off x="1781774" y="1087041"/>
            <a:ext cx="7283201" cy="3613547"/>
          </a:xfrm>
        </p:spPr>
        <p:txBody>
          <a:bodyPr lIns="91440" tIns="45720" rIns="91440" bIns="45720" anchor="t"/>
          <a:lstStyle/>
          <a:p>
            <a:r>
              <a:rPr lang="de-DE" altLang="de-DE">
                <a:ea typeface="ＭＳ Ｐゴシック"/>
                <a:cs typeface="Geneva" charset="0"/>
              </a:rPr>
              <a:t>Saugfähige, nach unten flüssigkeitsdichte </a:t>
            </a:r>
            <a:r>
              <a:rPr lang="de-DE" altLang="de-DE" b="1">
                <a:ea typeface="ＭＳ Ｐゴシック"/>
                <a:cs typeface="Geneva" charset="0"/>
              </a:rPr>
              <a:t>Arbeitsunterlage</a:t>
            </a:r>
            <a:r>
              <a:rPr lang="de-DE" altLang="de-DE">
                <a:ea typeface="ＭＳ Ｐゴシック"/>
                <a:cs typeface="+mn-lt"/>
              </a:rPr>
              <a:t>, </a:t>
            </a:r>
            <a:r>
              <a:rPr lang="de-DE">
                <a:ea typeface="+mn-lt"/>
                <a:cs typeface="+mn-lt"/>
              </a:rPr>
              <a:t>Luftschlitze dürfen hierbei nicht bedeckt werden.</a:t>
            </a:r>
            <a:endParaRPr lang="de-DE" altLang="de-DE" b="1">
              <a:ea typeface="ＭＳ Ｐゴシック" panose="020B0600070205080204" pitchFamily="34" charset="-128"/>
              <a:cs typeface="Geneva" charset="0"/>
            </a:endParaRPr>
          </a:p>
          <a:p>
            <a:pPr marL="0" indent="0">
              <a:buNone/>
            </a:pPr>
            <a:endParaRPr lang="de-DE" altLang="de-DE" b="1">
              <a:ea typeface="ＭＳ Ｐゴシック" panose="020B0600070205080204" pitchFamily="34" charset="-128"/>
              <a:cs typeface="Geneva" charset="0"/>
            </a:endParaRPr>
          </a:p>
          <a:p>
            <a:r>
              <a:rPr lang="de-DE" altLang="de-DE">
                <a:ea typeface="ＭＳ Ｐゴシック" panose="020B0600070205080204" pitchFamily="34" charset="-128"/>
                <a:cs typeface="Geneva" charset="0"/>
              </a:rPr>
              <a:t>Öffnen von Ampullen mit Zytostatika-Lösungen: </a:t>
            </a:r>
            <a:r>
              <a:rPr lang="de-DE" altLang="de-DE" sz="1400">
                <a:ea typeface="ＭＳ Ｐゴシック" panose="020B0600070205080204" pitchFamily="34" charset="-128"/>
                <a:cs typeface="Geneva" charset="0"/>
                <a:sym typeface="Wingdings" panose="05000000000000000000" pitchFamily="2" charset="2"/>
              </a:rPr>
              <a:t>	</a:t>
            </a:r>
          </a:p>
          <a:p>
            <a:pPr marL="266700" marR="0" lvl="0" indent="-266700" algn="l" defTabSz="914400" rtl="0" eaLnBrk="0" fontAlgn="base" latinLnBrk="0" hangingPunct="0">
              <a:lnSpc>
                <a:spcPts val="2400"/>
              </a:lnSpc>
              <a:spcBef>
                <a:spcPts val="1200"/>
              </a:spcBef>
              <a:spcAft>
                <a:spcPct val="0"/>
              </a:spcAft>
              <a:buClr>
                <a:srgbClr val="BE0023"/>
              </a:buClr>
              <a:buSzTx/>
              <a:buFont typeface="Wingdings" panose="05000000000000000000" pitchFamily="2" charset="2"/>
              <a:buNone/>
              <a:tabLst/>
              <a:defRPr/>
            </a:pPr>
            <a:r>
              <a:rPr kumimoji="0" lang="de-DE" altLang="de-DE" sz="18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sym typeface="Wingdings" panose="05000000000000000000" pitchFamily="2" charset="2"/>
              </a:rPr>
              <a:t>	 </a:t>
            </a: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sym typeface="Wingdings" panose="05000000000000000000" pitchFamily="2" charset="2"/>
              </a:rPr>
              <a:t>I</a:t>
            </a: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rPr>
              <a:t>m </a:t>
            </a:r>
            <a:r>
              <a:rPr kumimoji="0" lang="de-DE" altLang="de-DE" sz="1600" b="0" i="0" u="none" strike="noStrike" kern="0" cap="none" spc="0" normalizeH="0" baseline="0" noProof="0" err="1">
                <a:ln>
                  <a:noFill/>
                </a:ln>
                <a:solidFill>
                  <a:srgbClr val="666565"/>
                </a:solidFill>
                <a:effectLst/>
                <a:uLnTx/>
                <a:uFillTx/>
                <a:latin typeface="Arial"/>
                <a:ea typeface="ＭＳ Ｐゴシック" panose="020B0600070205080204" pitchFamily="34" charset="-128"/>
                <a:cs typeface="Geneva" charset="0"/>
              </a:rPr>
              <a:t>Ampullenhals</a:t>
            </a: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rPr>
              <a:t> befindlichen Lösungsanteil sorgfältig herunterklopfen</a:t>
            </a:r>
          </a:p>
          <a:p>
            <a:pPr marL="266700" marR="0" lvl="0" indent="-266700" algn="l" defTabSz="914400" rtl="0" eaLnBrk="0" fontAlgn="base" latinLnBrk="0" hangingPunct="0">
              <a:lnSpc>
                <a:spcPts val="2400"/>
              </a:lnSpc>
              <a:spcBef>
                <a:spcPts val="1200"/>
              </a:spcBef>
              <a:spcAft>
                <a:spcPct val="0"/>
              </a:spcAft>
              <a:buClr>
                <a:srgbClr val="BE0023"/>
              </a:buClr>
              <a:buSzTx/>
              <a:buFont typeface="Wingdings" panose="05000000000000000000" pitchFamily="2" charset="2"/>
              <a:buNone/>
              <a:tabLst/>
              <a:defRPr/>
            </a:pP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rPr>
              <a:t>	</a:t>
            </a: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sym typeface="Wingdings" panose="05000000000000000000" pitchFamily="2" charset="2"/>
              </a:rPr>
              <a:t>  B</a:t>
            </a: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rPr>
              <a:t>ei Aufbrechen </a:t>
            </a:r>
            <a:r>
              <a:rPr kumimoji="0" lang="de-DE" altLang="de-DE" sz="1600" b="1"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rPr>
              <a:t>Kompresse</a:t>
            </a: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rPr>
              <a:t> um den desinfizierten </a:t>
            </a:r>
            <a:r>
              <a:rPr kumimoji="0" lang="de-DE" altLang="de-DE" sz="1600" b="0" i="0" u="none" strike="noStrike" kern="0" cap="none" spc="0" normalizeH="0" baseline="0" noProof="0" err="1">
                <a:ln>
                  <a:noFill/>
                </a:ln>
                <a:solidFill>
                  <a:srgbClr val="666565"/>
                </a:solidFill>
                <a:effectLst/>
                <a:uLnTx/>
                <a:uFillTx/>
                <a:latin typeface="Arial"/>
                <a:ea typeface="ＭＳ Ｐゴシック" panose="020B0600070205080204" pitchFamily="34" charset="-128"/>
                <a:cs typeface="Geneva" charset="0"/>
              </a:rPr>
              <a:t>Ampullenhals</a:t>
            </a:r>
            <a:r>
              <a:rPr kumimoji="0" lang="de-DE" altLang="de-DE" sz="1600" b="0" i="0" u="none" strike="noStrike" kern="0" cap="none" spc="0" normalizeH="0" baseline="0" noProof="0">
                <a:ln>
                  <a:noFill/>
                </a:ln>
                <a:solidFill>
                  <a:srgbClr val="666565"/>
                </a:solidFill>
                <a:effectLst/>
                <a:uLnTx/>
                <a:uFillTx/>
                <a:latin typeface="Arial"/>
                <a:ea typeface="ＭＳ Ｐゴシック" panose="020B0600070205080204" pitchFamily="34" charset="-128"/>
                <a:cs typeface="Geneva" charset="0"/>
              </a:rPr>
              <a:t> legen</a:t>
            </a:r>
          </a:p>
          <a:p>
            <a:pPr>
              <a:buFont typeface="Wingdings" panose="05000000000000000000" pitchFamily="2" charset="2"/>
              <a:buNone/>
            </a:pPr>
            <a:endParaRPr lang="de-DE"/>
          </a:p>
        </p:txBody>
      </p:sp>
      <p:sp>
        <p:nvSpPr>
          <p:cNvPr id="3" name="Titel 2">
            <a:extLst>
              <a:ext uri="{FF2B5EF4-FFF2-40B4-BE49-F238E27FC236}">
                <a16:creationId xmlns:a16="http://schemas.microsoft.com/office/drawing/2014/main" id="{B4F18988-2BC3-4706-BC82-C35CF4B37897}"/>
              </a:ext>
            </a:extLst>
          </p:cNvPr>
          <p:cNvSpPr>
            <a:spLocks noGrp="1"/>
          </p:cNvSpPr>
          <p:nvPr>
            <p:ph type="ctrTitle"/>
          </p:nvPr>
        </p:nvSpPr>
        <p:spPr/>
        <p:txBody>
          <a:bodyPr/>
          <a:lstStyle/>
          <a:p>
            <a:r>
              <a:rPr lang="de-DE" altLang="de-DE">
                <a:ea typeface="ＭＳ Ｐゴシック" panose="020B0600070205080204" pitchFamily="34" charset="-128"/>
              </a:rPr>
              <a:t>Textile Hilfsmittel</a:t>
            </a:r>
            <a:endParaRPr lang="de-DE"/>
          </a:p>
        </p:txBody>
      </p:sp>
      <p:sp>
        <p:nvSpPr>
          <p:cNvPr id="4" name="Vertikaler Textplatzhalter 3">
            <a:extLst>
              <a:ext uri="{FF2B5EF4-FFF2-40B4-BE49-F238E27FC236}">
                <a16:creationId xmlns:a16="http://schemas.microsoft.com/office/drawing/2014/main" id="{D85F978C-7752-47DC-BCFA-893DC41C81E5}"/>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2CA1EAE9-1711-4189-BCFF-2DC9608A4FBA}"/>
              </a:ext>
            </a:extLst>
          </p:cNvPr>
          <p:cNvSpPr>
            <a:spLocks noGrp="1"/>
          </p:cNvSpPr>
          <p:nvPr>
            <p:ph type="sldNum" sz="quarter" idx="4"/>
          </p:nvPr>
        </p:nvSpPr>
        <p:spPr/>
        <p:txBody>
          <a:bodyPr/>
          <a:lstStyle/>
          <a:p>
            <a:pPr algn="r"/>
            <a:fld id="{D8EB360B-720C-704A-863E-A567E738ABDA}" type="slidenum">
              <a:rPr lang="de-DE" smtClean="0"/>
              <a:pPr algn="r"/>
              <a:t>37</a:t>
            </a:fld>
            <a:endParaRPr lang="de-DE"/>
          </a:p>
        </p:txBody>
      </p:sp>
    </p:spTree>
    <p:extLst>
      <p:ext uri="{BB962C8B-B14F-4D97-AF65-F5344CB8AC3E}">
        <p14:creationId xmlns:p14="http://schemas.microsoft.com/office/powerpoint/2010/main" val="416159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2938C73-89E2-49CB-B31D-D38AC2BF82FF}"/>
              </a:ext>
            </a:extLst>
          </p:cNvPr>
          <p:cNvSpPr>
            <a:spLocks noGrp="1"/>
          </p:cNvSpPr>
          <p:nvPr>
            <p:ph idx="1"/>
          </p:nvPr>
        </p:nvSpPr>
        <p:spPr>
          <a:xfrm>
            <a:off x="1790702" y="1043328"/>
            <a:ext cx="5046033" cy="3657260"/>
          </a:xfrm>
        </p:spPr>
        <p:txBody>
          <a:bodyPr/>
          <a:lstStyle/>
          <a:p>
            <a:r>
              <a:rPr lang="de-DE" altLang="de-DE">
                <a:ea typeface="ＭＳ Ｐゴシック" panose="020B0600070205080204" pitchFamily="34" charset="-128"/>
                <a:cs typeface="Geneva" charset="0"/>
              </a:rPr>
              <a:t>Vermeidung von Kontaminationen mit Spritzern und Aerosolen:</a:t>
            </a:r>
            <a:br>
              <a:rPr lang="de-DE" altLang="de-DE">
                <a:ea typeface="ＭＳ Ｐゴシック" panose="020B0600070205080204" pitchFamily="34" charset="-128"/>
                <a:cs typeface="Geneva" charset="0"/>
              </a:rPr>
            </a:br>
            <a:endParaRPr lang="de-DE" altLang="de-DE">
              <a:ea typeface="ＭＳ Ｐゴシック" panose="020B0600070205080204" pitchFamily="34" charset="-128"/>
              <a:cs typeface="Geneva" charset="0"/>
            </a:endParaRPr>
          </a:p>
          <a:p>
            <a:pPr lvl="1">
              <a:buFont typeface="Wingdings" panose="05000000000000000000" pitchFamily="2" charset="2"/>
              <a:buNone/>
            </a:pPr>
            <a:r>
              <a:rPr lang="de-DE" altLang="de-DE">
                <a:ea typeface="ＭＳ Ｐゴシック" panose="020B0600070205080204" pitchFamily="34" charset="-128"/>
                <a:cs typeface="Geneva" charset="0"/>
                <a:sym typeface="Wingdings" panose="05000000000000000000" pitchFamily="2" charset="2"/>
              </a:rPr>
              <a:t> Auf Druckausgleich achten</a:t>
            </a:r>
          </a:p>
          <a:p>
            <a:pPr lvl="1">
              <a:buFont typeface="Wingdings" panose="05000000000000000000" pitchFamily="2" charset="2"/>
              <a:buNone/>
            </a:pPr>
            <a:r>
              <a:rPr lang="de-DE" altLang="de-DE">
                <a:ea typeface="ＭＳ Ｐゴシック" panose="020B0600070205080204" pitchFamily="34" charset="-128"/>
                <a:cs typeface="Geneva" charset="0"/>
                <a:sym typeface="Wingdings" panose="05000000000000000000" pitchFamily="2" charset="2"/>
              </a:rPr>
              <a:t> </a:t>
            </a:r>
            <a:r>
              <a:rPr lang="de-DE" altLang="de-DE" b="1">
                <a:ea typeface="ＭＳ Ｐゴシック" panose="020B0600070205080204" pitchFamily="34" charset="-128"/>
                <a:cs typeface="Geneva" charset="0"/>
                <a:sym typeface="Wingdings" panose="05000000000000000000" pitchFamily="2" charset="2"/>
              </a:rPr>
              <a:t>S</a:t>
            </a:r>
            <a:r>
              <a:rPr lang="de-DE" altLang="de-DE" b="1">
                <a:ea typeface="ＭＳ Ｐゴシック" panose="020B0600070205080204" pitchFamily="34" charset="-128"/>
                <a:cs typeface="Geneva" charset="0"/>
              </a:rPr>
              <a:t>terile Kompresse </a:t>
            </a:r>
            <a:r>
              <a:rPr lang="de-DE" altLang="de-DE">
                <a:ea typeface="ＭＳ Ｐゴシック" panose="020B0600070205080204" pitchFamily="34" charset="-128"/>
                <a:cs typeface="Geneva" charset="0"/>
              </a:rPr>
              <a:t>oder </a:t>
            </a:r>
            <a:r>
              <a:rPr lang="de-DE" altLang="de-DE" b="1">
                <a:ea typeface="ＭＳ Ｐゴシック" panose="020B0600070205080204" pitchFamily="34" charset="-128"/>
                <a:cs typeface="Geneva" charset="0"/>
              </a:rPr>
              <a:t>Tupfer </a:t>
            </a:r>
            <a:r>
              <a:rPr lang="de-DE" altLang="de-DE">
                <a:ea typeface="ＭＳ Ｐゴシック" panose="020B0600070205080204" pitchFamily="34" charset="-128"/>
                <a:cs typeface="Geneva" charset="0"/>
              </a:rPr>
              <a:t>verwenden</a:t>
            </a:r>
          </a:p>
          <a:p>
            <a:pPr marL="1166813" lvl="2" indent="-269875">
              <a:lnSpc>
                <a:spcPct val="50000"/>
              </a:lnSpc>
              <a:spcBef>
                <a:spcPct val="0"/>
              </a:spcBef>
              <a:buFont typeface="Symbol" panose="05050102010706020507" pitchFamily="18" charset="2"/>
              <a:buChar char="-"/>
            </a:pPr>
            <a:endParaRPr lang="de-DE" altLang="de-DE" sz="1000">
              <a:ea typeface="ＭＳ Ｐゴシック" panose="020B0600070205080204" pitchFamily="34" charset="-128"/>
            </a:endParaRPr>
          </a:p>
          <a:p>
            <a:pPr marL="981075" lvl="1" indent="-269875">
              <a:buFont typeface="Symbol" panose="05050102010706020507" pitchFamily="18" charset="2"/>
              <a:buChar char="-"/>
            </a:pPr>
            <a:r>
              <a:rPr lang="de-DE" altLang="de-DE">
                <a:ea typeface="ＭＳ Ｐゴシック" panose="020B0600070205080204" pitchFamily="34" charset="-128"/>
              </a:rPr>
              <a:t>Beim Herausziehen von Kanülen aus Durchstechstopfen, beim Entlüften von Spritzen</a:t>
            </a:r>
          </a:p>
          <a:p>
            <a:endParaRPr lang="de-DE"/>
          </a:p>
        </p:txBody>
      </p:sp>
      <p:sp>
        <p:nvSpPr>
          <p:cNvPr id="3" name="Titel 2">
            <a:extLst>
              <a:ext uri="{FF2B5EF4-FFF2-40B4-BE49-F238E27FC236}">
                <a16:creationId xmlns:a16="http://schemas.microsoft.com/office/drawing/2014/main" id="{96B32C2E-F6F6-47CB-916A-F995A25465AF}"/>
              </a:ext>
            </a:extLst>
          </p:cNvPr>
          <p:cNvSpPr>
            <a:spLocks noGrp="1"/>
          </p:cNvSpPr>
          <p:nvPr>
            <p:ph type="ctrTitle"/>
          </p:nvPr>
        </p:nvSpPr>
        <p:spPr/>
        <p:txBody>
          <a:bodyPr/>
          <a:lstStyle/>
          <a:p>
            <a:r>
              <a:rPr lang="de-DE" altLang="de-DE">
                <a:ea typeface="ＭＳ Ｐゴシック" panose="020B0600070205080204" pitchFamily="34" charset="-128"/>
              </a:rPr>
              <a:t>Textile Hilfsmittel</a:t>
            </a:r>
            <a:endParaRPr lang="de-DE"/>
          </a:p>
        </p:txBody>
      </p:sp>
      <p:sp>
        <p:nvSpPr>
          <p:cNvPr id="4" name="Vertikaler Textplatzhalter 3">
            <a:extLst>
              <a:ext uri="{FF2B5EF4-FFF2-40B4-BE49-F238E27FC236}">
                <a16:creationId xmlns:a16="http://schemas.microsoft.com/office/drawing/2014/main" id="{EF23AA13-4793-4C81-A948-7DFE0CBC1DEC}"/>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A1A639E7-BB7D-4872-ACC5-BDA8ACD12CA5}"/>
              </a:ext>
            </a:extLst>
          </p:cNvPr>
          <p:cNvSpPr>
            <a:spLocks noGrp="1"/>
          </p:cNvSpPr>
          <p:nvPr>
            <p:ph type="sldNum" sz="quarter" idx="4"/>
          </p:nvPr>
        </p:nvSpPr>
        <p:spPr/>
        <p:txBody>
          <a:bodyPr/>
          <a:lstStyle/>
          <a:p>
            <a:pPr algn="r"/>
            <a:fld id="{D8EB360B-720C-704A-863E-A567E738ABDA}" type="slidenum">
              <a:rPr lang="de-DE" smtClean="0"/>
              <a:pPr algn="r"/>
              <a:t>38</a:t>
            </a:fld>
            <a:endParaRPr lang="de-DE"/>
          </a:p>
        </p:txBody>
      </p:sp>
      <p:pic>
        <p:nvPicPr>
          <p:cNvPr id="6" name="Picture 5">
            <a:extLst>
              <a:ext uri="{FF2B5EF4-FFF2-40B4-BE49-F238E27FC236}">
                <a16:creationId xmlns:a16="http://schemas.microsoft.com/office/drawing/2014/main" id="{CBA6BCE4-334D-4BD6-AA6C-73FEE09C6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775" y="887932"/>
            <a:ext cx="1500813" cy="147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445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CE2A119-05D4-4AD6-AF2A-D855B3C9A619}"/>
              </a:ext>
            </a:extLst>
          </p:cNvPr>
          <p:cNvSpPr>
            <a:spLocks noGrp="1"/>
          </p:cNvSpPr>
          <p:nvPr>
            <p:ph idx="1"/>
          </p:nvPr>
        </p:nvSpPr>
        <p:spPr>
          <a:xfrm>
            <a:off x="1790702" y="1087041"/>
            <a:ext cx="4844014" cy="3613547"/>
          </a:xfrm>
        </p:spPr>
        <p:txBody>
          <a:bodyPr/>
          <a:lstStyle/>
          <a:p>
            <a:r>
              <a:rPr lang="de-DE" altLang="de-DE" b="1">
                <a:ea typeface="ＭＳ Ｐゴシック" panose="020B0600070205080204" pitchFamily="34" charset="-128"/>
                <a:cs typeface="Geneva" charset="0"/>
              </a:rPr>
              <a:t>Erhöhung der Bruchsicherheit </a:t>
            </a:r>
            <a:r>
              <a:rPr lang="de-DE" altLang="de-DE">
                <a:ea typeface="ＭＳ Ｐゴシック" panose="020B0600070205080204" pitchFamily="34" charset="-128"/>
                <a:cs typeface="Geneva" charset="0"/>
              </a:rPr>
              <a:t>(bei Transport, Lagerung, Zubereitung) und somit </a:t>
            </a:r>
            <a:r>
              <a:rPr lang="de-DE" altLang="de-DE" b="1">
                <a:ea typeface="ＭＳ Ｐゴシック" panose="020B0600070205080204" pitchFamily="34" charset="-128"/>
                <a:cs typeface="Geneva" charset="0"/>
                <a:sym typeface="Wingdings" panose="05000000000000000000" pitchFamily="2" charset="2"/>
              </a:rPr>
              <a:t>besserer Schutz vor Kontamination</a:t>
            </a:r>
            <a:r>
              <a:rPr lang="de-DE" altLang="de-DE" b="1">
                <a:ea typeface="ＭＳ Ｐゴシック" panose="020B0600070205080204" pitchFamily="34" charset="-128"/>
                <a:cs typeface="Geneva" charset="0"/>
              </a:rPr>
              <a:t>, </a:t>
            </a:r>
            <a:r>
              <a:rPr lang="de-DE" altLang="de-DE">
                <a:ea typeface="ＭＳ Ｐゴシック" panose="020B0600070205080204" pitchFamily="34" charset="-128"/>
                <a:cs typeface="Geneva" charset="0"/>
              </a:rPr>
              <a:t>z. B. durch:</a:t>
            </a:r>
          </a:p>
          <a:p>
            <a:pPr marL="722313" lvl="1" indent="-277813">
              <a:buFont typeface="Symbol" panose="05050102010706020507" pitchFamily="18" charset="2"/>
              <a:buChar char="-"/>
            </a:pPr>
            <a:r>
              <a:rPr lang="de-DE" altLang="de-DE">
                <a:ea typeface="ＭＳ Ｐゴシック" panose="020B0600070205080204" pitchFamily="34" charset="-128"/>
              </a:rPr>
              <a:t>Verstärkung des Flaschenbodens durch </a:t>
            </a:r>
            <a:r>
              <a:rPr lang="de-DE" altLang="de-DE" err="1">
                <a:ea typeface="ＭＳ Ｐゴシック" panose="020B0600070205080204" pitchFamily="34" charset="-128"/>
              </a:rPr>
              <a:t>Polyethylenkappe</a:t>
            </a:r>
            <a:endParaRPr lang="de-DE" altLang="de-DE">
              <a:ea typeface="ＭＳ Ｐゴシック" panose="020B0600070205080204" pitchFamily="34" charset="-128"/>
            </a:endParaRPr>
          </a:p>
          <a:p>
            <a:pPr marL="722313" lvl="1" indent="-277813">
              <a:buFont typeface="Symbol" panose="05050102010706020507" pitchFamily="18" charset="2"/>
              <a:buChar char="-"/>
            </a:pPr>
            <a:r>
              <a:rPr lang="de-DE" altLang="de-DE">
                <a:ea typeface="ＭＳ Ｐゴシック" panose="020B0600070205080204" pitchFamily="34" charset="-128"/>
              </a:rPr>
              <a:t>Überzug der Flasche vom Boden bis zur Verschlusskappe mit durchsichtiger </a:t>
            </a:r>
            <a:r>
              <a:rPr lang="de-DE" altLang="de-DE" err="1">
                <a:ea typeface="ＭＳ Ｐゴシック" panose="020B0600070205080204" pitchFamily="34" charset="-128"/>
              </a:rPr>
              <a:t>Polystyren</a:t>
            </a:r>
            <a:r>
              <a:rPr lang="de-DE" altLang="de-DE">
                <a:ea typeface="ＭＳ Ｐゴシック" panose="020B0600070205080204" pitchFamily="34" charset="-128"/>
              </a:rPr>
              <a:t>-Folie </a:t>
            </a:r>
          </a:p>
          <a:p>
            <a:r>
              <a:rPr lang="de-DE" altLang="de-DE">
                <a:ea typeface="ＭＳ Ｐゴシック" panose="020B0600070205080204" pitchFamily="34" charset="-128"/>
                <a:cs typeface="Geneva" charset="0"/>
              </a:rPr>
              <a:t>Farbcodierung des Flaschenetiketts: </a:t>
            </a:r>
            <a:r>
              <a:rPr lang="de-DE" altLang="de-DE">
                <a:ea typeface="ＭＳ Ｐゴシック" panose="020B0600070205080204" pitchFamily="34" charset="-128"/>
                <a:cs typeface="Geneva" charset="0"/>
                <a:sym typeface="Wingdings" panose="05000000000000000000" pitchFamily="2" charset="2"/>
              </a:rPr>
              <a:t>leichtere Produktidentifikation, </a:t>
            </a:r>
            <a:r>
              <a:rPr lang="de-DE" altLang="de-DE">
                <a:ea typeface="ＭＳ Ｐゴシック" panose="020B0600070205080204" pitchFamily="34" charset="-128"/>
                <a:cs typeface="Geneva" charset="0"/>
              </a:rPr>
              <a:t>Vermeidung von Verwechslungen</a:t>
            </a:r>
          </a:p>
          <a:p>
            <a:r>
              <a:rPr lang="de-DE" altLang="de-DE">
                <a:ea typeface="ＭＳ Ｐゴシック" panose="020B0600070205080204" pitchFamily="34" charset="-128"/>
                <a:cs typeface="Geneva" charset="0"/>
              </a:rPr>
              <a:t>Seitlich durchsichtige Etiketten: </a:t>
            </a:r>
            <a:r>
              <a:rPr lang="de-DE" altLang="de-DE">
                <a:ea typeface="ＭＳ Ｐゴシック" panose="020B0600070205080204" pitchFamily="34" charset="-128"/>
                <a:cs typeface="Geneva" charset="0"/>
                <a:sym typeface="Wingdings" panose="05000000000000000000" pitchFamily="2" charset="2"/>
              </a:rPr>
              <a:t>erlauben Blickkontrolle der Substanz </a:t>
            </a:r>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6B4B7E93-D3BD-40B6-B620-DD6DD08CA279}"/>
              </a:ext>
            </a:extLst>
          </p:cNvPr>
          <p:cNvSpPr>
            <a:spLocks noGrp="1"/>
          </p:cNvSpPr>
          <p:nvPr>
            <p:ph type="ctrTitle"/>
          </p:nvPr>
        </p:nvSpPr>
        <p:spPr/>
        <p:txBody>
          <a:bodyPr/>
          <a:lstStyle/>
          <a:p>
            <a:r>
              <a:rPr lang="de-DE" altLang="de-DE">
                <a:ea typeface="ＭＳ Ｐゴシック" panose="020B0600070205080204" pitchFamily="34" charset="-128"/>
              </a:rPr>
              <a:t>Sicherheitsbestrebungen seitens der Pharmaindustrie</a:t>
            </a:r>
            <a:endParaRPr lang="de-DE"/>
          </a:p>
        </p:txBody>
      </p:sp>
      <p:sp>
        <p:nvSpPr>
          <p:cNvPr id="4" name="Vertikaler Textplatzhalter 3">
            <a:extLst>
              <a:ext uri="{FF2B5EF4-FFF2-40B4-BE49-F238E27FC236}">
                <a16:creationId xmlns:a16="http://schemas.microsoft.com/office/drawing/2014/main" id="{BB123BD5-6F41-433A-B83B-DDDF1421E7B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A5BF4A2A-5771-4B37-93EB-40244C04DB6F}"/>
              </a:ext>
            </a:extLst>
          </p:cNvPr>
          <p:cNvSpPr>
            <a:spLocks noGrp="1"/>
          </p:cNvSpPr>
          <p:nvPr>
            <p:ph type="sldNum" sz="quarter" idx="4"/>
          </p:nvPr>
        </p:nvSpPr>
        <p:spPr/>
        <p:txBody>
          <a:bodyPr/>
          <a:lstStyle/>
          <a:p>
            <a:pPr algn="r"/>
            <a:fld id="{D8EB360B-720C-704A-863E-A567E738ABDA}" type="slidenum">
              <a:rPr lang="de-DE" smtClean="0"/>
              <a:pPr algn="r"/>
              <a:t>39</a:t>
            </a:fld>
            <a:endParaRPr lang="de-DE"/>
          </a:p>
        </p:txBody>
      </p:sp>
      <p:grpSp>
        <p:nvGrpSpPr>
          <p:cNvPr id="13" name="Group 23">
            <a:extLst>
              <a:ext uri="{FF2B5EF4-FFF2-40B4-BE49-F238E27FC236}">
                <a16:creationId xmlns:a16="http://schemas.microsoft.com/office/drawing/2014/main" id="{1F6A5142-73E6-43AF-AA3B-8FE2FA7C617C}"/>
              </a:ext>
            </a:extLst>
          </p:cNvPr>
          <p:cNvGrpSpPr>
            <a:grpSpLocks/>
          </p:cNvGrpSpPr>
          <p:nvPr/>
        </p:nvGrpSpPr>
        <p:grpSpPr bwMode="auto">
          <a:xfrm>
            <a:off x="5389498" y="1001248"/>
            <a:ext cx="3510281" cy="1986951"/>
            <a:chOff x="2662" y="1200"/>
            <a:chExt cx="2968" cy="1680"/>
          </a:xfrm>
        </p:grpSpPr>
        <p:pic>
          <p:nvPicPr>
            <p:cNvPr id="14" name="Picture 21" descr="alimta_vials_frnt_9in_300">
              <a:extLst>
                <a:ext uri="{FF2B5EF4-FFF2-40B4-BE49-F238E27FC236}">
                  <a16:creationId xmlns:a16="http://schemas.microsoft.com/office/drawing/2014/main" id="{11E2660F-A1D8-4232-B1BA-1A2DA77A2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98" r="10660"/>
            <a:stretch>
              <a:fillRect/>
            </a:stretch>
          </p:blipFill>
          <p:spPr bwMode="auto">
            <a:xfrm>
              <a:off x="4188" y="1200"/>
              <a:ext cx="144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2">
              <a:extLst>
                <a:ext uri="{FF2B5EF4-FFF2-40B4-BE49-F238E27FC236}">
                  <a16:creationId xmlns:a16="http://schemas.microsoft.com/office/drawing/2014/main" id="{FBD906DE-CC12-4462-8BB3-3B129D992795}"/>
                </a:ext>
              </a:extLst>
            </p:cNvPr>
            <p:cNvGrpSpPr>
              <a:grpSpLocks/>
            </p:cNvGrpSpPr>
            <p:nvPr/>
          </p:nvGrpSpPr>
          <p:grpSpPr bwMode="auto">
            <a:xfrm>
              <a:off x="2662" y="2164"/>
              <a:ext cx="2558" cy="572"/>
              <a:chOff x="2662" y="2164"/>
              <a:chExt cx="2558" cy="572"/>
            </a:xfrm>
          </p:grpSpPr>
          <p:sp>
            <p:nvSpPr>
              <p:cNvPr id="16" name="AutoShape 12">
                <a:extLst>
                  <a:ext uri="{FF2B5EF4-FFF2-40B4-BE49-F238E27FC236}">
                    <a16:creationId xmlns:a16="http://schemas.microsoft.com/office/drawing/2014/main" id="{BB14A2EB-AC10-4C75-8596-023185B656F7}"/>
                  </a:ext>
                </a:extLst>
              </p:cNvPr>
              <p:cNvSpPr>
                <a:spLocks/>
              </p:cNvSpPr>
              <p:nvPr/>
            </p:nvSpPr>
            <p:spPr bwMode="auto">
              <a:xfrm>
                <a:off x="4104" y="2400"/>
                <a:ext cx="73" cy="336"/>
              </a:xfrm>
              <a:prstGeom prst="leftBracket">
                <a:avLst>
                  <a:gd name="adj" fmla="val 38356"/>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a:p>
            </p:txBody>
          </p:sp>
          <p:sp>
            <p:nvSpPr>
              <p:cNvPr id="17" name="AutoShape 13">
                <a:extLst>
                  <a:ext uri="{FF2B5EF4-FFF2-40B4-BE49-F238E27FC236}">
                    <a16:creationId xmlns:a16="http://schemas.microsoft.com/office/drawing/2014/main" id="{FF51E475-F2EB-41AE-9FEB-0C0B70637902}"/>
                  </a:ext>
                </a:extLst>
              </p:cNvPr>
              <p:cNvSpPr>
                <a:spLocks/>
              </p:cNvSpPr>
              <p:nvPr/>
            </p:nvSpPr>
            <p:spPr bwMode="auto">
              <a:xfrm>
                <a:off x="4828" y="2392"/>
                <a:ext cx="73" cy="336"/>
              </a:xfrm>
              <a:prstGeom prst="leftBracket">
                <a:avLst>
                  <a:gd name="adj" fmla="val 38356"/>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a:p>
            </p:txBody>
          </p:sp>
          <p:sp>
            <p:nvSpPr>
              <p:cNvPr id="18" name="Line 14">
                <a:extLst>
                  <a:ext uri="{FF2B5EF4-FFF2-40B4-BE49-F238E27FC236}">
                    <a16:creationId xmlns:a16="http://schemas.microsoft.com/office/drawing/2014/main" id="{D2BB6118-DE7F-4428-AAB3-1EDF2308079F}"/>
                  </a:ext>
                </a:extLst>
              </p:cNvPr>
              <p:cNvSpPr>
                <a:spLocks noChangeShapeType="1"/>
              </p:cNvSpPr>
              <p:nvPr/>
            </p:nvSpPr>
            <p:spPr bwMode="auto">
              <a:xfrm flipV="1">
                <a:off x="4177" y="2736"/>
                <a:ext cx="1043"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 name="Line 17">
                <a:extLst>
                  <a:ext uri="{FF2B5EF4-FFF2-40B4-BE49-F238E27FC236}">
                    <a16:creationId xmlns:a16="http://schemas.microsoft.com/office/drawing/2014/main" id="{2F95B9CF-1505-4AD4-95A8-73A02D422047}"/>
                  </a:ext>
                </a:extLst>
              </p:cNvPr>
              <p:cNvSpPr>
                <a:spLocks noChangeShapeType="1"/>
              </p:cNvSpPr>
              <p:nvPr/>
            </p:nvSpPr>
            <p:spPr bwMode="auto">
              <a:xfrm>
                <a:off x="2662" y="2164"/>
                <a:ext cx="1442" cy="336"/>
              </a:xfrm>
              <a:prstGeom prst="line">
                <a:avLst/>
              </a:prstGeom>
              <a:noFill/>
              <a:ln w="38100">
                <a:solidFill>
                  <a:srgbClr val="CC0000"/>
                </a:solidFill>
                <a:round/>
                <a:headEnd/>
                <a:tailEnd type="none" w="lg" len="lg"/>
              </a:ln>
              <a:extLst>
                <a:ext uri="{909E8E84-426E-40DD-AFC4-6F175D3DCCD1}">
                  <a14:hiddenFill xmlns:a14="http://schemas.microsoft.com/office/drawing/2010/main">
                    <a:noFill/>
                  </a14:hiddenFill>
                </a:ext>
              </a:extLst>
            </p:spPr>
            <p:txBody>
              <a:bodyPr/>
              <a:lstStyle/>
              <a:p>
                <a:endParaRPr lang="de-DE"/>
              </a:p>
            </p:txBody>
          </p:sp>
        </p:grpSp>
      </p:grpSp>
      <p:grpSp>
        <p:nvGrpSpPr>
          <p:cNvPr id="20" name="Group 15">
            <a:extLst>
              <a:ext uri="{FF2B5EF4-FFF2-40B4-BE49-F238E27FC236}">
                <a16:creationId xmlns:a16="http://schemas.microsoft.com/office/drawing/2014/main" id="{DA0BE3D1-0254-42FE-A096-3F433D28EE35}"/>
              </a:ext>
            </a:extLst>
          </p:cNvPr>
          <p:cNvGrpSpPr>
            <a:grpSpLocks/>
          </p:cNvGrpSpPr>
          <p:nvPr/>
        </p:nvGrpSpPr>
        <p:grpSpPr bwMode="auto">
          <a:xfrm>
            <a:off x="6491323" y="2988930"/>
            <a:ext cx="1994971" cy="1636023"/>
            <a:chOff x="3864" y="2848"/>
            <a:chExt cx="1634" cy="1340"/>
          </a:xfrm>
        </p:grpSpPr>
        <p:pic>
          <p:nvPicPr>
            <p:cNvPr id="21" name="Picture 24" descr="alimta_vials_bck_12in_300-1">
              <a:extLst>
                <a:ext uri="{FF2B5EF4-FFF2-40B4-BE49-F238E27FC236}">
                  <a16:creationId xmlns:a16="http://schemas.microsoft.com/office/drawing/2014/main" id="{732221EB-1F89-4F6C-B4D0-BBEE97BA3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11" r="10017"/>
            <a:stretch>
              <a:fillRect/>
            </a:stretch>
          </p:blipFill>
          <p:spPr bwMode="auto">
            <a:xfrm>
              <a:off x="4305" y="2848"/>
              <a:ext cx="1193"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19">
              <a:extLst>
                <a:ext uri="{FF2B5EF4-FFF2-40B4-BE49-F238E27FC236}">
                  <a16:creationId xmlns:a16="http://schemas.microsoft.com/office/drawing/2014/main" id="{D09B30CA-496E-41DB-8EAD-033C1CA2255C}"/>
                </a:ext>
              </a:extLst>
            </p:cNvPr>
            <p:cNvSpPr>
              <a:spLocks noChangeShapeType="1"/>
            </p:cNvSpPr>
            <p:nvPr/>
          </p:nvSpPr>
          <p:spPr bwMode="auto">
            <a:xfrm flipV="1">
              <a:off x="3864" y="3624"/>
              <a:ext cx="446" cy="32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Tree>
    <p:extLst>
      <p:ext uri="{BB962C8B-B14F-4D97-AF65-F5344CB8AC3E}">
        <p14:creationId xmlns:p14="http://schemas.microsoft.com/office/powerpoint/2010/main" val="142465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170CFE8-0343-44DE-AEA4-1883FD6E0A3E}"/>
              </a:ext>
            </a:extLst>
          </p:cNvPr>
          <p:cNvSpPr>
            <a:spLocks noGrp="1"/>
          </p:cNvSpPr>
          <p:nvPr>
            <p:ph idx="1"/>
          </p:nvPr>
        </p:nvSpPr>
        <p:spPr/>
        <p:txBody>
          <a:bodyPr lIns="91440" tIns="45720" rIns="91440" bIns="45720" anchor="t"/>
          <a:lstStyle/>
          <a:p>
            <a:r>
              <a:rPr lang="de-DE" altLang="de-DE">
                <a:ea typeface="ＭＳ Ｐゴシック"/>
                <a:cs typeface="Geneva" charset="0"/>
              </a:rPr>
              <a:t>Zytostatika:</a:t>
            </a:r>
          </a:p>
          <a:p>
            <a:pPr marL="721995" lvl="1" indent="-277495">
              <a:buFont typeface="Symbol" panose="05050102010706020507" pitchFamily="18" charset="2"/>
              <a:buChar char="-"/>
            </a:pPr>
            <a:r>
              <a:rPr lang="de-DE">
                <a:ea typeface="ＭＳ Ｐゴシック"/>
                <a:cs typeface="Arial"/>
              </a:rPr>
              <a:t>Zytostatika sind toxische Arzneimittel, die v.a. bei Krebserkrankungen als Chemotherapie eingesetzt werden. Zytostatika greifen in den Zellzyklus ein, indem sie die Zellteilung stören, verzögern oder verhindern. Die Tumorzellen sollen so zerstört oder in ihrem Wachstum behindert werden.</a:t>
            </a:r>
            <a:endParaRPr lang="de-DE">
              <a:ea typeface="ＭＳ Ｐゴシック"/>
            </a:endParaRPr>
          </a:p>
          <a:p>
            <a:r>
              <a:rPr lang="de-DE" altLang="de-DE">
                <a:ea typeface="ＭＳ Ｐゴシック"/>
                <a:cs typeface="Geneva" charset="0"/>
              </a:rPr>
              <a:t>Umgang mit Zytostatika: Bei direktem Kontakt mit Haut- oder Schleimhaut oder systemischer Aufnahme kann</a:t>
            </a:r>
          </a:p>
          <a:p>
            <a:pPr marL="721995" lvl="1" indent="-277495">
              <a:buFont typeface="Symbol" panose="05050102010706020507" pitchFamily="18" charset="2"/>
              <a:buChar char="-"/>
            </a:pPr>
            <a:r>
              <a:rPr lang="de-DE" altLang="de-DE">
                <a:solidFill>
                  <a:schemeClr val="accent2"/>
                </a:solidFill>
                <a:ea typeface="ＭＳ Ｐゴシック"/>
              </a:rPr>
              <a:t>lokale Toxizität</a:t>
            </a:r>
          </a:p>
          <a:p>
            <a:pPr marL="721995" lvl="1" indent="-277495">
              <a:buFont typeface="Symbol" panose="05050102010706020507" pitchFamily="18" charset="2"/>
              <a:buChar char="-"/>
            </a:pPr>
            <a:r>
              <a:rPr lang="de-DE" altLang="de-DE">
                <a:solidFill>
                  <a:schemeClr val="accent2"/>
                </a:solidFill>
                <a:ea typeface="ＭＳ Ｐゴシック"/>
              </a:rPr>
              <a:t>generalisierte Toxizität</a:t>
            </a:r>
          </a:p>
          <a:p>
            <a:pPr marL="721995" lvl="1" indent="-277495">
              <a:buFont typeface="Symbol" panose="05050102010706020507" pitchFamily="18" charset="2"/>
              <a:buChar char="-"/>
            </a:pPr>
            <a:r>
              <a:rPr lang="de-DE" altLang="de-DE" err="1">
                <a:solidFill>
                  <a:schemeClr val="accent2"/>
                </a:solidFill>
                <a:ea typeface="ＭＳ Ｐゴシック"/>
              </a:rPr>
              <a:t>Genotoxizität</a:t>
            </a:r>
            <a:r>
              <a:rPr lang="de-DE" altLang="de-DE">
                <a:solidFill>
                  <a:schemeClr val="accent2"/>
                </a:solidFill>
                <a:ea typeface="ＭＳ Ｐゴシック"/>
              </a:rPr>
              <a:t> (CMR-Toxizität)</a:t>
            </a:r>
          </a:p>
          <a:p>
            <a:pPr>
              <a:buFont typeface="Wingdings" panose="05000000000000000000" pitchFamily="2" charset="2"/>
              <a:buNone/>
            </a:pPr>
            <a:r>
              <a:rPr lang="de-DE" altLang="de-DE">
                <a:ea typeface="ＭＳ Ｐゴシック"/>
                <a:cs typeface="Geneva" charset="0"/>
              </a:rPr>
              <a:t>	nicht ausgeschlossen werden.</a:t>
            </a:r>
          </a:p>
          <a:p>
            <a:endParaRPr lang="de-DE"/>
          </a:p>
        </p:txBody>
      </p:sp>
      <p:sp>
        <p:nvSpPr>
          <p:cNvPr id="3" name="Titel 2">
            <a:extLst>
              <a:ext uri="{FF2B5EF4-FFF2-40B4-BE49-F238E27FC236}">
                <a16:creationId xmlns:a16="http://schemas.microsoft.com/office/drawing/2014/main" id="{69081021-1E27-4AA2-8279-751C72985EC4}"/>
              </a:ext>
            </a:extLst>
          </p:cNvPr>
          <p:cNvSpPr>
            <a:spLocks noGrp="1"/>
          </p:cNvSpPr>
          <p:nvPr>
            <p:ph type="ctrTitle"/>
          </p:nvPr>
        </p:nvSpPr>
        <p:spPr/>
        <p:txBody>
          <a:bodyPr/>
          <a:lstStyle/>
          <a:p>
            <a:r>
              <a:rPr lang="de-DE" altLang="de-DE">
                <a:ea typeface="ＭＳ Ｐゴシック" panose="020B0600070205080204" pitchFamily="34" charset="-128"/>
              </a:rPr>
              <a:t>Einführung</a:t>
            </a:r>
            <a:endParaRPr lang="de-DE"/>
          </a:p>
        </p:txBody>
      </p:sp>
      <p:sp>
        <p:nvSpPr>
          <p:cNvPr id="4" name="Vertikaler Textplatzhalter 3">
            <a:extLst>
              <a:ext uri="{FF2B5EF4-FFF2-40B4-BE49-F238E27FC236}">
                <a16:creationId xmlns:a16="http://schemas.microsoft.com/office/drawing/2014/main" id="{CB722260-307A-41BB-80F9-EC25292FCCE7}"/>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2E7C8986-0BD3-449E-9EE2-8847D68B03E6}"/>
              </a:ext>
            </a:extLst>
          </p:cNvPr>
          <p:cNvSpPr>
            <a:spLocks noGrp="1"/>
          </p:cNvSpPr>
          <p:nvPr>
            <p:ph type="sldNum" sz="quarter" idx="4"/>
          </p:nvPr>
        </p:nvSpPr>
        <p:spPr/>
        <p:txBody>
          <a:bodyPr/>
          <a:lstStyle/>
          <a:p>
            <a:pPr algn="r"/>
            <a:fld id="{D8EB360B-720C-704A-863E-A567E738ABDA}" type="slidenum">
              <a:rPr lang="de-DE" smtClean="0"/>
              <a:pPr algn="r"/>
              <a:t>4</a:t>
            </a:fld>
            <a:endParaRPr lang="de-DE"/>
          </a:p>
        </p:txBody>
      </p:sp>
    </p:spTree>
    <p:extLst>
      <p:ext uri="{BB962C8B-B14F-4D97-AF65-F5344CB8AC3E}">
        <p14:creationId xmlns:p14="http://schemas.microsoft.com/office/powerpoint/2010/main" val="586809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9C1B9D6-0D06-42C3-A7B8-B7C1DE8F7C1F}"/>
              </a:ext>
            </a:extLst>
          </p:cNvPr>
          <p:cNvSpPr>
            <a:spLocks noGrp="1"/>
          </p:cNvSpPr>
          <p:nvPr>
            <p:ph idx="1"/>
          </p:nvPr>
        </p:nvSpPr>
        <p:spPr>
          <a:xfrm>
            <a:off x="1790702" y="1087041"/>
            <a:ext cx="5837881" cy="3613547"/>
          </a:xfrm>
        </p:spPr>
        <p:txBody>
          <a:bodyPr/>
          <a:lstStyle/>
          <a:p>
            <a:pPr marL="266700" indent="-266700">
              <a:lnSpc>
                <a:spcPts val="2400"/>
              </a:lnSpc>
              <a:spcBef>
                <a:spcPts val="1200"/>
              </a:spcBef>
              <a:buClr>
                <a:schemeClr val="accent2"/>
              </a:buClr>
            </a:pPr>
            <a:r>
              <a:rPr lang="de-DE" altLang="de-DE" sz="1700" b="1">
                <a:solidFill>
                  <a:srgbClr val="666565"/>
                </a:solidFill>
                <a:ea typeface="ＭＳ Ｐゴシック" panose="020B0600070205080204" pitchFamily="34" charset="-128"/>
                <a:cs typeface="Geneva" charset="0"/>
              </a:rPr>
              <a:t>Sekundärbehältnisse, speziell für Infusionsflaschen</a:t>
            </a:r>
            <a:br>
              <a:rPr lang="de-DE" altLang="de-DE" sz="1700" b="1">
                <a:solidFill>
                  <a:srgbClr val="666565"/>
                </a:solidFill>
                <a:ea typeface="ＭＳ Ｐゴシック" panose="020B0600070205080204" pitchFamily="34" charset="-128"/>
                <a:cs typeface="Geneva" charset="0"/>
              </a:rPr>
            </a:br>
            <a:r>
              <a:rPr lang="de-DE" altLang="de-DE" sz="1700" b="1">
                <a:solidFill>
                  <a:srgbClr val="666565"/>
                </a:solidFill>
                <a:ea typeface="ＭＳ Ｐゴシック" panose="020B0600070205080204" pitchFamily="34" charset="-128"/>
                <a:cs typeface="Geneva" charset="0"/>
              </a:rPr>
              <a:t> </a:t>
            </a:r>
            <a:r>
              <a:rPr lang="de-DE" altLang="de-DE" sz="1700">
                <a:solidFill>
                  <a:srgbClr val="666565"/>
                </a:solidFill>
                <a:ea typeface="ＭＳ Ｐゴシック" panose="020B0600070205080204" pitchFamily="34" charset="-128"/>
                <a:cs typeface="Geneva" charset="0"/>
              </a:rPr>
              <a:t>(z. B. </a:t>
            </a:r>
            <a:r>
              <a:rPr lang="de-DE" altLang="de-DE" sz="1700" err="1">
                <a:solidFill>
                  <a:srgbClr val="666565"/>
                </a:solidFill>
                <a:ea typeface="ＭＳ Ｐゴシック" panose="020B0600070205080204" pitchFamily="34" charset="-128"/>
                <a:cs typeface="Geneva" charset="0"/>
              </a:rPr>
              <a:t>OncoSafe</a:t>
            </a:r>
            <a:r>
              <a:rPr lang="de-DE" altLang="de-DE" sz="1700" baseline="30000">
                <a:solidFill>
                  <a:srgbClr val="666565"/>
                </a:solidFill>
                <a:ea typeface="ＭＳ Ｐゴシック" panose="020B0600070205080204" pitchFamily="34" charset="-128"/>
                <a:cs typeface="Geneva" charset="0"/>
              </a:rPr>
              <a:t>®</a:t>
            </a:r>
            <a:r>
              <a:rPr lang="de-DE" altLang="de-DE" sz="1700">
                <a:solidFill>
                  <a:srgbClr val="666565"/>
                </a:solidFill>
                <a:ea typeface="ＭＳ Ｐゴシック" panose="020B0600070205080204" pitchFamily="34" charset="-128"/>
                <a:cs typeface="Geneva" charset="0"/>
              </a:rPr>
              <a:t>, </a:t>
            </a:r>
            <a:r>
              <a:rPr lang="de-DE" altLang="de-DE" sz="1700" err="1">
                <a:solidFill>
                  <a:srgbClr val="666565"/>
                </a:solidFill>
                <a:ea typeface="ＭＳ Ｐゴシック" panose="020B0600070205080204" pitchFamily="34" charset="-128"/>
                <a:cs typeface="Geneva" charset="0"/>
              </a:rPr>
              <a:t>NeoSafe</a:t>
            </a:r>
            <a:r>
              <a:rPr lang="de-DE" altLang="de-DE" sz="1700" baseline="30000">
                <a:solidFill>
                  <a:srgbClr val="666565"/>
                </a:solidFill>
                <a:ea typeface="ＭＳ Ｐゴシック" panose="020B0600070205080204" pitchFamily="34" charset="-128"/>
                <a:cs typeface="Geneva" charset="0"/>
              </a:rPr>
              <a:t>®</a:t>
            </a:r>
            <a:r>
              <a:rPr lang="de-DE" altLang="de-DE" sz="1700">
                <a:solidFill>
                  <a:srgbClr val="666565"/>
                </a:solidFill>
                <a:ea typeface="ＭＳ Ｐゴシック" panose="020B0600070205080204" pitchFamily="34" charset="-128"/>
                <a:cs typeface="Geneva" charset="0"/>
              </a:rPr>
              <a:t>)</a:t>
            </a:r>
            <a:r>
              <a:rPr lang="de-DE" altLang="de-DE" sz="1700">
                <a:ea typeface="ＭＳ Ｐゴシック" panose="020B0600070205080204" pitchFamily="34" charset="-128"/>
                <a:cs typeface="Geneva" charset="0"/>
              </a:rPr>
              <a:t>:</a:t>
            </a:r>
          </a:p>
          <a:p>
            <a:pPr marL="722313" lvl="1" indent="-277813">
              <a:lnSpc>
                <a:spcPts val="2400"/>
              </a:lnSpc>
              <a:buClr>
                <a:schemeClr val="accent2"/>
              </a:buClr>
              <a:buFont typeface="Symbol" panose="05050102010706020507" pitchFamily="18" charset="2"/>
              <a:buChar char="-"/>
              <a:tabLst>
                <a:tab pos="722313" algn="l"/>
              </a:tabLst>
            </a:pPr>
            <a:r>
              <a:rPr lang="de-DE" altLang="de-DE">
                <a:ea typeface="ＭＳ Ｐゴシック" panose="020B0600070205080204" pitchFamily="34" charset="-128"/>
              </a:rPr>
              <a:t>Bruchsicher, auslaufsicher</a:t>
            </a:r>
          </a:p>
          <a:p>
            <a:pPr marL="266700" indent="-266700">
              <a:lnSpc>
                <a:spcPts val="2400"/>
              </a:lnSpc>
              <a:spcBef>
                <a:spcPts val="1200"/>
              </a:spcBef>
              <a:buClr>
                <a:schemeClr val="accent2"/>
              </a:buClr>
            </a:pPr>
            <a:r>
              <a:rPr lang="de-DE" altLang="de-DE" sz="1700">
                <a:solidFill>
                  <a:srgbClr val="666565"/>
                </a:solidFill>
                <a:ea typeface="ＭＳ Ｐゴシック" panose="020B0600070205080204" pitchFamily="34" charset="-128"/>
                <a:cs typeface="Geneva" charset="0"/>
              </a:rPr>
              <a:t>Einfache Handhabung:</a:t>
            </a:r>
          </a:p>
          <a:p>
            <a:pPr marL="722313" lvl="1" indent="-277813">
              <a:lnSpc>
                <a:spcPct val="100000"/>
              </a:lnSpc>
              <a:buClr>
                <a:schemeClr val="accent2"/>
              </a:buClr>
              <a:buFont typeface="Symbol" panose="05050102010706020507" pitchFamily="18" charset="2"/>
              <a:buChar char="-"/>
              <a:tabLst>
                <a:tab pos="722313" algn="l"/>
              </a:tabLst>
            </a:pPr>
            <a:r>
              <a:rPr lang="de-DE" altLang="de-DE">
                <a:ea typeface="ＭＳ Ｐゴシック" panose="020B0600070205080204" pitchFamily="34" charset="-128"/>
              </a:rPr>
              <a:t>Benötigte Menge Flüssigkeit wird mit einer Spritze kopfüber entnommen</a:t>
            </a:r>
          </a:p>
          <a:p>
            <a:pPr marL="722313" lvl="1" indent="-277813">
              <a:lnSpc>
                <a:spcPct val="100000"/>
              </a:lnSpc>
              <a:buClr>
                <a:schemeClr val="accent2"/>
              </a:buClr>
              <a:buFont typeface="Symbol" panose="05050102010706020507" pitchFamily="18" charset="2"/>
              <a:buChar char="-"/>
              <a:tabLst>
                <a:tab pos="722313" algn="l"/>
              </a:tabLst>
            </a:pPr>
            <a:r>
              <a:rPr lang="de-DE" altLang="de-DE">
                <a:ea typeface="ＭＳ Ｐゴシック" panose="020B0600070205080204" pitchFamily="34" charset="-128"/>
              </a:rPr>
              <a:t>Hinweis: Beim Umdrehen auf feste Verankerung der Zytostatika-Flasche achten!</a:t>
            </a:r>
          </a:p>
          <a:p>
            <a:pPr marL="444500" lvl="1" indent="-177800">
              <a:lnSpc>
                <a:spcPts val="2400"/>
              </a:lnSpc>
              <a:buClr>
                <a:schemeClr val="accent2"/>
              </a:buClr>
              <a:buFont typeface="Symbol" panose="05050102010706020507" pitchFamily="18" charset="2"/>
              <a:buChar char="-"/>
            </a:pPr>
            <a:endParaRPr lang="de-DE" altLang="de-DE" sz="2000">
              <a:ea typeface="ＭＳ Ｐゴシック" panose="020B0600070205080204" pitchFamily="34" charset="-128"/>
            </a:endParaRPr>
          </a:p>
          <a:p>
            <a:endParaRPr lang="de-DE"/>
          </a:p>
        </p:txBody>
      </p:sp>
      <p:sp>
        <p:nvSpPr>
          <p:cNvPr id="3" name="Titel 2">
            <a:extLst>
              <a:ext uri="{FF2B5EF4-FFF2-40B4-BE49-F238E27FC236}">
                <a16:creationId xmlns:a16="http://schemas.microsoft.com/office/drawing/2014/main" id="{D3BF0115-B643-4027-80FC-DE5961BD4613}"/>
              </a:ext>
            </a:extLst>
          </p:cNvPr>
          <p:cNvSpPr>
            <a:spLocks noGrp="1"/>
          </p:cNvSpPr>
          <p:nvPr>
            <p:ph type="ctrTitle"/>
          </p:nvPr>
        </p:nvSpPr>
        <p:spPr/>
        <p:txBody>
          <a:bodyPr/>
          <a:lstStyle/>
          <a:p>
            <a:r>
              <a:rPr lang="de-DE" altLang="de-DE" sz="2030">
                <a:ea typeface="ＭＳ Ｐゴシック" panose="020B0600070205080204" pitchFamily="34" charset="-128"/>
                <a:cs typeface="Arial" panose="020B0604020202020204" pitchFamily="34" charset="0"/>
              </a:rPr>
              <a:t>Sicherheitsbestrebungen seitens der Pharmaindustrie</a:t>
            </a:r>
            <a:endParaRPr lang="de-DE" sz="2030"/>
          </a:p>
        </p:txBody>
      </p:sp>
      <p:sp>
        <p:nvSpPr>
          <p:cNvPr id="4" name="Vertikaler Textplatzhalter 3">
            <a:extLst>
              <a:ext uri="{FF2B5EF4-FFF2-40B4-BE49-F238E27FC236}">
                <a16:creationId xmlns:a16="http://schemas.microsoft.com/office/drawing/2014/main" id="{4BAFB515-5097-4CDE-98C6-5CB54CDFBCF7}"/>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D0576DEA-0435-47B4-A103-F3F9F642D6BD}"/>
              </a:ext>
            </a:extLst>
          </p:cNvPr>
          <p:cNvSpPr>
            <a:spLocks noGrp="1"/>
          </p:cNvSpPr>
          <p:nvPr>
            <p:ph type="sldNum" sz="quarter" idx="4"/>
          </p:nvPr>
        </p:nvSpPr>
        <p:spPr/>
        <p:txBody>
          <a:bodyPr/>
          <a:lstStyle/>
          <a:p>
            <a:pPr algn="r"/>
            <a:fld id="{D8EB360B-720C-704A-863E-A567E738ABDA}" type="slidenum">
              <a:rPr lang="de-DE" smtClean="0"/>
              <a:pPr algn="r"/>
              <a:t>40</a:t>
            </a:fld>
            <a:endParaRPr lang="de-DE"/>
          </a:p>
        </p:txBody>
      </p:sp>
      <p:pic>
        <p:nvPicPr>
          <p:cNvPr id="6" name="Bild 8" descr="NeoSafe_1.jpg">
            <a:extLst>
              <a:ext uri="{FF2B5EF4-FFF2-40B4-BE49-F238E27FC236}">
                <a16:creationId xmlns:a16="http://schemas.microsoft.com/office/drawing/2014/main" id="{CDFD1774-1643-400B-A681-A1B5F74D86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8263" y="1043328"/>
            <a:ext cx="828015" cy="14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80A62491-6B23-4366-BDD4-773BAB144AE9}"/>
              </a:ext>
            </a:extLst>
          </p:cNvPr>
          <p:cNvSpPr txBox="1">
            <a:spLocks noChangeArrowheads="1"/>
          </p:cNvSpPr>
          <p:nvPr/>
        </p:nvSpPr>
        <p:spPr bwMode="auto">
          <a:xfrm>
            <a:off x="1790702" y="4592472"/>
            <a:ext cx="37866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1100"/>
              <a:t>Fotos: Mit freundlicher Genehmigung der Firma </a:t>
            </a:r>
            <a:r>
              <a:rPr lang="de-DE" altLang="de-DE" sz="1100" err="1"/>
              <a:t>NeoCorp</a:t>
            </a:r>
            <a:r>
              <a:rPr lang="de-DE" altLang="de-DE" sz="1100"/>
              <a:t> </a:t>
            </a:r>
          </a:p>
        </p:txBody>
      </p:sp>
    </p:spTree>
    <p:extLst>
      <p:ext uri="{BB962C8B-B14F-4D97-AF65-F5344CB8AC3E}">
        <p14:creationId xmlns:p14="http://schemas.microsoft.com/office/powerpoint/2010/main" val="1022298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F23F3-D3BB-412A-B819-220BF161E610}"/>
              </a:ext>
            </a:extLst>
          </p:cNvPr>
          <p:cNvSpPr>
            <a:spLocks noGrp="1"/>
          </p:cNvSpPr>
          <p:nvPr>
            <p:ph type="ctrTitle"/>
          </p:nvPr>
        </p:nvSpPr>
        <p:spPr/>
        <p:txBody>
          <a:bodyPr/>
          <a:lstStyle/>
          <a:p>
            <a:r>
              <a:rPr lang="de-DE" altLang="de-DE">
                <a:ea typeface="ＭＳ Ｐゴシック" panose="020B0600070205080204" pitchFamily="34" charset="-128"/>
              </a:rPr>
              <a:t>Herstellung von Zytostatika </a:t>
            </a:r>
            <a:r>
              <a:rPr lang="de-DE" altLang="de-DE" b="0" baseline="30000">
                <a:ea typeface="ＭＳ Ｐゴシック" panose="020B0600070205080204" pitchFamily="34" charset="-128"/>
              </a:rPr>
              <a:t>[12]</a:t>
            </a:r>
            <a:endParaRPr lang="de-DE"/>
          </a:p>
        </p:txBody>
      </p:sp>
      <p:sp>
        <p:nvSpPr>
          <p:cNvPr id="3" name="Vertikaler Textplatzhalter 2">
            <a:extLst>
              <a:ext uri="{FF2B5EF4-FFF2-40B4-BE49-F238E27FC236}">
                <a16:creationId xmlns:a16="http://schemas.microsoft.com/office/drawing/2014/main" id="{9FD4ECF6-D3FB-409E-BD1A-47B7FC35749D}"/>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9D2C4AD5-93CF-4118-ADDD-23C6751CA6FF}"/>
              </a:ext>
            </a:extLst>
          </p:cNvPr>
          <p:cNvSpPr>
            <a:spLocks noGrp="1"/>
          </p:cNvSpPr>
          <p:nvPr>
            <p:ph type="sldNum" sz="quarter" idx="4"/>
          </p:nvPr>
        </p:nvSpPr>
        <p:spPr/>
        <p:txBody>
          <a:bodyPr/>
          <a:lstStyle/>
          <a:p>
            <a:pPr algn="r"/>
            <a:fld id="{D8EB360B-720C-704A-863E-A567E738ABDA}" type="slidenum">
              <a:rPr lang="de-DE" smtClean="0"/>
              <a:pPr algn="r"/>
              <a:t>41</a:t>
            </a:fld>
            <a:endParaRPr lang="de-DE"/>
          </a:p>
        </p:txBody>
      </p:sp>
    </p:spTree>
    <p:extLst>
      <p:ext uri="{BB962C8B-B14F-4D97-AF65-F5344CB8AC3E}">
        <p14:creationId xmlns:p14="http://schemas.microsoft.com/office/powerpoint/2010/main" val="2772339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7B1B419-1D35-47EE-9364-4B7FD86BAE84}"/>
              </a:ext>
            </a:extLst>
          </p:cNvPr>
          <p:cNvSpPr>
            <a:spLocks noGrp="1"/>
          </p:cNvSpPr>
          <p:nvPr>
            <p:ph idx="1"/>
          </p:nvPr>
        </p:nvSpPr>
        <p:spPr/>
        <p:txBody>
          <a:bodyPr/>
          <a:lstStyle/>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Beim Umgang mit </a:t>
            </a:r>
            <a:r>
              <a:rPr lang="de-DE" altLang="de-DE" err="1">
                <a:latin typeface="Arial" panose="020B0604020202020204" pitchFamily="34" charset="0"/>
                <a:ea typeface="ＭＳ Ｐゴシック" panose="020B0600070205080204" pitchFamily="34" charset="-128"/>
                <a:cs typeface="Geneva" charset="0"/>
              </a:rPr>
              <a:t>zytostatikahaltigen</a:t>
            </a:r>
            <a:r>
              <a:rPr lang="de-DE" altLang="de-DE">
                <a:latin typeface="Arial" panose="020B0604020202020204" pitchFamily="34" charset="0"/>
                <a:ea typeface="ＭＳ Ｐゴシック" panose="020B0600070205080204" pitchFamily="34" charset="-128"/>
                <a:cs typeface="Geneva" charset="0"/>
              </a:rPr>
              <a:t> Medikamenten (Infusionen, </a:t>
            </a:r>
            <a:r>
              <a:rPr lang="de-DE" altLang="de-DE" err="1">
                <a:latin typeface="Arial" panose="020B0604020202020204" pitchFamily="34" charset="0"/>
                <a:ea typeface="ＭＳ Ｐゴシック" panose="020B0600070205080204" pitchFamily="34" charset="-128"/>
                <a:cs typeface="Geneva" charset="0"/>
              </a:rPr>
              <a:t>Oralia</a:t>
            </a:r>
            <a:r>
              <a:rPr lang="de-DE" altLang="de-DE">
                <a:latin typeface="Arial" panose="020B0604020202020204" pitchFamily="34" charset="0"/>
                <a:ea typeface="ＭＳ Ｐゴシック" panose="020B0600070205080204" pitchFamily="34" charset="-128"/>
                <a:cs typeface="Geneva" charset="0"/>
              </a:rPr>
              <a:t>, kontaminierten Materialien) </a:t>
            </a:r>
            <a:r>
              <a:rPr lang="de-DE" altLang="de-DE" b="1">
                <a:latin typeface="Arial" panose="020B0604020202020204" pitchFamily="34" charset="0"/>
                <a:ea typeface="ＭＳ Ｐゴシック" panose="020B0600070205080204" pitchFamily="34" charset="-128"/>
                <a:cs typeface="Geneva" charset="0"/>
              </a:rPr>
              <a:t>Schutzhandschuhe </a:t>
            </a:r>
            <a:r>
              <a:rPr lang="de-DE" altLang="de-DE">
                <a:latin typeface="Arial" panose="020B0604020202020204" pitchFamily="34" charset="0"/>
                <a:ea typeface="ＭＳ Ｐゴシック" panose="020B0600070205080204" pitchFamily="34" charset="-128"/>
                <a:cs typeface="Geneva" charset="0"/>
              </a:rPr>
              <a:t>tragen</a:t>
            </a:r>
            <a:endParaRPr lang="de-DE" altLang="de-DE" b="1">
              <a:latin typeface="Arial" panose="020B0604020202020204" pitchFamily="34" charset="0"/>
              <a:ea typeface="ＭＳ Ｐゴシック" panose="020B0600070205080204" pitchFamily="34" charset="-128"/>
              <a:cs typeface="Geneva" charset="0"/>
            </a:endParaRP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Im Arbeitsbereich keine Lebensmittel aufbewahren, nicht essen oder trinken!</a:t>
            </a:r>
          </a:p>
          <a:p>
            <a:endParaRPr lang="de-DE" altLang="de-DE">
              <a:latin typeface="Arial" panose="020B0604020202020204" pitchFamily="34" charset="0"/>
              <a:ea typeface="ＭＳ Ｐゴシック" panose="020B0600070205080204" pitchFamily="34" charset="-128"/>
              <a:cs typeface="Geneva" charset="0"/>
            </a:endParaRPr>
          </a:p>
          <a:p>
            <a:endParaRPr lang="de-DE" altLang="de-DE">
              <a:latin typeface="Arial" panose="020B0604020202020204" pitchFamily="34" charset="0"/>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A0AFCC6E-B1AE-4B53-B84F-FCDBA16651E0}"/>
              </a:ext>
            </a:extLst>
          </p:cNvPr>
          <p:cNvSpPr>
            <a:spLocks noGrp="1"/>
          </p:cNvSpPr>
          <p:nvPr>
            <p:ph type="ctrTitle"/>
          </p:nvPr>
        </p:nvSpPr>
        <p:spPr/>
        <p:txBody>
          <a:bodyPr/>
          <a:lstStyle/>
          <a:p>
            <a:r>
              <a:rPr lang="de-DE" altLang="de-DE">
                <a:ea typeface="ＭＳ Ｐゴシック" panose="020B0600070205080204" pitchFamily="34" charset="-128"/>
              </a:rPr>
              <a:t>Allgemeine Verhaltensregeln</a:t>
            </a:r>
            <a:endParaRPr lang="de-DE"/>
          </a:p>
        </p:txBody>
      </p:sp>
      <p:sp>
        <p:nvSpPr>
          <p:cNvPr id="4" name="Vertikaler Textplatzhalter 3">
            <a:extLst>
              <a:ext uri="{FF2B5EF4-FFF2-40B4-BE49-F238E27FC236}">
                <a16:creationId xmlns:a16="http://schemas.microsoft.com/office/drawing/2014/main" id="{DDAD5CB9-CF2B-4F98-94EB-C4020671430E}"/>
              </a:ext>
            </a:extLst>
          </p:cNvPr>
          <p:cNvSpPr>
            <a:spLocks noGrp="1"/>
          </p:cNvSpPr>
          <p:nvPr>
            <p:ph type="body" orient="vert" sz="quarter" idx="11"/>
          </p:nvPr>
        </p:nvSpPr>
        <p:spPr/>
        <p:txBody>
          <a:bodyPr/>
          <a:lstStyle/>
          <a:p>
            <a:r>
              <a:rPr lang="de-DE"/>
              <a:t>PP-ON-DE-0306</a:t>
            </a:r>
          </a:p>
        </p:txBody>
      </p:sp>
      <p:sp>
        <p:nvSpPr>
          <p:cNvPr id="5" name="Foliennummernplatzhalter 4">
            <a:extLst>
              <a:ext uri="{FF2B5EF4-FFF2-40B4-BE49-F238E27FC236}">
                <a16:creationId xmlns:a16="http://schemas.microsoft.com/office/drawing/2014/main" id="{5ACA17F2-03F1-487E-AB6B-ED49E2928545}"/>
              </a:ext>
            </a:extLst>
          </p:cNvPr>
          <p:cNvSpPr>
            <a:spLocks noGrp="1"/>
          </p:cNvSpPr>
          <p:nvPr>
            <p:ph type="sldNum" sz="quarter" idx="4"/>
          </p:nvPr>
        </p:nvSpPr>
        <p:spPr/>
        <p:txBody>
          <a:bodyPr/>
          <a:lstStyle/>
          <a:p>
            <a:pPr algn="r"/>
            <a:fld id="{D8EB360B-720C-704A-863E-A567E738ABDA}" type="slidenum">
              <a:rPr lang="de-DE" smtClean="0"/>
              <a:pPr algn="r"/>
              <a:t>42</a:t>
            </a:fld>
            <a:endParaRPr lang="de-DE"/>
          </a:p>
        </p:txBody>
      </p:sp>
      <p:pic>
        <p:nvPicPr>
          <p:cNvPr id="6" name="Picture 9">
            <a:extLst>
              <a:ext uri="{FF2B5EF4-FFF2-40B4-BE49-F238E27FC236}">
                <a16:creationId xmlns:a16="http://schemas.microsoft.com/office/drawing/2014/main" id="{056F6189-E113-4461-AF6E-640809524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89" y="2646289"/>
            <a:ext cx="1194697" cy="121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8B1BD3B7-713A-4674-B3B3-F6F689E41B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60"/>
          <a:stretch/>
        </p:blipFill>
        <p:spPr bwMode="auto">
          <a:xfrm>
            <a:off x="3598864" y="2681215"/>
            <a:ext cx="1158330" cy="118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29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938426-C304-4946-9F29-398C06A50E44}"/>
              </a:ext>
            </a:extLst>
          </p:cNvPr>
          <p:cNvSpPr>
            <a:spLocks noGrp="1"/>
          </p:cNvSpPr>
          <p:nvPr>
            <p:ph type="ctrTitle"/>
          </p:nvPr>
        </p:nvSpPr>
        <p:spPr/>
        <p:txBody>
          <a:bodyPr/>
          <a:lstStyle/>
          <a:p>
            <a:r>
              <a:rPr lang="de-DE" altLang="de-DE">
                <a:ea typeface="ＭＳ Ｐゴシック" panose="020B0600070205080204" pitchFamily="34" charset="-128"/>
              </a:rPr>
              <a:t>Wareneingang/Zwischenlagerung</a:t>
            </a:r>
            <a:endParaRPr lang="de-DE"/>
          </a:p>
        </p:txBody>
      </p:sp>
      <p:sp>
        <p:nvSpPr>
          <p:cNvPr id="4" name="Vertikaler Textplatzhalter 3">
            <a:extLst>
              <a:ext uri="{FF2B5EF4-FFF2-40B4-BE49-F238E27FC236}">
                <a16:creationId xmlns:a16="http://schemas.microsoft.com/office/drawing/2014/main" id="{742A384D-176C-40F1-A322-C0C724C40B57}"/>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879CBA4F-DEDF-48F4-A67C-DA9CE1B04FD2}"/>
              </a:ext>
            </a:extLst>
          </p:cNvPr>
          <p:cNvSpPr>
            <a:spLocks noGrp="1"/>
          </p:cNvSpPr>
          <p:nvPr>
            <p:ph type="sldNum" sz="quarter" idx="4"/>
          </p:nvPr>
        </p:nvSpPr>
        <p:spPr/>
        <p:txBody>
          <a:bodyPr/>
          <a:lstStyle/>
          <a:p>
            <a:pPr algn="r"/>
            <a:fld id="{D8EB360B-720C-704A-863E-A567E738ABDA}" type="slidenum">
              <a:rPr lang="de-DE" smtClean="0"/>
              <a:pPr algn="r"/>
              <a:t>43</a:t>
            </a:fld>
            <a:endParaRPr lang="de-DE"/>
          </a:p>
        </p:txBody>
      </p:sp>
      <p:pic>
        <p:nvPicPr>
          <p:cNvPr id="6" name="Bild 3" descr="Zyto_Zwischenlagerung.JPG">
            <a:extLst>
              <a:ext uri="{FF2B5EF4-FFF2-40B4-BE49-F238E27FC236}">
                <a16:creationId xmlns:a16="http://schemas.microsoft.com/office/drawing/2014/main" id="{A4CB4A9B-9254-4DC9-977A-F543DAB9195B}"/>
              </a:ext>
            </a:extLst>
          </p:cNvPr>
          <p:cNvPicPr>
            <a:picLocks noChangeAspect="1"/>
          </p:cNvPicPr>
          <p:nvPr/>
        </p:nvPicPr>
        <p:blipFill>
          <a:blip r:embed="rId3">
            <a:extLst>
              <a:ext uri="{28A0092B-C50C-407E-A947-70E740481C1C}">
                <a14:useLocalDpi xmlns:a14="http://schemas.microsoft.com/office/drawing/2010/main" val="0"/>
              </a:ext>
            </a:extLst>
          </a:blip>
          <a:srcRect l="31721" t="4788" r="19472" b="6551"/>
          <a:stretch>
            <a:fillRect/>
          </a:stretch>
        </p:blipFill>
        <p:spPr bwMode="auto">
          <a:xfrm>
            <a:off x="5478095" y="1249127"/>
            <a:ext cx="2391948" cy="325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4" descr="Zyto_Wareneingang.JPG">
            <a:extLst>
              <a:ext uri="{FF2B5EF4-FFF2-40B4-BE49-F238E27FC236}">
                <a16:creationId xmlns:a16="http://schemas.microsoft.com/office/drawing/2014/main" id="{C8AC66EA-94C7-4DC4-B205-9DC915A6312C}"/>
              </a:ext>
            </a:extLst>
          </p:cNvPr>
          <p:cNvPicPr>
            <a:picLocks noChangeAspect="1"/>
          </p:cNvPicPr>
          <p:nvPr/>
        </p:nvPicPr>
        <p:blipFill>
          <a:blip r:embed="rId4">
            <a:extLst>
              <a:ext uri="{28A0092B-C50C-407E-A947-70E740481C1C}">
                <a14:useLocalDpi xmlns:a14="http://schemas.microsoft.com/office/drawing/2010/main" val="0"/>
              </a:ext>
            </a:extLst>
          </a:blip>
          <a:srcRect l="8704" r="21481"/>
          <a:stretch>
            <a:fillRect/>
          </a:stretch>
        </p:blipFill>
        <p:spPr bwMode="auto">
          <a:xfrm>
            <a:off x="1806607" y="1249127"/>
            <a:ext cx="3031718" cy="325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190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4F6822-292D-47EC-A071-C0351090C7E0}"/>
              </a:ext>
            </a:extLst>
          </p:cNvPr>
          <p:cNvSpPr>
            <a:spLocks noGrp="1"/>
          </p:cNvSpPr>
          <p:nvPr>
            <p:ph idx="1"/>
          </p:nvPr>
        </p:nvSpPr>
        <p:spPr>
          <a:xfrm>
            <a:off x="1790702" y="1087041"/>
            <a:ext cx="7038975" cy="784289"/>
          </a:xfrm>
        </p:spPr>
        <p:txBody>
          <a:bodyPr/>
          <a:lstStyle/>
          <a:p>
            <a:r>
              <a:rPr lang="de-DE" altLang="de-DE">
                <a:ea typeface="ＭＳ Ｐゴシック" panose="020B0600070205080204" pitchFamily="34" charset="-128"/>
                <a:cs typeface="Geneva" charset="0"/>
              </a:rPr>
              <a:t>Nur durch unterwiesenes Personal</a:t>
            </a:r>
          </a:p>
          <a:p>
            <a:r>
              <a:rPr lang="de-DE" altLang="de-DE" b="1">
                <a:ea typeface="ＭＳ Ｐゴシック" panose="020B0600070205080204" pitchFamily="34" charset="-128"/>
                <a:cs typeface="Geneva" charset="0"/>
              </a:rPr>
              <a:t>Handschuhe</a:t>
            </a:r>
            <a:r>
              <a:rPr lang="de-DE" altLang="de-DE">
                <a:ea typeface="ＭＳ Ｐゴシック" panose="020B0600070205080204" pitchFamily="34" charset="-128"/>
                <a:cs typeface="Geneva" charset="0"/>
              </a:rPr>
              <a:t> tragen</a:t>
            </a:r>
          </a:p>
          <a:p>
            <a:pPr marL="0" indent="0">
              <a:buNone/>
            </a:pPr>
            <a:endParaRPr lang="de-DE"/>
          </a:p>
        </p:txBody>
      </p:sp>
      <p:sp>
        <p:nvSpPr>
          <p:cNvPr id="3" name="Titel 2">
            <a:extLst>
              <a:ext uri="{FF2B5EF4-FFF2-40B4-BE49-F238E27FC236}">
                <a16:creationId xmlns:a16="http://schemas.microsoft.com/office/drawing/2014/main" id="{323B8DB2-20CE-4437-9B95-8A20E7DF6D3B}"/>
              </a:ext>
            </a:extLst>
          </p:cNvPr>
          <p:cNvSpPr>
            <a:spLocks noGrp="1"/>
          </p:cNvSpPr>
          <p:nvPr>
            <p:ph type="ctrTitle"/>
          </p:nvPr>
        </p:nvSpPr>
        <p:spPr/>
        <p:txBody>
          <a:bodyPr/>
          <a:lstStyle/>
          <a:p>
            <a:r>
              <a:rPr lang="de-DE" altLang="de-DE">
                <a:ea typeface="ＭＳ Ｐゴシック" panose="020B0600070205080204" pitchFamily="34" charset="-128"/>
              </a:rPr>
              <a:t>Entpacken</a:t>
            </a:r>
            <a:endParaRPr lang="de-DE"/>
          </a:p>
        </p:txBody>
      </p:sp>
      <p:sp>
        <p:nvSpPr>
          <p:cNvPr id="4" name="Vertikaler Textplatzhalter 3">
            <a:extLst>
              <a:ext uri="{FF2B5EF4-FFF2-40B4-BE49-F238E27FC236}">
                <a16:creationId xmlns:a16="http://schemas.microsoft.com/office/drawing/2014/main" id="{E115BD86-4967-42E5-9342-7E4AFD36928A}"/>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5C090BE7-DD30-4243-9C36-2855C54F5528}"/>
              </a:ext>
            </a:extLst>
          </p:cNvPr>
          <p:cNvSpPr>
            <a:spLocks noGrp="1"/>
          </p:cNvSpPr>
          <p:nvPr>
            <p:ph type="sldNum" sz="quarter" idx="4"/>
          </p:nvPr>
        </p:nvSpPr>
        <p:spPr/>
        <p:txBody>
          <a:bodyPr/>
          <a:lstStyle/>
          <a:p>
            <a:pPr algn="r"/>
            <a:fld id="{D8EB360B-720C-704A-863E-A567E738ABDA}" type="slidenum">
              <a:rPr lang="de-DE" smtClean="0"/>
              <a:pPr algn="r"/>
              <a:t>44</a:t>
            </a:fld>
            <a:endParaRPr lang="de-DE"/>
          </a:p>
        </p:txBody>
      </p:sp>
      <p:pic>
        <p:nvPicPr>
          <p:cNvPr id="8" name="Bild 7" descr="IMG_9742_2.jpg">
            <a:extLst>
              <a:ext uri="{FF2B5EF4-FFF2-40B4-BE49-F238E27FC236}">
                <a16:creationId xmlns:a16="http://schemas.microsoft.com/office/drawing/2014/main" id="{857B9B72-AAE7-4412-B6C3-5C66E2183D04}"/>
              </a:ext>
            </a:extLst>
          </p:cNvPr>
          <p:cNvPicPr>
            <a:picLocks noChangeAspect="1"/>
          </p:cNvPicPr>
          <p:nvPr/>
        </p:nvPicPr>
        <p:blipFill>
          <a:blip r:embed="rId3">
            <a:extLst>
              <a:ext uri="{28A0092B-C50C-407E-A947-70E740481C1C}">
                <a14:useLocalDpi xmlns:a14="http://schemas.microsoft.com/office/drawing/2010/main" val="0"/>
              </a:ext>
            </a:extLst>
          </a:blip>
          <a:srcRect r="23181"/>
          <a:stretch>
            <a:fillRect/>
          </a:stretch>
        </p:blipFill>
        <p:spPr bwMode="auto">
          <a:xfrm>
            <a:off x="5135818" y="2145009"/>
            <a:ext cx="2370294" cy="20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 descr="Zyto_Auspacken.JPG">
            <a:extLst>
              <a:ext uri="{FF2B5EF4-FFF2-40B4-BE49-F238E27FC236}">
                <a16:creationId xmlns:a16="http://schemas.microsoft.com/office/drawing/2014/main" id="{D017DC5D-9787-4458-8DA3-9534BA91EF47}"/>
              </a:ext>
            </a:extLst>
          </p:cNvPr>
          <p:cNvPicPr>
            <a:picLocks noChangeAspect="1"/>
          </p:cNvPicPr>
          <p:nvPr/>
        </p:nvPicPr>
        <p:blipFill>
          <a:blip r:embed="rId4">
            <a:extLst>
              <a:ext uri="{28A0092B-C50C-407E-A947-70E740481C1C}">
                <a14:useLocalDpi xmlns:a14="http://schemas.microsoft.com/office/drawing/2010/main" val="0"/>
              </a:ext>
            </a:extLst>
          </a:blip>
          <a:srcRect l="6883" t="9322" r="25108"/>
          <a:stretch>
            <a:fillRect/>
          </a:stretch>
        </p:blipFill>
        <p:spPr bwMode="auto">
          <a:xfrm>
            <a:off x="2091956" y="2145010"/>
            <a:ext cx="2056992" cy="20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023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05B5EFE-5ACC-4969-9297-539BF71A52E6}"/>
              </a:ext>
            </a:extLst>
          </p:cNvPr>
          <p:cNvSpPr>
            <a:spLocks noGrp="1"/>
          </p:cNvSpPr>
          <p:nvPr>
            <p:ph idx="1"/>
          </p:nvPr>
        </p:nvSpPr>
        <p:spPr/>
        <p:txBody>
          <a:bodyPr/>
          <a:lstStyle/>
          <a:p>
            <a:r>
              <a:rPr lang="de-DE" altLang="de-DE">
                <a:ea typeface="ＭＳ Ｐゴシック" panose="020B0600070205080204" pitchFamily="34" charset="-128"/>
                <a:cs typeface="Geneva" charset="0"/>
              </a:rPr>
              <a:t>Alltagsproblem</a:t>
            </a:r>
          </a:p>
          <a:p>
            <a:r>
              <a:rPr lang="de-DE" altLang="de-DE">
                <a:ea typeface="ＭＳ Ｐゴシック" panose="020B0600070205080204" pitchFamily="34" charset="-128"/>
                <a:cs typeface="Geneva" charset="0"/>
              </a:rPr>
              <a:t>Bewusstsein dafür entwickeln</a:t>
            </a:r>
          </a:p>
          <a:p>
            <a:r>
              <a:rPr lang="de-DE" altLang="de-DE">
                <a:ea typeface="ＭＳ Ｐゴシック" panose="020B0600070205080204" pitchFamily="34" charset="-128"/>
                <a:cs typeface="Geneva" charset="0"/>
              </a:rPr>
              <a:t>Strategien schaffen, um Risiko zu mindern</a:t>
            </a:r>
          </a:p>
          <a:p>
            <a:pPr marL="722313" lvl="1" indent="-277813">
              <a:buFont typeface="Symbol" panose="05050102010706020507" pitchFamily="18" charset="2"/>
              <a:buChar char="-"/>
            </a:pPr>
            <a:r>
              <a:rPr lang="de-DE" altLang="de-DE">
                <a:ea typeface="ＭＳ Ｐゴシック" panose="020B0600070205080204" pitchFamily="34" charset="-128"/>
              </a:rPr>
              <a:t>Auspacken und Dekontamination unter einer Werkbank oder über einer Tischabsaugung (Entstehung von </a:t>
            </a:r>
            <a:r>
              <a:rPr lang="de-DE" altLang="de-DE" err="1">
                <a:ea typeface="ＭＳ Ｐゴシック" panose="020B0600070205080204" pitchFamily="34" charset="-128"/>
              </a:rPr>
              <a:t>Zytostatikastäuben</a:t>
            </a:r>
            <a:r>
              <a:rPr lang="de-DE" altLang="de-DE">
                <a:ea typeface="ＭＳ Ｐゴシック" panose="020B0600070205080204" pitchFamily="34" charset="-128"/>
              </a:rPr>
              <a:t> vermeiden)</a:t>
            </a:r>
          </a:p>
          <a:p>
            <a:pPr marL="722313" lvl="1" indent="-277813">
              <a:buFont typeface="Symbol" panose="05050102010706020507" pitchFamily="18" charset="2"/>
              <a:buChar char="-"/>
            </a:pPr>
            <a:r>
              <a:rPr lang="de-DE" altLang="de-DE">
                <a:ea typeface="ＭＳ Ｐゴシック" panose="020B0600070205080204" pitchFamily="34" charset="-128"/>
              </a:rPr>
              <a:t>Bei jedem Kontakt mit </a:t>
            </a:r>
            <a:r>
              <a:rPr lang="de-DE" altLang="de-DE" err="1">
                <a:ea typeface="ＭＳ Ｐゴシック" panose="020B0600070205080204" pitchFamily="34" charset="-128"/>
              </a:rPr>
              <a:t>zytostatikahaltigen</a:t>
            </a:r>
            <a:r>
              <a:rPr lang="de-DE" altLang="de-DE">
                <a:ea typeface="ＭＳ Ｐゴシック" panose="020B0600070205080204" pitchFamily="34" charset="-128"/>
              </a:rPr>
              <a:t> Flaschen und Umkartons: Handschuhe tragen</a:t>
            </a:r>
          </a:p>
          <a:p>
            <a:pPr marL="722313" lvl="1" indent="-277813">
              <a:buFont typeface="Symbol" panose="05050102010706020507" pitchFamily="18" charset="2"/>
              <a:buChar char="-"/>
            </a:pPr>
            <a:r>
              <a:rPr lang="de-DE" altLang="de-DE">
                <a:ea typeface="ＭＳ Ｐゴシック" panose="020B0600070205080204" pitchFamily="34" charset="-128"/>
              </a:rPr>
              <a:t>Auswahl der Lieferanten</a:t>
            </a:r>
          </a:p>
          <a:p>
            <a:pPr marL="722313" lvl="1" indent="-277813">
              <a:buFont typeface="Symbol" panose="05050102010706020507" pitchFamily="18" charset="2"/>
              <a:buChar char="-"/>
            </a:pPr>
            <a:r>
              <a:rPr lang="de-DE" altLang="de-DE">
                <a:ea typeface="ＭＳ Ｐゴシック" panose="020B0600070205080204" pitchFamily="34" charset="-128"/>
              </a:rPr>
              <a:t>Regelmäßige Reinigung des Umgebungsbereiches</a:t>
            </a:r>
          </a:p>
          <a:p>
            <a:pPr marL="722313" lvl="1" indent="-277813">
              <a:buFont typeface="Symbol" panose="05050102010706020507" pitchFamily="18" charset="2"/>
              <a:buChar char="-"/>
            </a:pPr>
            <a:r>
              <a:rPr lang="de-DE" altLang="de-DE">
                <a:ea typeface="ＭＳ Ｐゴシック" panose="020B0600070205080204" pitchFamily="34" charset="-128"/>
              </a:rPr>
              <a:t>Durchführung von Wischproben</a:t>
            </a:r>
          </a:p>
          <a:p>
            <a:endParaRPr lang="de-DE"/>
          </a:p>
        </p:txBody>
      </p:sp>
      <p:sp>
        <p:nvSpPr>
          <p:cNvPr id="3" name="Titel 2">
            <a:extLst>
              <a:ext uri="{FF2B5EF4-FFF2-40B4-BE49-F238E27FC236}">
                <a16:creationId xmlns:a16="http://schemas.microsoft.com/office/drawing/2014/main" id="{E8009102-D323-4744-A0F5-BE0FB4F9CD6A}"/>
              </a:ext>
            </a:extLst>
          </p:cNvPr>
          <p:cNvSpPr>
            <a:spLocks noGrp="1"/>
          </p:cNvSpPr>
          <p:nvPr>
            <p:ph type="ctrTitle"/>
          </p:nvPr>
        </p:nvSpPr>
        <p:spPr/>
        <p:txBody>
          <a:bodyPr/>
          <a:lstStyle/>
          <a:p>
            <a:r>
              <a:rPr lang="de-DE" altLang="de-DE">
                <a:ea typeface="ＭＳ Ｐゴシック" panose="020B0600070205080204" pitchFamily="34" charset="-128"/>
              </a:rPr>
              <a:t>Außenkontamination</a:t>
            </a:r>
            <a:endParaRPr lang="de-DE"/>
          </a:p>
        </p:txBody>
      </p:sp>
      <p:sp>
        <p:nvSpPr>
          <p:cNvPr id="4" name="Vertikaler Textplatzhalter 3">
            <a:extLst>
              <a:ext uri="{FF2B5EF4-FFF2-40B4-BE49-F238E27FC236}">
                <a16:creationId xmlns:a16="http://schemas.microsoft.com/office/drawing/2014/main" id="{6C286BEA-5D17-4632-95E1-3432C3E83BA5}"/>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0FA8BA4D-AC2D-4144-9388-CF8340CC8931}"/>
              </a:ext>
            </a:extLst>
          </p:cNvPr>
          <p:cNvSpPr>
            <a:spLocks noGrp="1"/>
          </p:cNvSpPr>
          <p:nvPr>
            <p:ph type="sldNum" sz="quarter" idx="4"/>
          </p:nvPr>
        </p:nvSpPr>
        <p:spPr/>
        <p:txBody>
          <a:bodyPr/>
          <a:lstStyle/>
          <a:p>
            <a:pPr algn="r"/>
            <a:fld id="{D8EB360B-720C-704A-863E-A567E738ABDA}" type="slidenum">
              <a:rPr lang="de-DE" smtClean="0"/>
              <a:pPr algn="r"/>
              <a:t>45</a:t>
            </a:fld>
            <a:endParaRPr lang="de-DE"/>
          </a:p>
        </p:txBody>
      </p:sp>
    </p:spTree>
    <p:extLst>
      <p:ext uri="{BB962C8B-B14F-4D97-AF65-F5344CB8AC3E}">
        <p14:creationId xmlns:p14="http://schemas.microsoft.com/office/powerpoint/2010/main" val="1519816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2A6DE7B-4860-4ACB-BC39-7ACF328D8494}"/>
              </a:ext>
            </a:extLst>
          </p:cNvPr>
          <p:cNvSpPr>
            <a:spLocks noGrp="1"/>
          </p:cNvSpPr>
          <p:nvPr>
            <p:ph idx="1"/>
          </p:nvPr>
        </p:nvSpPr>
        <p:spPr>
          <a:xfrm>
            <a:off x="1790702" y="1087041"/>
            <a:ext cx="5301806" cy="3613547"/>
          </a:xfrm>
        </p:spPr>
        <p:txBody>
          <a:bodyPr/>
          <a:lstStyle/>
          <a:p>
            <a:pPr>
              <a:buFont typeface="Wingdings" panose="05000000000000000000" pitchFamily="2" charset="2"/>
              <a:buNone/>
            </a:pPr>
            <a:r>
              <a:rPr lang="de-DE" altLang="de-DE" sz="1700" b="1">
                <a:ea typeface="ＭＳ Ｐゴシック" panose="020B0600070205080204" pitchFamily="34" charset="-128"/>
                <a:cs typeface="Geneva" charset="0"/>
              </a:rPr>
              <a:t>Generell</a:t>
            </a:r>
          </a:p>
          <a:p>
            <a:pPr>
              <a:spcBef>
                <a:spcPts val="600"/>
              </a:spcBef>
              <a:spcAft>
                <a:spcPts val="1800"/>
              </a:spcAft>
            </a:pPr>
            <a:r>
              <a:rPr lang="de-DE" altLang="de-DE">
                <a:ea typeface="ＭＳ Ｐゴシック" panose="020B0600070205080204" pitchFamily="34" charset="-128"/>
                <a:cs typeface="Geneva" charset="0"/>
              </a:rPr>
              <a:t>In auslauf- und bruchsicheren sowie leicht zu reinigenden, gekennzeichneten („Vorsicht Zytostatika“) Transportbehältnissen, -taschen oder Druckverschlussbeuteln</a:t>
            </a:r>
          </a:p>
          <a:p>
            <a:pPr>
              <a:spcBef>
                <a:spcPts val="600"/>
              </a:spcBef>
              <a:buNone/>
            </a:pPr>
            <a:r>
              <a:rPr lang="de-DE" altLang="de-DE" sz="1700" b="1">
                <a:ea typeface="ＭＳ Ｐゴシック" panose="020B0600070205080204" pitchFamily="34" charset="-128"/>
                <a:cs typeface="Geneva" charset="0"/>
              </a:rPr>
              <a:t>Auslieferung von Zubereitungen auf die Station</a:t>
            </a:r>
          </a:p>
          <a:p>
            <a:pPr>
              <a:spcBef>
                <a:spcPts val="600"/>
              </a:spcBef>
            </a:pPr>
            <a:r>
              <a:rPr lang="de-DE" altLang="de-DE">
                <a:ea typeface="ＭＳ Ｐゴシック" panose="020B0600070205080204" pitchFamily="34" charset="-128"/>
                <a:cs typeface="Geneva" charset="0"/>
              </a:rPr>
              <a:t>Thermoversiegelung/ Druckverschlussbeutel</a:t>
            </a:r>
          </a:p>
          <a:p>
            <a:pPr marL="722313" lvl="1" indent="-277813">
              <a:buFont typeface="Symbol" panose="05050102010706020507" pitchFamily="18" charset="2"/>
              <a:buChar char="-"/>
            </a:pPr>
            <a:r>
              <a:rPr lang="de-DE" altLang="de-DE">
                <a:ea typeface="ＭＳ Ｐゴシック" panose="020B0600070205080204" pitchFamily="34" charset="-128"/>
              </a:rPr>
              <a:t>Personenschutz</a:t>
            </a:r>
          </a:p>
          <a:p>
            <a:pPr marL="722313" lvl="1" indent="-277813">
              <a:buFont typeface="Symbol" panose="05050102010706020507" pitchFamily="18" charset="2"/>
              <a:buChar char="-"/>
            </a:pPr>
            <a:r>
              <a:rPr lang="de-DE" altLang="de-DE">
                <a:ea typeface="ＭＳ Ｐゴシック" panose="020B0600070205080204" pitchFamily="34" charset="-128"/>
              </a:rPr>
              <a:t>Produktschutz</a:t>
            </a:r>
          </a:p>
          <a:p>
            <a:pPr marL="722313" lvl="1" indent="-277813">
              <a:buFont typeface="Symbol" panose="05050102010706020507" pitchFamily="18" charset="2"/>
              <a:buChar char="-"/>
            </a:pPr>
            <a:r>
              <a:rPr lang="de-DE" altLang="de-DE">
                <a:ea typeface="ＭＳ Ｐゴシック" panose="020B0600070205080204" pitchFamily="34" charset="-128"/>
              </a:rPr>
              <a:t>Originalitätsverschluss</a:t>
            </a:r>
          </a:p>
          <a:p>
            <a:endParaRPr lang="de-DE"/>
          </a:p>
        </p:txBody>
      </p:sp>
      <p:sp>
        <p:nvSpPr>
          <p:cNvPr id="3" name="Titel 2">
            <a:extLst>
              <a:ext uri="{FF2B5EF4-FFF2-40B4-BE49-F238E27FC236}">
                <a16:creationId xmlns:a16="http://schemas.microsoft.com/office/drawing/2014/main" id="{7CB16AFF-5671-44AA-B59E-3FA3DE066F74}"/>
              </a:ext>
            </a:extLst>
          </p:cNvPr>
          <p:cNvSpPr>
            <a:spLocks noGrp="1"/>
          </p:cNvSpPr>
          <p:nvPr>
            <p:ph type="ctrTitle"/>
          </p:nvPr>
        </p:nvSpPr>
        <p:spPr/>
        <p:txBody>
          <a:bodyPr/>
          <a:lstStyle/>
          <a:p>
            <a:r>
              <a:rPr lang="de-DE" altLang="de-DE">
                <a:ea typeface="ＭＳ Ｐゴシック" panose="020B0600070205080204" pitchFamily="34" charset="-128"/>
              </a:rPr>
              <a:t>Transport</a:t>
            </a:r>
            <a:endParaRPr lang="de-DE"/>
          </a:p>
        </p:txBody>
      </p:sp>
      <p:sp>
        <p:nvSpPr>
          <p:cNvPr id="4" name="Vertikaler Textplatzhalter 3">
            <a:extLst>
              <a:ext uri="{FF2B5EF4-FFF2-40B4-BE49-F238E27FC236}">
                <a16:creationId xmlns:a16="http://schemas.microsoft.com/office/drawing/2014/main" id="{2C7BFC5A-EA8D-4386-B126-2BE58F669B6A}"/>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AAE29493-6EA4-4F23-83A1-B574143A0DE0}"/>
              </a:ext>
            </a:extLst>
          </p:cNvPr>
          <p:cNvSpPr>
            <a:spLocks noGrp="1"/>
          </p:cNvSpPr>
          <p:nvPr>
            <p:ph type="sldNum" sz="quarter" idx="4"/>
          </p:nvPr>
        </p:nvSpPr>
        <p:spPr/>
        <p:txBody>
          <a:bodyPr/>
          <a:lstStyle/>
          <a:p>
            <a:pPr algn="r"/>
            <a:fld id="{D8EB360B-720C-704A-863E-A567E738ABDA}" type="slidenum">
              <a:rPr lang="de-DE" smtClean="0"/>
              <a:pPr algn="r"/>
              <a:t>46</a:t>
            </a:fld>
            <a:endParaRPr lang="de-DE"/>
          </a:p>
        </p:txBody>
      </p:sp>
      <p:grpSp>
        <p:nvGrpSpPr>
          <p:cNvPr id="6" name="Group 10">
            <a:extLst>
              <a:ext uri="{FF2B5EF4-FFF2-40B4-BE49-F238E27FC236}">
                <a16:creationId xmlns:a16="http://schemas.microsoft.com/office/drawing/2014/main" id="{3630ADB9-DD0E-4C46-B9B4-CFA533A5C787}"/>
              </a:ext>
            </a:extLst>
          </p:cNvPr>
          <p:cNvGrpSpPr>
            <a:grpSpLocks/>
          </p:cNvGrpSpPr>
          <p:nvPr/>
        </p:nvGrpSpPr>
        <p:grpSpPr bwMode="auto">
          <a:xfrm>
            <a:off x="7284183" y="435598"/>
            <a:ext cx="1418926" cy="2251306"/>
            <a:chOff x="4310" y="655"/>
            <a:chExt cx="1344" cy="2082"/>
          </a:xfrm>
        </p:grpSpPr>
        <p:pic>
          <p:nvPicPr>
            <p:cNvPr id="7" name="Picture 8" descr="gelbe_hand_adka">
              <a:extLst>
                <a:ext uri="{FF2B5EF4-FFF2-40B4-BE49-F238E27FC236}">
                  <a16:creationId xmlns:a16="http://schemas.microsoft.com/office/drawing/2014/main" id="{B807400E-00A4-4DF4-86FE-76D2C22AB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7269"/>
            <a:stretch>
              <a:fillRect/>
            </a:stretch>
          </p:blipFill>
          <p:spPr bwMode="auto">
            <a:xfrm>
              <a:off x="4398" y="655"/>
              <a:ext cx="1256" cy="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30DDA87B-B872-4689-9898-95CC550822CA}"/>
                </a:ext>
              </a:extLst>
            </p:cNvPr>
            <p:cNvSpPr txBox="1">
              <a:spLocks noChangeArrowheads="1"/>
            </p:cNvSpPr>
            <p:nvPr/>
          </p:nvSpPr>
          <p:spPr bwMode="auto">
            <a:xfrm>
              <a:off x="4310" y="696"/>
              <a:ext cx="658" cy="5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50000"/>
                </a:spcBef>
              </a:pPr>
              <a:endParaRPr lang="de-DE" altLang="de-DE"/>
            </a:p>
            <a:p>
              <a:pPr defTabSz="914400" eaLnBrk="1" hangingPunct="1">
                <a:spcBef>
                  <a:spcPct val="50000"/>
                </a:spcBef>
              </a:pPr>
              <a:endParaRPr lang="de-DE" altLang="de-DE"/>
            </a:p>
          </p:txBody>
        </p:sp>
      </p:grpSp>
      <p:pic>
        <p:nvPicPr>
          <p:cNvPr id="10" name="Grafik 8" descr="Ein Bild, das drinnen, Kunststoff, Elemente, offen enthält.&#10;&#10;Beschreibung automatisch generiert.">
            <a:extLst>
              <a:ext uri="{FF2B5EF4-FFF2-40B4-BE49-F238E27FC236}">
                <a16:creationId xmlns:a16="http://schemas.microsoft.com/office/drawing/2014/main" id="{C35D7AC5-6796-4129-BCA2-49B572A33CD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8718" b="4655"/>
          <a:stretch/>
        </p:blipFill>
        <p:spPr>
          <a:xfrm>
            <a:off x="7374426" y="2775886"/>
            <a:ext cx="1346222" cy="1976979"/>
          </a:xfrm>
          <a:prstGeom prst="rect">
            <a:avLst/>
          </a:prstGeom>
        </p:spPr>
      </p:pic>
      <p:pic>
        <p:nvPicPr>
          <p:cNvPr id="9" name="Picture 10">
            <a:extLst>
              <a:ext uri="{FF2B5EF4-FFF2-40B4-BE49-F238E27FC236}">
                <a16:creationId xmlns:a16="http://schemas.microsoft.com/office/drawing/2014/main" id="{A6B847B5-FF43-AAB3-735B-B699D4232294}"/>
              </a:ext>
            </a:extLst>
          </p:cNvPr>
          <p:cNvPicPr>
            <a:picLocks noChangeAspect="1"/>
          </p:cNvPicPr>
          <p:nvPr/>
        </p:nvPicPr>
        <p:blipFill>
          <a:blip r:embed="rId5"/>
          <a:stretch>
            <a:fillRect/>
          </a:stretch>
        </p:blipFill>
        <p:spPr>
          <a:xfrm>
            <a:off x="4637485" y="3673674"/>
            <a:ext cx="2619375" cy="1171575"/>
          </a:xfrm>
          <a:prstGeom prst="rect">
            <a:avLst/>
          </a:prstGeom>
        </p:spPr>
      </p:pic>
    </p:spTree>
    <p:extLst>
      <p:ext uri="{BB962C8B-B14F-4D97-AF65-F5344CB8AC3E}">
        <p14:creationId xmlns:p14="http://schemas.microsoft.com/office/powerpoint/2010/main" val="3249499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0DCC0B-35C6-43CA-8AED-1AFB0FDBAC34}"/>
              </a:ext>
            </a:extLst>
          </p:cNvPr>
          <p:cNvSpPr>
            <a:spLocks noGrp="1"/>
          </p:cNvSpPr>
          <p:nvPr>
            <p:ph idx="1"/>
          </p:nvPr>
        </p:nvSpPr>
        <p:spPr>
          <a:xfrm>
            <a:off x="1790702" y="1087041"/>
            <a:ext cx="3833921" cy="3219145"/>
          </a:xfrm>
        </p:spPr>
        <p:txBody>
          <a:bodyPr/>
          <a:lstStyle/>
          <a:p>
            <a:pPr marL="266700" indent="-266700">
              <a:lnSpc>
                <a:spcPct val="100000"/>
              </a:lnSpc>
              <a:spcBef>
                <a:spcPts val="600"/>
              </a:spcBef>
              <a:spcAft>
                <a:spcPts val="1800"/>
              </a:spcAft>
              <a:buClr>
                <a:schemeClr val="accent2"/>
              </a:buClr>
              <a:buFont typeface="Wingdings" panose="05000000000000000000" pitchFamily="2" charset="2"/>
              <a:buChar char="§"/>
            </a:pPr>
            <a:r>
              <a:rPr lang="de-DE">
                <a:solidFill>
                  <a:srgbClr val="666565"/>
                </a:solidFill>
                <a:latin typeface="+mn-lt"/>
                <a:cs typeface="Geneva" charset="0"/>
              </a:rPr>
              <a:t>Anforderungen an die Konstruktion und Prüfung von Zytostatika-Werkbänken sind in der DIN 12980 geregelt</a:t>
            </a:r>
            <a:endParaRPr lang="de-DE"/>
          </a:p>
          <a:p>
            <a:pPr marL="266700" indent="-266700">
              <a:lnSpc>
                <a:spcPct val="100000"/>
              </a:lnSpc>
              <a:spcBef>
                <a:spcPts val="600"/>
              </a:spcBef>
              <a:spcAft>
                <a:spcPts val="1800"/>
              </a:spcAft>
              <a:buClr>
                <a:schemeClr val="accent2"/>
              </a:buClr>
              <a:buFont typeface="Wingdings" panose="05000000000000000000" pitchFamily="2" charset="2"/>
              <a:buChar char="§"/>
            </a:pPr>
            <a:r>
              <a:rPr lang="de-DE">
                <a:solidFill>
                  <a:srgbClr val="666565"/>
                </a:solidFill>
                <a:latin typeface="+mn-lt"/>
                <a:cs typeface="Geneva" charset="0"/>
              </a:rPr>
              <a:t>Personen- und Produktschutz durch laminare Luftströmung: Luftvorhang in der Arbeitsöffnung, der den Arbeitsraum gegenüber der Umgebung abgrenzt</a:t>
            </a:r>
          </a:p>
          <a:p>
            <a:pPr marL="0" indent="0">
              <a:buNone/>
            </a:pPr>
            <a:endParaRPr lang="de-DE"/>
          </a:p>
        </p:txBody>
      </p:sp>
      <p:sp>
        <p:nvSpPr>
          <p:cNvPr id="3" name="Titel 2">
            <a:extLst>
              <a:ext uri="{FF2B5EF4-FFF2-40B4-BE49-F238E27FC236}">
                <a16:creationId xmlns:a16="http://schemas.microsoft.com/office/drawing/2014/main" id="{1A5273AB-C738-41DC-9691-E6FC8FC49F25}"/>
              </a:ext>
            </a:extLst>
          </p:cNvPr>
          <p:cNvSpPr>
            <a:spLocks noGrp="1"/>
          </p:cNvSpPr>
          <p:nvPr>
            <p:ph type="ctrTitle"/>
          </p:nvPr>
        </p:nvSpPr>
        <p:spPr/>
        <p:txBody>
          <a:bodyPr/>
          <a:lstStyle/>
          <a:p>
            <a:r>
              <a:rPr lang="de-DE" altLang="de-DE">
                <a:ea typeface="ＭＳ Ｐゴシック" panose="020B0600070205080204" pitchFamily="34" charset="-128"/>
              </a:rPr>
              <a:t>Sicherheitswerkbank</a:t>
            </a:r>
            <a:endParaRPr lang="de-DE"/>
          </a:p>
        </p:txBody>
      </p:sp>
      <p:sp>
        <p:nvSpPr>
          <p:cNvPr id="4" name="Vertikaler Textplatzhalter 3">
            <a:extLst>
              <a:ext uri="{FF2B5EF4-FFF2-40B4-BE49-F238E27FC236}">
                <a16:creationId xmlns:a16="http://schemas.microsoft.com/office/drawing/2014/main" id="{AC1B1805-0693-4C23-9160-EB10833813F5}"/>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CC0203FF-909A-4057-9D8B-6868503B1065}"/>
              </a:ext>
            </a:extLst>
          </p:cNvPr>
          <p:cNvSpPr>
            <a:spLocks noGrp="1"/>
          </p:cNvSpPr>
          <p:nvPr>
            <p:ph type="sldNum" sz="quarter" idx="4"/>
          </p:nvPr>
        </p:nvSpPr>
        <p:spPr/>
        <p:txBody>
          <a:bodyPr/>
          <a:lstStyle/>
          <a:p>
            <a:pPr algn="r"/>
            <a:fld id="{D8EB360B-720C-704A-863E-A567E738ABDA}" type="slidenum">
              <a:rPr lang="de-DE" smtClean="0"/>
              <a:pPr algn="r"/>
              <a:t>47</a:t>
            </a:fld>
            <a:endParaRPr lang="de-DE"/>
          </a:p>
        </p:txBody>
      </p:sp>
      <p:pic>
        <p:nvPicPr>
          <p:cNvPr id="6" name="Grafik 5">
            <a:extLst>
              <a:ext uri="{FF2B5EF4-FFF2-40B4-BE49-F238E27FC236}">
                <a16:creationId xmlns:a16="http://schemas.microsoft.com/office/drawing/2014/main" id="{ABC35600-3643-40E0-8906-4AD52EAA51C4}"/>
              </a:ext>
            </a:extLst>
          </p:cNvPr>
          <p:cNvPicPr>
            <a:picLocks noChangeAspect="1"/>
          </p:cNvPicPr>
          <p:nvPr/>
        </p:nvPicPr>
        <p:blipFill>
          <a:blip r:embed="rId3"/>
          <a:stretch>
            <a:fillRect/>
          </a:stretch>
        </p:blipFill>
        <p:spPr>
          <a:xfrm>
            <a:off x="6060193" y="339245"/>
            <a:ext cx="2879767" cy="3966941"/>
          </a:xfrm>
          <a:prstGeom prst="rect">
            <a:avLst/>
          </a:prstGeom>
        </p:spPr>
      </p:pic>
      <p:sp>
        <p:nvSpPr>
          <p:cNvPr id="7" name="Text Box 5">
            <a:extLst>
              <a:ext uri="{FF2B5EF4-FFF2-40B4-BE49-F238E27FC236}">
                <a16:creationId xmlns:a16="http://schemas.microsoft.com/office/drawing/2014/main" id="{FDE6F208-2288-420E-87AE-09410CC9386E}"/>
              </a:ext>
            </a:extLst>
          </p:cNvPr>
          <p:cNvSpPr txBox="1">
            <a:spLocks noChangeArrowheads="1"/>
          </p:cNvSpPr>
          <p:nvPr/>
        </p:nvSpPr>
        <p:spPr bwMode="auto">
          <a:xfrm>
            <a:off x="2074400" y="4452582"/>
            <a:ext cx="6250429"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30000"/>
              </a:spcBef>
              <a:defRPr/>
            </a:pPr>
            <a:r>
              <a:rPr lang="de-DE" altLang="de-DE" sz="900">
                <a:solidFill>
                  <a:srgbClr val="666565"/>
                </a:solidFill>
                <a:latin typeface="Arial"/>
                <a:ea typeface="ＭＳ Ｐゴシック"/>
                <a:cs typeface="Arial"/>
              </a:rPr>
              <a:t>Abb.: Luftströmungen in einer Sicherheitswerkbank. </a:t>
            </a:r>
            <a:r>
              <a:rPr lang="de-DE" altLang="de-DE" sz="900" i="1">
                <a:solidFill>
                  <a:srgbClr val="666565"/>
                </a:solidFill>
                <a:latin typeface="Arial"/>
                <a:ea typeface="ＭＳ Ｐゴシック"/>
                <a:cs typeface="Arial"/>
              </a:rPr>
              <a:t>Klein M et al.</a:t>
            </a:r>
            <a:r>
              <a:rPr lang="de-DE" altLang="de-DE" sz="900">
                <a:solidFill>
                  <a:srgbClr val="666565"/>
                </a:solidFill>
                <a:latin typeface="Arial"/>
                <a:ea typeface="ＭＳ Ｐゴシック"/>
                <a:cs typeface="Arial"/>
              </a:rPr>
              <a:t> Novellierung der DIN 12980 für Sicherheitsbänke und</a:t>
            </a:r>
          </a:p>
          <a:p>
            <a:pPr>
              <a:spcBef>
                <a:spcPct val="30000"/>
              </a:spcBef>
              <a:defRPr/>
            </a:pPr>
            <a:r>
              <a:rPr lang="de-DE" altLang="de-DE" sz="900">
                <a:solidFill>
                  <a:srgbClr val="666565"/>
                </a:solidFill>
                <a:latin typeface="Arial"/>
                <a:ea typeface="ＭＳ Ｐゴシック"/>
                <a:cs typeface="Arial"/>
              </a:rPr>
              <a:t>Isolatoren in der </a:t>
            </a:r>
            <a:r>
              <a:rPr lang="de-DE" altLang="de-DE" sz="900" err="1">
                <a:solidFill>
                  <a:srgbClr val="666565"/>
                </a:solidFill>
                <a:latin typeface="Arial"/>
                <a:ea typeface="ＭＳ Ｐゴシック"/>
                <a:cs typeface="Arial"/>
              </a:rPr>
              <a:t>Zytostatikazubereitung</a:t>
            </a:r>
            <a:r>
              <a:rPr lang="de-DE" altLang="de-DE" sz="900">
                <a:solidFill>
                  <a:srgbClr val="666565"/>
                </a:solidFill>
                <a:latin typeface="Arial"/>
                <a:ea typeface="ＭＳ Ｐゴシック"/>
                <a:cs typeface="Arial"/>
              </a:rPr>
              <a:t>, Krankenhauspharmazie(2016); 128-137; Berner.</a:t>
            </a:r>
            <a:endParaRPr lang="de-DE" sz="900">
              <a:solidFill>
                <a:srgbClr val="666565"/>
              </a:solidFill>
              <a:latin typeface="Arial"/>
              <a:ea typeface="ＭＳ Ｐゴシック"/>
              <a:cs typeface="Arial"/>
            </a:endParaRPr>
          </a:p>
        </p:txBody>
      </p:sp>
    </p:spTree>
    <p:extLst>
      <p:ext uri="{BB962C8B-B14F-4D97-AF65-F5344CB8AC3E}">
        <p14:creationId xmlns:p14="http://schemas.microsoft.com/office/powerpoint/2010/main" val="3615488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0854E6-DD93-42BF-83AA-A7B0BC7B10AC}"/>
              </a:ext>
            </a:extLst>
          </p:cNvPr>
          <p:cNvSpPr>
            <a:spLocks noGrp="1"/>
          </p:cNvSpPr>
          <p:nvPr>
            <p:ph idx="1"/>
          </p:nvPr>
        </p:nvSpPr>
        <p:spPr>
          <a:xfrm>
            <a:off x="1790703" y="1087041"/>
            <a:ext cx="4567568" cy="3613547"/>
          </a:xfrm>
        </p:spPr>
        <p:txBody>
          <a:bodyPr lIns="91440" tIns="45720" rIns="91440" bIns="45720" anchor="t"/>
          <a:lstStyle/>
          <a:p>
            <a:r>
              <a:rPr lang="de-DE" altLang="de-DE">
                <a:ea typeface="ＭＳ Ｐゴシック"/>
                <a:cs typeface="Geneva" charset="0"/>
              </a:rPr>
              <a:t>Störung der Luftströmung vermeiden: </a:t>
            </a:r>
            <a:endParaRPr lang="de-DE" altLang="de-DE">
              <a:ea typeface="ＭＳ Ｐゴシック" panose="020B0600070205080204" pitchFamily="34" charset="-128"/>
              <a:cs typeface="Geneva" charset="0"/>
            </a:endParaRPr>
          </a:p>
          <a:p>
            <a:pPr marL="721995" lvl="1" indent="-277495">
              <a:buFont typeface="Symbol" panose="05050102010706020507" pitchFamily="18" charset="2"/>
              <a:buChar char="-"/>
            </a:pPr>
            <a:r>
              <a:rPr lang="de-DE" altLang="de-DE">
                <a:ea typeface="ＭＳ Ｐゴシック"/>
              </a:rPr>
              <a:t>Kein schnelles Öffnen von Türen, </a:t>
            </a:r>
            <a:br>
              <a:rPr lang="de-DE" altLang="de-DE">
                <a:ea typeface="ＭＳ Ｐゴシック" panose="020B0600070205080204" pitchFamily="34" charset="-128"/>
              </a:rPr>
            </a:br>
            <a:r>
              <a:rPr lang="de-DE" altLang="de-DE">
                <a:ea typeface="ＭＳ Ｐゴシック"/>
              </a:rPr>
              <a:t>langsames Gehen im Herstellungsraum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Keine schnellen Hand-, Arm- oder </a:t>
            </a:r>
            <a:br>
              <a:rPr lang="de-DE" altLang="de-DE">
                <a:ea typeface="ＭＳ Ｐゴシック" panose="020B0600070205080204" pitchFamily="34" charset="-128"/>
              </a:rPr>
            </a:br>
            <a:r>
              <a:rPr lang="de-DE" altLang="de-DE">
                <a:ea typeface="ＭＳ Ｐゴシック"/>
              </a:rPr>
              <a:t>Körperbewegungen vor und in der Bank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Lüftungsschlitze in der Arbeitsplatte nicht abdecken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Einbringen voluminöser Gegenstände </a:t>
            </a:r>
            <a:br>
              <a:rPr lang="de-DE" altLang="de-DE">
                <a:ea typeface="ＭＳ Ｐゴシック" panose="020B0600070205080204" pitchFamily="34" charset="-128"/>
              </a:rPr>
            </a:br>
            <a:r>
              <a:rPr lang="de-DE" altLang="de-DE">
                <a:ea typeface="ＭＳ Ｐゴシック"/>
              </a:rPr>
              <a:t>sowie das Überladen vermeiden</a:t>
            </a:r>
          </a:p>
          <a:p>
            <a:pPr marL="360045" lvl="1" indent="-360045">
              <a:lnSpc>
                <a:spcPts val="2400"/>
              </a:lnSpc>
              <a:spcBef>
                <a:spcPct val="20000"/>
              </a:spcBef>
              <a:buClr>
                <a:schemeClr val="accent2"/>
              </a:buClr>
              <a:buFont typeface="Wingdings" panose="05000000000000000000" pitchFamily="2" charset="2"/>
              <a:buChar char="§"/>
            </a:pPr>
            <a:r>
              <a:rPr lang="de-DE" altLang="de-DE" sz="1650">
                <a:solidFill>
                  <a:srgbClr val="666565"/>
                </a:solidFill>
                <a:latin typeface="+mn-lt"/>
                <a:ea typeface="ＭＳ Ｐゴシック"/>
              </a:rPr>
              <a:t>Betriebsanweisung</a:t>
            </a:r>
            <a:r>
              <a:rPr lang="de-DE" altLang="de-DE" sz="1800" baseline="30000">
                <a:ea typeface="ＭＳ Ｐゴシック"/>
              </a:rPr>
              <a:t>[20]</a:t>
            </a:r>
            <a:r>
              <a:rPr lang="de-DE" altLang="de-DE" sz="1650" baseline="30000">
                <a:solidFill>
                  <a:srgbClr val="666565"/>
                </a:solidFill>
                <a:latin typeface="+mn-lt"/>
                <a:ea typeface="ＭＳ Ｐゴシック"/>
              </a:rPr>
              <a:t> </a:t>
            </a:r>
            <a:r>
              <a:rPr lang="de-DE" altLang="de-DE" sz="1650">
                <a:solidFill>
                  <a:srgbClr val="666565"/>
                </a:solidFill>
                <a:latin typeface="+mn-lt"/>
                <a:ea typeface="ＭＳ Ｐゴシック"/>
              </a:rPr>
              <a:t>Zytostatika-Werkbänke (gemäß TRGS 555) beachten</a:t>
            </a:r>
          </a:p>
          <a:p>
            <a:endParaRPr lang="de-DE"/>
          </a:p>
          <a:p>
            <a:endParaRPr lang="de-DE"/>
          </a:p>
        </p:txBody>
      </p:sp>
      <p:sp>
        <p:nvSpPr>
          <p:cNvPr id="3" name="Titel 2">
            <a:extLst>
              <a:ext uri="{FF2B5EF4-FFF2-40B4-BE49-F238E27FC236}">
                <a16:creationId xmlns:a16="http://schemas.microsoft.com/office/drawing/2014/main" id="{C6036379-C165-4F98-B9F9-512BD8FF910B}"/>
              </a:ext>
            </a:extLst>
          </p:cNvPr>
          <p:cNvSpPr>
            <a:spLocks noGrp="1"/>
          </p:cNvSpPr>
          <p:nvPr>
            <p:ph type="ctrTitle"/>
          </p:nvPr>
        </p:nvSpPr>
        <p:spPr/>
        <p:txBody>
          <a:bodyPr/>
          <a:lstStyle/>
          <a:p>
            <a:r>
              <a:rPr lang="de-DE" altLang="de-DE">
                <a:ea typeface="ＭＳ Ｐゴシック" panose="020B0600070205080204" pitchFamily="34" charset="-128"/>
              </a:rPr>
              <a:t>Sicherheitswerkbank</a:t>
            </a:r>
            <a:endParaRPr lang="de-DE"/>
          </a:p>
        </p:txBody>
      </p:sp>
      <p:sp>
        <p:nvSpPr>
          <p:cNvPr id="4" name="Vertikaler Textplatzhalter 3">
            <a:extLst>
              <a:ext uri="{FF2B5EF4-FFF2-40B4-BE49-F238E27FC236}">
                <a16:creationId xmlns:a16="http://schemas.microsoft.com/office/drawing/2014/main" id="{992FC942-80C0-42D5-BF79-6E1188C96FE4}"/>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5D1FEE07-4D4F-4738-B226-E706A22BFD81}"/>
              </a:ext>
            </a:extLst>
          </p:cNvPr>
          <p:cNvSpPr>
            <a:spLocks noGrp="1"/>
          </p:cNvSpPr>
          <p:nvPr>
            <p:ph type="sldNum" sz="quarter" idx="4"/>
          </p:nvPr>
        </p:nvSpPr>
        <p:spPr/>
        <p:txBody>
          <a:bodyPr/>
          <a:lstStyle/>
          <a:p>
            <a:pPr algn="r"/>
            <a:fld id="{D8EB360B-720C-704A-863E-A567E738ABDA}" type="slidenum">
              <a:rPr lang="de-DE" smtClean="0"/>
              <a:pPr algn="r"/>
              <a:t>48</a:t>
            </a:fld>
            <a:endParaRPr lang="de-DE"/>
          </a:p>
        </p:txBody>
      </p:sp>
      <p:pic>
        <p:nvPicPr>
          <p:cNvPr id="6" name="Bild 7" descr="_MG_9859_2.jpg">
            <a:extLst>
              <a:ext uri="{FF2B5EF4-FFF2-40B4-BE49-F238E27FC236}">
                <a16:creationId xmlns:a16="http://schemas.microsoft.com/office/drawing/2014/main" id="{D626B170-B01B-43B7-BAF9-BF49380AD4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8480" y="1087041"/>
            <a:ext cx="1977635" cy="269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135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1D2B2A9-943F-4E43-9D2B-6CCF62348A8B}"/>
              </a:ext>
            </a:extLst>
          </p:cNvPr>
          <p:cNvSpPr>
            <a:spLocks noGrp="1"/>
          </p:cNvSpPr>
          <p:nvPr>
            <p:ph idx="1"/>
          </p:nvPr>
        </p:nvSpPr>
        <p:spPr>
          <a:xfrm>
            <a:off x="1790702" y="1087041"/>
            <a:ext cx="4781548" cy="3613547"/>
          </a:xfrm>
        </p:spPr>
        <p:txBody>
          <a:bodyPr/>
          <a:lstStyle/>
          <a:p>
            <a:r>
              <a:rPr lang="de-DE" altLang="de-DE">
                <a:ea typeface="ＭＳ Ｐゴシック" panose="020B0600070205080204" pitchFamily="34" charset="-128"/>
                <a:cs typeface="Geneva" charset="0"/>
              </a:rPr>
              <a:t>Beim Herausziehen von Kanülen sterile Kompresse oder Tupfer verwenden</a:t>
            </a:r>
          </a:p>
          <a:p>
            <a:r>
              <a:rPr lang="de-DE" altLang="de-DE">
                <a:ea typeface="ＭＳ Ｐゴシック" panose="020B0600070205080204" pitchFamily="34" charset="-128"/>
                <a:cs typeface="Geneva" charset="0"/>
              </a:rPr>
              <a:t>Flüssigkeit nicht in die über Kopf stehende Flasche zurück spritzen (Flüssigkeitsaustritt!)</a:t>
            </a:r>
          </a:p>
          <a:p>
            <a:r>
              <a:rPr lang="de-DE" altLang="de-DE">
                <a:ea typeface="ＭＳ Ｐゴシック" panose="020B0600070205080204" pitchFamily="34" charset="-128"/>
                <a:cs typeface="Geneva" charset="0"/>
              </a:rPr>
              <a:t>Nur </a:t>
            </a:r>
            <a:r>
              <a:rPr lang="de-DE" altLang="de-DE" b="1">
                <a:ea typeface="ＭＳ Ｐゴシック" panose="020B0600070205080204" pitchFamily="34" charset="-128"/>
                <a:cs typeface="Geneva" charset="0"/>
              </a:rPr>
              <a:t>aufrecht stehende </a:t>
            </a:r>
            <a:r>
              <a:rPr lang="de-DE" altLang="de-DE" err="1">
                <a:ea typeface="ＭＳ Ｐゴシック" panose="020B0600070205080204" pitchFamily="34" charset="-128"/>
                <a:cs typeface="Geneva" charset="0"/>
              </a:rPr>
              <a:t>Vials</a:t>
            </a:r>
            <a:r>
              <a:rPr lang="de-DE" altLang="de-DE">
                <a:ea typeface="ＭＳ Ｐゴシック" panose="020B0600070205080204" pitchFamily="34" charset="-128"/>
                <a:cs typeface="Geneva" charset="0"/>
              </a:rPr>
              <a:t> anstechen, auf Druckausgleich achten</a:t>
            </a:r>
          </a:p>
          <a:p>
            <a:r>
              <a:rPr lang="de-DE" altLang="de-DE" b="1">
                <a:ea typeface="ＭＳ Ｐゴシック" panose="020B0600070205080204" pitchFamily="34" charset="-128"/>
                <a:cs typeface="Geneva" charset="0"/>
              </a:rPr>
              <a:t>Kein Wiederaufsetzen </a:t>
            </a:r>
            <a:r>
              <a:rPr lang="de-DE" altLang="de-DE">
                <a:ea typeface="ＭＳ Ｐゴシック" panose="020B0600070205080204" pitchFamily="34" charset="-128"/>
                <a:cs typeface="Geneva" charset="0"/>
              </a:rPr>
              <a:t>der </a:t>
            </a:r>
            <a:r>
              <a:rPr lang="de-DE" altLang="de-DE" err="1">
                <a:ea typeface="ＭＳ Ｐゴシック" panose="020B0600070205080204" pitchFamily="34" charset="-128"/>
                <a:cs typeface="Geneva" charset="0"/>
              </a:rPr>
              <a:t>Kanülenkappen</a:t>
            </a:r>
            <a:r>
              <a:rPr lang="de-DE" altLang="de-DE">
                <a:ea typeface="ＭＳ Ｐゴシック" panose="020B0600070205080204" pitchFamily="34" charset="-128"/>
                <a:cs typeface="Geneva" charset="0"/>
              </a:rPr>
              <a:t> </a:t>
            </a:r>
            <a:r>
              <a:rPr lang="de-DE" altLang="de-DE" baseline="30000">
                <a:ea typeface="ＭＳ Ｐゴシック" panose="020B0600070205080204" pitchFamily="34" charset="-128"/>
                <a:cs typeface="Geneva" charset="0"/>
              </a:rPr>
              <a:t>[7]</a:t>
            </a:r>
          </a:p>
          <a:p>
            <a:pPr marL="0" indent="0">
              <a:buNone/>
            </a:pPr>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6D9AA9A6-214E-4F88-8860-4FC8DD23A2E6}"/>
              </a:ext>
            </a:extLst>
          </p:cNvPr>
          <p:cNvSpPr>
            <a:spLocks noGrp="1"/>
          </p:cNvSpPr>
          <p:nvPr>
            <p:ph type="ctrTitle"/>
          </p:nvPr>
        </p:nvSpPr>
        <p:spPr/>
        <p:txBody>
          <a:bodyPr/>
          <a:lstStyle/>
          <a:p>
            <a:r>
              <a:rPr lang="de-DE" altLang="de-DE">
                <a:ea typeface="ＭＳ Ｐゴシック" panose="020B0600070205080204" pitchFamily="34" charset="-128"/>
              </a:rPr>
              <a:t>Zubereitung</a:t>
            </a:r>
            <a:endParaRPr lang="de-DE"/>
          </a:p>
        </p:txBody>
      </p:sp>
      <p:sp>
        <p:nvSpPr>
          <p:cNvPr id="4" name="Vertikaler Textplatzhalter 3">
            <a:extLst>
              <a:ext uri="{FF2B5EF4-FFF2-40B4-BE49-F238E27FC236}">
                <a16:creationId xmlns:a16="http://schemas.microsoft.com/office/drawing/2014/main" id="{A2DE86C4-F14C-4E2B-8A78-026FA3EAB168}"/>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2E31B23C-CBC4-421F-A26D-5F8A4A4F2C98}"/>
              </a:ext>
            </a:extLst>
          </p:cNvPr>
          <p:cNvSpPr>
            <a:spLocks noGrp="1"/>
          </p:cNvSpPr>
          <p:nvPr>
            <p:ph type="sldNum" sz="quarter" idx="4"/>
          </p:nvPr>
        </p:nvSpPr>
        <p:spPr/>
        <p:txBody>
          <a:bodyPr/>
          <a:lstStyle/>
          <a:p>
            <a:pPr algn="r"/>
            <a:fld id="{D8EB360B-720C-704A-863E-A567E738ABDA}" type="slidenum">
              <a:rPr lang="de-DE" smtClean="0"/>
              <a:pPr algn="r"/>
              <a:t>49</a:t>
            </a:fld>
            <a:endParaRPr lang="de-DE"/>
          </a:p>
        </p:txBody>
      </p:sp>
      <p:pic>
        <p:nvPicPr>
          <p:cNvPr id="6" name="Bild 7" descr="_MG_9823_2.jpg">
            <a:extLst>
              <a:ext uri="{FF2B5EF4-FFF2-40B4-BE49-F238E27FC236}">
                <a16:creationId xmlns:a16="http://schemas.microsoft.com/office/drawing/2014/main" id="{1E7BD31E-6EF3-42B9-AB99-2B1F574B8C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1087041"/>
            <a:ext cx="2185988"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37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D2D658A-D84C-466C-AC94-45D7FCE549AA}"/>
              </a:ext>
            </a:extLst>
          </p:cNvPr>
          <p:cNvSpPr>
            <a:spLocks noGrp="1"/>
          </p:cNvSpPr>
          <p:nvPr>
            <p:ph idx="1"/>
          </p:nvPr>
        </p:nvSpPr>
        <p:spPr/>
        <p:txBody>
          <a:bodyPr/>
          <a:lstStyle/>
          <a:p>
            <a:r>
              <a:rPr lang="de-DE" altLang="de-DE">
                <a:ea typeface="ＭＳ Ｐゴシック" panose="020B0600070205080204" pitchFamily="34" charset="-128"/>
                <a:cs typeface="Geneva" charset="0"/>
              </a:rPr>
              <a:t>Typische Tätigkeiten, bei denen eine Exposition möglich ist:</a:t>
            </a:r>
          </a:p>
          <a:p>
            <a:pPr marL="722313" lvl="1" indent="-277813">
              <a:buFont typeface="Symbol" panose="05050102010706020507" pitchFamily="18" charset="2"/>
              <a:buChar char="-"/>
            </a:pPr>
            <a:r>
              <a:rPr lang="de-DE" altLang="de-DE">
                <a:ea typeface="ＭＳ Ｐゴシック" panose="020B0600070205080204" pitchFamily="34" charset="-128"/>
              </a:rPr>
              <a:t>Warenannahme, Auspacken zytotoxischer Fertigarzneimittel, Transport</a:t>
            </a:r>
          </a:p>
          <a:p>
            <a:pPr marL="722313" lvl="1" indent="-277813">
              <a:buFont typeface="Symbol" panose="05050102010706020507" pitchFamily="18" charset="2"/>
              <a:buChar char="-"/>
            </a:pPr>
            <a:r>
              <a:rPr lang="de-DE" altLang="de-DE">
                <a:ea typeface="ＭＳ Ｐゴシック" panose="020B0600070205080204" pitchFamily="34" charset="-128"/>
              </a:rPr>
              <a:t>Herstellung applikationsbereiter Zytostatika-Zubereitungen</a:t>
            </a:r>
          </a:p>
          <a:p>
            <a:pPr marL="722313" lvl="1" indent="-277813">
              <a:buFont typeface="Symbol" panose="05050102010706020507" pitchFamily="18" charset="2"/>
              <a:buChar char="-"/>
            </a:pPr>
            <a:r>
              <a:rPr lang="de-DE" altLang="de-DE">
                <a:ea typeface="ＭＳ Ｐゴシック" panose="020B0600070205080204" pitchFamily="34" charset="-128"/>
              </a:rPr>
              <a:t>Applikation</a:t>
            </a:r>
          </a:p>
          <a:p>
            <a:pPr marL="722313" lvl="1" indent="-277813">
              <a:buFont typeface="Symbol" panose="05050102010706020507" pitchFamily="18" charset="2"/>
              <a:buChar char="-"/>
            </a:pPr>
            <a:r>
              <a:rPr lang="de-DE" altLang="de-DE">
                <a:ea typeface="ＭＳ Ｐゴシック" panose="020B0600070205080204" pitchFamily="34" charset="-128"/>
              </a:rPr>
              <a:t>Entsorgung</a:t>
            </a:r>
          </a:p>
          <a:p>
            <a:pPr marL="722313" lvl="1" indent="-277813">
              <a:buFont typeface="Symbol" panose="05050102010706020507" pitchFamily="18" charset="2"/>
              <a:buChar char="-"/>
            </a:pPr>
            <a:r>
              <a:rPr lang="de-DE" altLang="de-DE">
                <a:ea typeface="ＭＳ Ｐゴシック" panose="020B0600070205080204" pitchFamily="34" charset="-128"/>
              </a:rPr>
              <a:t>Reinigungsarbeiten bei </a:t>
            </a:r>
            <a:r>
              <a:rPr lang="de-DE" altLang="de-DE" err="1">
                <a:ea typeface="ＭＳ Ｐゴシック" panose="020B0600070205080204" pitchFamily="34" charset="-128"/>
              </a:rPr>
              <a:t>Verschüttungen</a:t>
            </a:r>
            <a:endParaRPr lang="de-DE" altLang="de-DE">
              <a:ea typeface="ＭＳ Ｐゴシック" panose="020B0600070205080204" pitchFamily="34" charset="-128"/>
            </a:endParaRPr>
          </a:p>
          <a:p>
            <a:pPr marL="722313" lvl="1" indent="-277813">
              <a:buFont typeface="Symbol" panose="05050102010706020507" pitchFamily="18" charset="2"/>
              <a:buChar char="-"/>
            </a:pPr>
            <a:r>
              <a:rPr lang="de-DE" altLang="de-DE">
                <a:ea typeface="ＭＳ Ｐゴシック" panose="020B0600070205080204" pitchFamily="34" charset="-128"/>
              </a:rPr>
              <a:t>Umgang mit Patientenexkrementen</a:t>
            </a:r>
            <a:endParaRPr lang="de-DE" altLang="de-DE" sz="2800">
              <a:ea typeface="ＭＳ Ｐゴシック" panose="020B0600070205080204" pitchFamily="34" charset="-128"/>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30D4540C-8B96-4093-83FD-132C2BFFCD8A}"/>
              </a:ext>
            </a:extLst>
          </p:cNvPr>
          <p:cNvSpPr>
            <a:spLocks noGrp="1"/>
          </p:cNvSpPr>
          <p:nvPr>
            <p:ph type="ctrTitle"/>
          </p:nvPr>
        </p:nvSpPr>
        <p:spPr/>
        <p:txBody>
          <a:bodyPr/>
          <a:lstStyle/>
          <a:p>
            <a:r>
              <a:rPr lang="de-DE" altLang="de-DE">
                <a:ea typeface="ＭＳ Ｐゴシック" panose="020B0600070205080204" pitchFamily="34" charset="-128"/>
              </a:rPr>
              <a:t>Einführung</a:t>
            </a:r>
            <a:endParaRPr lang="de-DE"/>
          </a:p>
        </p:txBody>
      </p:sp>
      <p:sp>
        <p:nvSpPr>
          <p:cNvPr id="4" name="Vertikaler Textplatzhalter 3">
            <a:extLst>
              <a:ext uri="{FF2B5EF4-FFF2-40B4-BE49-F238E27FC236}">
                <a16:creationId xmlns:a16="http://schemas.microsoft.com/office/drawing/2014/main" id="{26845EDF-7977-4A49-A322-96FA3D7D6F84}"/>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DFDD6B56-BC66-4308-AE83-35A7F63C55E4}"/>
              </a:ext>
            </a:extLst>
          </p:cNvPr>
          <p:cNvSpPr>
            <a:spLocks noGrp="1"/>
          </p:cNvSpPr>
          <p:nvPr>
            <p:ph type="sldNum" sz="quarter" idx="4"/>
          </p:nvPr>
        </p:nvSpPr>
        <p:spPr/>
        <p:txBody>
          <a:bodyPr/>
          <a:lstStyle/>
          <a:p>
            <a:pPr algn="r"/>
            <a:fld id="{D8EB360B-720C-704A-863E-A567E738ABDA}" type="slidenum">
              <a:rPr lang="de-DE" smtClean="0"/>
              <a:pPr algn="r"/>
              <a:t>5</a:t>
            </a:fld>
            <a:endParaRPr lang="de-DE"/>
          </a:p>
        </p:txBody>
      </p:sp>
      <p:sp>
        <p:nvSpPr>
          <p:cNvPr id="6" name="Abgerundetes Rechteck 4">
            <a:extLst>
              <a:ext uri="{FF2B5EF4-FFF2-40B4-BE49-F238E27FC236}">
                <a16:creationId xmlns:a16="http://schemas.microsoft.com/office/drawing/2014/main" id="{7DC7C739-50BC-49EB-8F54-9D7EA5A8221A}"/>
              </a:ext>
            </a:extLst>
          </p:cNvPr>
          <p:cNvSpPr>
            <a:spLocks noChangeArrowheads="1"/>
          </p:cNvSpPr>
          <p:nvPr/>
        </p:nvSpPr>
        <p:spPr bwMode="auto">
          <a:xfrm>
            <a:off x="3299782" y="3475543"/>
            <a:ext cx="4053516" cy="936000"/>
          </a:xfrm>
          <a:prstGeom prst="roundRect">
            <a:avLst>
              <a:gd name="adj" fmla="val 31898"/>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t">
            <a:spAutoFit/>
          </a:bodyPr>
          <a:lstStyle>
            <a:lvl1pPr marL="266700" indent="-266700" eaLnBrk="0" hangingPunct="0">
              <a:tabLst>
                <a:tab pos="442913" algn="l"/>
              </a:tabLst>
              <a:defRPr sz="2400">
                <a:solidFill>
                  <a:schemeClr val="tx1"/>
                </a:solidFill>
                <a:latin typeface="Arial" pitchFamily="34" charset="0"/>
                <a:ea typeface="ＭＳ Ｐゴシック" pitchFamily="34" charset="-128"/>
              </a:defRPr>
            </a:lvl1pPr>
            <a:lvl2pPr marL="742950" indent="-285750" eaLnBrk="0" hangingPunct="0">
              <a:tabLst>
                <a:tab pos="442913" algn="l"/>
              </a:tabLst>
              <a:defRPr sz="2400">
                <a:solidFill>
                  <a:schemeClr val="tx1"/>
                </a:solidFill>
                <a:latin typeface="Arial" pitchFamily="34" charset="0"/>
                <a:ea typeface="ＭＳ Ｐゴシック" pitchFamily="34" charset="-128"/>
              </a:defRPr>
            </a:lvl2pPr>
            <a:lvl3pPr marL="1143000" indent="-228600" eaLnBrk="0" hangingPunct="0">
              <a:tabLst>
                <a:tab pos="442913" algn="l"/>
              </a:tabLst>
              <a:defRPr sz="2400">
                <a:solidFill>
                  <a:schemeClr val="tx1"/>
                </a:solidFill>
                <a:latin typeface="Arial" pitchFamily="34" charset="0"/>
                <a:ea typeface="ＭＳ Ｐゴシック" pitchFamily="34" charset="-128"/>
              </a:defRPr>
            </a:lvl3pPr>
            <a:lvl4pPr marL="1600200" indent="-228600" eaLnBrk="0" hangingPunct="0">
              <a:tabLst>
                <a:tab pos="442913" algn="l"/>
              </a:tabLst>
              <a:defRPr sz="2400">
                <a:solidFill>
                  <a:schemeClr val="tx1"/>
                </a:solidFill>
                <a:latin typeface="Arial" pitchFamily="34" charset="0"/>
                <a:ea typeface="ＭＳ Ｐゴシック" pitchFamily="34" charset="-128"/>
              </a:defRPr>
            </a:lvl4pPr>
            <a:lvl5pPr marL="2057400" indent="-228600" eaLnBrk="0" hangingPunct="0">
              <a:tabLst>
                <a:tab pos="442913"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442913" algn="l"/>
              </a:tabLst>
              <a:defRPr sz="2400">
                <a:solidFill>
                  <a:schemeClr val="tx1"/>
                </a:solidFill>
                <a:latin typeface="Arial" pitchFamily="34" charset="0"/>
                <a:ea typeface="ＭＳ Ｐゴシック" pitchFamily="34" charset="-128"/>
              </a:defRPr>
            </a:lvl9pPr>
          </a:lstStyle>
          <a:p>
            <a:pPr defTabSz="914400">
              <a:spcBef>
                <a:spcPct val="20000"/>
              </a:spcBef>
              <a:buClr>
                <a:prstClr val="white"/>
              </a:buClr>
              <a:buFont typeface="Wingdings" pitchFamily="2" charset="2"/>
              <a:buChar char="è"/>
              <a:defRPr/>
            </a:pPr>
            <a:r>
              <a:rPr lang="de-DE" altLang="de-DE" sz="1400">
                <a:solidFill>
                  <a:schemeClr val="bg1"/>
                </a:solidFill>
                <a:latin typeface="Arial"/>
                <a:ea typeface="ＭＳ Ｐゴシック"/>
                <a:cs typeface="Arial"/>
                <a:sym typeface="Wingdings" pitchFamily="2" charset="2"/>
              </a:rPr>
              <a:t> </a:t>
            </a:r>
            <a:r>
              <a:rPr lang="de-DE" altLang="de-DE" sz="1400" b="1" i="1">
                <a:solidFill>
                  <a:schemeClr val="bg1"/>
                </a:solidFill>
                <a:latin typeface="Arial"/>
                <a:ea typeface="ＭＳ Ｐゴシック"/>
                <a:cs typeface="Arial"/>
                <a:sym typeface="Wingdings" pitchFamily="2" charset="2"/>
              </a:rPr>
              <a:t>Besondere Vorsicht geboten</a:t>
            </a:r>
          </a:p>
          <a:p>
            <a:pPr defTabSz="914400">
              <a:spcBef>
                <a:spcPct val="20000"/>
              </a:spcBef>
              <a:buClr>
                <a:srgbClr val="FFFFFF"/>
              </a:buClr>
              <a:buFont typeface="Wingdings" pitchFamily="2" charset="2"/>
              <a:buChar char="è"/>
              <a:defRPr/>
            </a:pPr>
            <a:r>
              <a:rPr lang="de-DE" sz="1400" b="1" i="1">
                <a:solidFill>
                  <a:schemeClr val="bg1"/>
                </a:solidFill>
                <a:latin typeface="Arial"/>
                <a:ea typeface="ＭＳ Ｐゴシック"/>
                <a:cs typeface="Arial"/>
                <a:sym typeface="Wingdings" pitchFamily="2" charset="2"/>
              </a:rPr>
              <a:t>Regelmäßige</a:t>
            </a:r>
            <a:r>
              <a:rPr lang="de-DE" sz="1400" b="1" i="1">
                <a:solidFill>
                  <a:schemeClr val="bg1"/>
                </a:solidFill>
                <a:latin typeface="Arial"/>
                <a:ea typeface="ＭＳ Ｐゴシック"/>
                <a:cs typeface="Arial"/>
              </a:rPr>
              <a:t> Unterweisungen im sicheren Umgang mit Zytostatika</a:t>
            </a:r>
            <a:br>
              <a:rPr lang="en-US"/>
            </a:br>
            <a:endParaRPr lang="en-US">
              <a:cs typeface="Arial"/>
            </a:endParaRPr>
          </a:p>
        </p:txBody>
      </p:sp>
    </p:spTree>
    <p:extLst>
      <p:ext uri="{BB962C8B-B14F-4D97-AF65-F5344CB8AC3E}">
        <p14:creationId xmlns:p14="http://schemas.microsoft.com/office/powerpoint/2010/main" val="1272411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F2B464D-E260-4C86-A713-CE12B9701C2F}"/>
              </a:ext>
            </a:extLst>
          </p:cNvPr>
          <p:cNvSpPr>
            <a:spLocks noGrp="1"/>
          </p:cNvSpPr>
          <p:nvPr>
            <p:ph idx="1"/>
          </p:nvPr>
        </p:nvSpPr>
        <p:spPr>
          <a:xfrm>
            <a:off x="1790702" y="1087041"/>
            <a:ext cx="4673893" cy="3613547"/>
          </a:xfrm>
        </p:spPr>
        <p:txBody>
          <a:bodyPr/>
          <a:lstStyle/>
          <a:p>
            <a:r>
              <a:rPr lang="de-DE" altLang="de-DE">
                <a:ea typeface="ＭＳ Ｐゴシック" panose="020B0600070205080204" pitchFamily="34" charset="-128"/>
                <a:cs typeface="Geneva" charset="0"/>
              </a:rPr>
              <a:t>Empfehlenswert: Druckentlastungseinrichtungen („Spikes</a:t>
            </a:r>
            <a:r>
              <a:rPr lang="ja-JP" altLang="de-DE">
                <a:ea typeface="ＭＳ Ｐゴシック" panose="020B0600070205080204" pitchFamily="34" charset="-128"/>
                <a:cs typeface="Geneva" charset="0"/>
              </a:rPr>
              <a:t>“</a:t>
            </a:r>
            <a:r>
              <a:rPr lang="de-DE" altLang="ja-JP">
                <a:ea typeface="ＭＳ Ｐゴシック" panose="020B0600070205080204" pitchFamily="34" charset="-128"/>
                <a:cs typeface="Geneva" charset="0"/>
              </a:rPr>
              <a:t>) zum automatischen Druckausgleich</a:t>
            </a:r>
          </a:p>
          <a:p>
            <a:r>
              <a:rPr lang="de-DE" altLang="de-DE">
                <a:ea typeface="ＭＳ Ｐゴシック" panose="020B0600070205080204" pitchFamily="34" charset="-128"/>
                <a:cs typeface="Geneva" charset="0"/>
              </a:rPr>
              <a:t>Spikes möglichst in den </a:t>
            </a:r>
            <a:r>
              <a:rPr lang="de-DE" altLang="de-DE" err="1">
                <a:ea typeface="ＭＳ Ｐゴシック" panose="020B0600070205080204" pitchFamily="34" charset="-128"/>
                <a:cs typeface="Geneva" charset="0"/>
              </a:rPr>
              <a:t>Vials</a:t>
            </a:r>
            <a:r>
              <a:rPr lang="de-DE" altLang="de-DE">
                <a:ea typeface="ＭＳ Ｐゴシック" panose="020B0600070205080204" pitchFamily="34" charset="-128"/>
                <a:cs typeface="Geneva" charset="0"/>
              </a:rPr>
              <a:t> belassen, um Kontamination durch Herausziehen aus Stopfen zu verhindern</a:t>
            </a:r>
          </a:p>
          <a:p>
            <a:r>
              <a:rPr lang="de-DE">
                <a:effectLst/>
                <a:latin typeface="+mj-lt"/>
              </a:rPr>
              <a:t>Beutel und Spritzen möglichst bereits bei der Zubereitung mit einem Infusionssystem oder Zytostatika-Koppelsystem versehen</a:t>
            </a:r>
          </a:p>
          <a:p>
            <a:r>
              <a:rPr lang="de-DE">
                <a:effectLst/>
                <a:latin typeface="+mj-lt"/>
              </a:rPr>
              <a:t>Bei erforderlicher Entlüftung der Infusionssysteme: ausschließlich mit neutraler Trägerlösung</a:t>
            </a:r>
          </a:p>
          <a:p>
            <a:endParaRPr lang="de-DE" sz="1800">
              <a:effectLst/>
              <a:latin typeface="Arial" panose="020B0604020202020204" pitchFamily="34" charset="0"/>
            </a:endParaRPr>
          </a:p>
          <a:p>
            <a:endParaRPr lang="de-DE"/>
          </a:p>
        </p:txBody>
      </p:sp>
      <p:sp>
        <p:nvSpPr>
          <p:cNvPr id="3" name="Titel 2">
            <a:extLst>
              <a:ext uri="{FF2B5EF4-FFF2-40B4-BE49-F238E27FC236}">
                <a16:creationId xmlns:a16="http://schemas.microsoft.com/office/drawing/2014/main" id="{E8859554-2EE9-4307-B253-7FDEA1FF50C2}"/>
              </a:ext>
            </a:extLst>
          </p:cNvPr>
          <p:cNvSpPr>
            <a:spLocks noGrp="1"/>
          </p:cNvSpPr>
          <p:nvPr>
            <p:ph type="ctrTitle"/>
          </p:nvPr>
        </p:nvSpPr>
        <p:spPr/>
        <p:txBody>
          <a:bodyPr/>
          <a:lstStyle/>
          <a:p>
            <a:r>
              <a:rPr lang="de-DE" altLang="de-DE">
                <a:ea typeface="ＭＳ Ｐゴシック" panose="020B0600070205080204" pitchFamily="34" charset="-128"/>
              </a:rPr>
              <a:t>Zubereitung</a:t>
            </a:r>
            <a:endParaRPr lang="de-DE"/>
          </a:p>
        </p:txBody>
      </p:sp>
      <p:sp>
        <p:nvSpPr>
          <p:cNvPr id="4" name="Vertikaler Textplatzhalter 3">
            <a:extLst>
              <a:ext uri="{FF2B5EF4-FFF2-40B4-BE49-F238E27FC236}">
                <a16:creationId xmlns:a16="http://schemas.microsoft.com/office/drawing/2014/main" id="{03BDE15F-843F-4BCC-8D2A-1B604E94BDE6}"/>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2D2AD26B-CC7E-4D26-9512-7F393BE407C8}"/>
              </a:ext>
            </a:extLst>
          </p:cNvPr>
          <p:cNvSpPr>
            <a:spLocks noGrp="1"/>
          </p:cNvSpPr>
          <p:nvPr>
            <p:ph type="sldNum" sz="quarter" idx="4"/>
          </p:nvPr>
        </p:nvSpPr>
        <p:spPr/>
        <p:txBody>
          <a:bodyPr/>
          <a:lstStyle/>
          <a:p>
            <a:pPr algn="r"/>
            <a:fld id="{D8EB360B-720C-704A-863E-A567E738ABDA}" type="slidenum">
              <a:rPr lang="de-DE" smtClean="0"/>
              <a:pPr algn="r"/>
              <a:t>50</a:t>
            </a:fld>
            <a:endParaRPr lang="de-DE"/>
          </a:p>
        </p:txBody>
      </p:sp>
      <p:pic>
        <p:nvPicPr>
          <p:cNvPr id="6" name="Bild 7" descr="_MG_9834_2.jpg">
            <a:extLst>
              <a:ext uri="{FF2B5EF4-FFF2-40B4-BE49-F238E27FC236}">
                <a16:creationId xmlns:a16="http://schemas.microsoft.com/office/drawing/2014/main" id="{EE60C7C1-FF2E-40D6-AF04-E9771ECEB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7090" y="1087041"/>
            <a:ext cx="2068513"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499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828A5-8CFC-51F8-650F-7354EB9FDEB1}"/>
            </a:ext>
          </a:extLst>
        </p:cNvPr>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64E016D0-9B14-B29D-7E73-3AEAD05545A5}"/>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F421AAA2-01AD-CCC0-6211-CF254E920B33}"/>
              </a:ext>
            </a:extLst>
          </p:cNvPr>
          <p:cNvSpPr>
            <a:spLocks noGrp="1"/>
          </p:cNvSpPr>
          <p:nvPr>
            <p:ph type="sldNum" sz="quarter" idx="4"/>
          </p:nvPr>
        </p:nvSpPr>
        <p:spPr/>
        <p:txBody>
          <a:bodyPr/>
          <a:lstStyle/>
          <a:p>
            <a:pPr algn="r"/>
            <a:fld id="{D8EB360B-720C-704A-863E-A567E738ABDA}" type="slidenum">
              <a:rPr lang="de-DE" smtClean="0"/>
              <a:pPr algn="r"/>
              <a:t>51</a:t>
            </a:fld>
            <a:endParaRPr lang="de-DE"/>
          </a:p>
        </p:txBody>
      </p:sp>
      <p:sp>
        <p:nvSpPr>
          <p:cNvPr id="6" name="Title 5">
            <a:extLst>
              <a:ext uri="{FF2B5EF4-FFF2-40B4-BE49-F238E27FC236}">
                <a16:creationId xmlns:a16="http://schemas.microsoft.com/office/drawing/2014/main" id="{738107BD-6A78-3EBC-47FE-5A52BD5F6337}"/>
              </a:ext>
            </a:extLst>
          </p:cNvPr>
          <p:cNvSpPr>
            <a:spLocks noGrp="1"/>
          </p:cNvSpPr>
          <p:nvPr>
            <p:ph type="ctrTitle"/>
          </p:nvPr>
        </p:nvSpPr>
        <p:spPr/>
        <p:txBody>
          <a:bodyPr lIns="0" tIns="0" rIns="0" bIns="0" anchor="t"/>
          <a:lstStyle/>
          <a:p>
            <a:pPr algn="ctr"/>
            <a:r>
              <a:rPr lang="en-US" err="1">
                <a:latin typeface="Arial"/>
                <a:ea typeface="ＭＳ Ｐゴシック"/>
                <a:cs typeface="Arial"/>
              </a:rPr>
              <a:t>Empfehlung</a:t>
            </a:r>
            <a:r>
              <a:rPr lang="en-US">
                <a:latin typeface="Arial"/>
                <a:ea typeface="ＭＳ Ｐゴシック"/>
                <a:cs typeface="Arial"/>
              </a:rPr>
              <a:t> </a:t>
            </a:r>
            <a:r>
              <a:rPr lang="en-US" err="1">
                <a:latin typeface="Arial"/>
                <a:ea typeface="ＭＳ Ｐゴシック"/>
                <a:cs typeface="Arial"/>
              </a:rPr>
              <a:t>zur</a:t>
            </a:r>
            <a:r>
              <a:rPr lang="en-US">
                <a:latin typeface="Arial"/>
                <a:ea typeface="ＭＳ Ｐゴシック"/>
                <a:cs typeface="Arial"/>
              </a:rPr>
              <a:t> </a:t>
            </a:r>
            <a:r>
              <a:rPr lang="en-US" err="1">
                <a:latin typeface="Arial"/>
                <a:ea typeface="ＭＳ Ｐゴシック"/>
                <a:cs typeface="Arial"/>
              </a:rPr>
              <a:t>Reinigung</a:t>
            </a:r>
            <a:r>
              <a:rPr lang="en-US">
                <a:latin typeface="Arial"/>
                <a:ea typeface="ＭＳ Ｐゴシック"/>
                <a:cs typeface="Arial"/>
              </a:rPr>
              <a:t> von </a:t>
            </a:r>
            <a:r>
              <a:rPr lang="en-US" err="1">
                <a:latin typeface="Arial"/>
                <a:ea typeface="ＭＳ Ｐゴシック"/>
                <a:cs typeface="Arial"/>
              </a:rPr>
              <a:t>Zytostatika-Arbeitsbereichen</a:t>
            </a:r>
            <a:endParaRPr lang="en-US"/>
          </a:p>
        </p:txBody>
      </p:sp>
      <p:sp>
        <p:nvSpPr>
          <p:cNvPr id="7" name="TextBox 6">
            <a:extLst>
              <a:ext uri="{FF2B5EF4-FFF2-40B4-BE49-F238E27FC236}">
                <a16:creationId xmlns:a16="http://schemas.microsoft.com/office/drawing/2014/main" id="{BF4624A8-0BEB-FFE2-7540-CC6D0A8FE882}"/>
              </a:ext>
            </a:extLst>
          </p:cNvPr>
          <p:cNvSpPr txBox="1"/>
          <p:nvPr/>
        </p:nvSpPr>
        <p:spPr>
          <a:xfrm>
            <a:off x="3200400" y="2343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333333"/>
              </a:solidFill>
              <a:latin typeface="Segoe UI"/>
              <a:cs typeface="Segoe UI"/>
            </a:endParaRPr>
          </a:p>
        </p:txBody>
      </p:sp>
    </p:spTree>
    <p:extLst>
      <p:ext uri="{BB962C8B-B14F-4D97-AF65-F5344CB8AC3E}">
        <p14:creationId xmlns:p14="http://schemas.microsoft.com/office/powerpoint/2010/main" val="472621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411D-462A-6F89-B5B5-C401EE419D6D}"/>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322AFA0-2B45-65E1-51D4-47D8F47564C6}"/>
              </a:ext>
            </a:extLst>
          </p:cNvPr>
          <p:cNvSpPr>
            <a:spLocks noGrp="1"/>
          </p:cNvSpPr>
          <p:nvPr>
            <p:ph idx="1"/>
          </p:nvPr>
        </p:nvSpPr>
        <p:spPr>
          <a:xfrm>
            <a:off x="1790702" y="1526425"/>
            <a:ext cx="7038975" cy="3613547"/>
          </a:xfrm>
        </p:spPr>
        <p:txBody>
          <a:bodyPr/>
          <a:lstStyle/>
          <a:p>
            <a:r>
              <a:rPr lang="de-DE" altLang="de-DE">
                <a:ea typeface="ＭＳ Ｐゴシック" panose="020B0600070205080204" pitchFamily="34" charset="-128"/>
                <a:cs typeface="Geneva" charset="0"/>
              </a:rPr>
              <a:t>mit einem befeuchteten Einmalwischtuch</a:t>
            </a:r>
          </a:p>
          <a:p>
            <a:r>
              <a:rPr lang="de-DE" altLang="de-DE">
                <a:ea typeface="ＭＳ Ｐゴシック" panose="020B0600070205080204" pitchFamily="34" charset="-128"/>
                <a:cs typeface="Geneva" charset="0"/>
              </a:rPr>
              <a:t>am Ende des Arbeitstages mit Alkohol (z. B. 70 %-</a:t>
            </a:r>
            <a:r>
              <a:rPr lang="de-DE" altLang="de-DE" err="1">
                <a:ea typeface="ＭＳ Ｐゴシック" panose="020B0600070205080204" pitchFamily="34" charset="-128"/>
                <a:cs typeface="Geneva" charset="0"/>
              </a:rPr>
              <a:t>iger</a:t>
            </a:r>
            <a:r>
              <a:rPr lang="de-DE" altLang="de-DE">
                <a:ea typeface="ＭＳ Ｐゴシック" panose="020B0600070205080204" pitchFamily="34" charset="-128"/>
                <a:cs typeface="Geneva" charset="0"/>
              </a:rPr>
              <a:t> </a:t>
            </a:r>
            <a:r>
              <a:rPr lang="de-DE" altLang="de-DE" err="1">
                <a:ea typeface="ＭＳ Ｐゴシック" panose="020B0600070205080204" pitchFamily="34" charset="-128"/>
                <a:cs typeface="Geneva" charset="0"/>
              </a:rPr>
              <a:t>Isopropanol</a:t>
            </a:r>
            <a:r>
              <a:rPr lang="de-DE" altLang="de-DE">
                <a:ea typeface="ＭＳ Ｐゴシック" panose="020B0600070205080204" pitchFamily="34" charset="-128"/>
                <a:cs typeface="Geneva" charset="0"/>
              </a:rPr>
              <a:t> oder Ethanol)</a:t>
            </a:r>
          </a:p>
          <a:p>
            <a:pPr lvl="1"/>
            <a:r>
              <a:rPr lang="de-DE" altLang="de-DE">
                <a:ea typeface="ＭＳ Ｐゴシック" panose="020B0600070205080204" pitchFamily="34" charset="-128"/>
              </a:rPr>
              <a:t>j</a:t>
            </a:r>
            <a:r>
              <a:rPr lang="de-DE" altLang="de-DE">
                <a:ea typeface="ＭＳ Ｐゴシック" panose="020B0600070205080204" pitchFamily="34" charset="-128"/>
                <a:cs typeface="Geneva" charset="0"/>
              </a:rPr>
              <a:t>e nach Ergebnissen der Wischprobenuntersuchungen zusätzlich mehrmals am Tag kritische Arbeitsbereiche reinigen (z. B. Griffe, Richtflächen, etc.)</a:t>
            </a:r>
          </a:p>
          <a:p>
            <a:r>
              <a:rPr lang="de-DE" altLang="de-DE">
                <a:ea typeface="ＭＳ Ｐゴシック" panose="020B0600070205080204" pitchFamily="34" charset="-128"/>
                <a:cs typeface="Geneva" charset="0"/>
              </a:rPr>
              <a:t>mindestens einmal in der Woche 2-stufiges Reinigungsverfahren:</a:t>
            </a:r>
          </a:p>
          <a:p>
            <a:pPr lvl="1"/>
            <a:r>
              <a:rPr lang="de-DE" altLang="de-DE">
                <a:ea typeface="ＭＳ Ｐゴシック" panose="020B0600070205080204" pitchFamily="34" charset="-128"/>
              </a:rPr>
              <a:t> alkalische </a:t>
            </a:r>
            <a:r>
              <a:rPr lang="de-DE" altLang="de-DE" err="1">
                <a:ea typeface="ＭＳ Ｐゴシック" panose="020B0600070205080204" pitchFamily="34" charset="-128"/>
              </a:rPr>
              <a:t>NaOH</a:t>
            </a:r>
            <a:r>
              <a:rPr lang="de-DE" altLang="de-DE">
                <a:ea typeface="ＭＳ Ｐゴシック" panose="020B0600070205080204" pitchFamily="34" charset="-128"/>
              </a:rPr>
              <a:t>-Lösung, 0,05 </a:t>
            </a:r>
            <a:r>
              <a:rPr lang="de-DE" altLang="de-DE" err="1">
                <a:ea typeface="ＭＳ Ｐゴシック" panose="020B0600070205080204" pitchFamily="34" charset="-128"/>
              </a:rPr>
              <a:t>mol</a:t>
            </a:r>
            <a:r>
              <a:rPr lang="de-DE" altLang="de-DE">
                <a:ea typeface="ＭＳ Ｐゴシック" panose="020B0600070205080204" pitchFamily="34" charset="-128"/>
              </a:rPr>
              <a:t>/l</a:t>
            </a:r>
          </a:p>
          <a:p>
            <a:pPr lvl="1"/>
            <a:r>
              <a:rPr lang="de-DE" altLang="de-DE">
                <a:ea typeface="ＭＳ Ｐゴシック" panose="020B0600070205080204" pitchFamily="34" charset="-128"/>
                <a:cs typeface="Geneva" charset="0"/>
              </a:rPr>
              <a:t> danach alkoholische Lösung (z. B. 70 %-</a:t>
            </a:r>
            <a:r>
              <a:rPr lang="de-DE" altLang="de-DE" err="1">
                <a:ea typeface="ＭＳ Ｐゴシック" panose="020B0600070205080204" pitchFamily="34" charset="-128"/>
                <a:cs typeface="Geneva" charset="0"/>
              </a:rPr>
              <a:t>iger</a:t>
            </a:r>
            <a:r>
              <a:rPr lang="de-DE" altLang="de-DE">
                <a:ea typeface="ＭＳ Ｐゴシック" panose="020B0600070205080204" pitchFamily="34" charset="-128"/>
                <a:cs typeface="Geneva" charset="0"/>
              </a:rPr>
              <a:t> </a:t>
            </a:r>
            <a:r>
              <a:rPr lang="de-DE" altLang="de-DE" err="1">
                <a:ea typeface="ＭＳ Ｐゴシック" panose="020B0600070205080204" pitchFamily="34" charset="-128"/>
                <a:cs typeface="Geneva" charset="0"/>
              </a:rPr>
              <a:t>Isopropanol</a:t>
            </a:r>
            <a:r>
              <a:rPr lang="de-DE" altLang="de-DE">
                <a:ea typeface="ＭＳ Ｐゴシック" panose="020B0600070205080204" pitchFamily="34" charset="-128"/>
                <a:cs typeface="Geneva" charset="0"/>
              </a:rPr>
              <a:t> oder Ethanol)</a:t>
            </a:r>
          </a:p>
          <a:p>
            <a:pPr lvl="1"/>
            <a:r>
              <a:rPr lang="de-DE" altLang="de-DE">
                <a:ea typeface="ＭＳ Ｐゴシック" panose="020B0600070205080204" pitchFamily="34" charset="-128"/>
              </a:rPr>
              <a:t> je nach Ergebnissen der Wischprobenuntersuchungen häufigere Reinigung  </a:t>
            </a:r>
          </a:p>
          <a:p>
            <a:pPr marL="200025" lvl="1" indent="0">
              <a:spcBef>
                <a:spcPts val="0"/>
              </a:spcBef>
              <a:buNone/>
            </a:pPr>
            <a:r>
              <a:rPr lang="de-DE" altLang="de-DE">
                <a:ea typeface="ＭＳ Ｐゴシック" panose="020B0600070205080204" pitchFamily="34" charset="-128"/>
              </a:rPr>
              <a:t>   mit alkalischer Lösung</a:t>
            </a:r>
            <a:endParaRPr lang="de-DE" altLang="de-DE">
              <a:ea typeface="ＭＳ Ｐゴシック" panose="020B0600070205080204" pitchFamily="34" charset="-128"/>
              <a:cs typeface="Geneva" charset="0"/>
            </a:endParaRPr>
          </a:p>
          <a:p>
            <a:r>
              <a:rPr lang="de-DE" altLang="de-DE">
                <a:ea typeface="ＭＳ Ｐゴシック" panose="020B0600070205080204" pitchFamily="34" charset="-128"/>
                <a:cs typeface="Geneva" charset="0"/>
              </a:rPr>
              <a:t>nach jeglicher Verschüttung 2-stufiges Reinigungsverfahren</a:t>
            </a:r>
          </a:p>
          <a:p>
            <a:pPr marL="0" indent="0">
              <a:buNone/>
            </a:pPr>
            <a:endParaRPr lang="de-DE" altLang="de-DE">
              <a:ea typeface="ＭＳ Ｐゴシック" panose="020B0600070205080204" pitchFamily="34" charset="-128"/>
              <a:cs typeface="Geneva" charset="0"/>
            </a:endParaRPr>
          </a:p>
          <a:p>
            <a:pPr marL="0" indent="0">
              <a:buNone/>
            </a:pPr>
            <a:endParaRPr lang="de-DE"/>
          </a:p>
        </p:txBody>
      </p:sp>
      <p:sp>
        <p:nvSpPr>
          <p:cNvPr id="3" name="Titel 2">
            <a:extLst>
              <a:ext uri="{FF2B5EF4-FFF2-40B4-BE49-F238E27FC236}">
                <a16:creationId xmlns:a16="http://schemas.microsoft.com/office/drawing/2014/main" id="{EB9F7753-5A44-6870-6914-D1E620D181CA}"/>
              </a:ext>
            </a:extLst>
          </p:cNvPr>
          <p:cNvSpPr>
            <a:spLocks noGrp="1"/>
          </p:cNvSpPr>
          <p:nvPr>
            <p:ph type="ctrTitle"/>
          </p:nvPr>
        </p:nvSpPr>
        <p:spPr/>
        <p:txBody>
          <a:bodyPr/>
          <a:lstStyle/>
          <a:p>
            <a:r>
              <a:rPr lang="en-US" err="1">
                <a:latin typeface="Arial"/>
                <a:ea typeface="ＭＳ Ｐゴシック"/>
                <a:cs typeface="Arial"/>
              </a:rPr>
              <a:t>Empfehlung</a:t>
            </a:r>
            <a:r>
              <a:rPr lang="en-US">
                <a:latin typeface="Arial"/>
                <a:ea typeface="ＭＳ Ｐゴシック"/>
                <a:cs typeface="Arial"/>
              </a:rPr>
              <a:t> </a:t>
            </a:r>
            <a:r>
              <a:rPr lang="en-US" err="1">
                <a:latin typeface="Arial"/>
                <a:ea typeface="ＭＳ Ｐゴシック"/>
                <a:cs typeface="Arial"/>
              </a:rPr>
              <a:t>zur</a:t>
            </a:r>
            <a:r>
              <a:rPr lang="en-US">
                <a:latin typeface="Arial"/>
                <a:ea typeface="ＭＳ Ｐゴシック"/>
                <a:cs typeface="Arial"/>
              </a:rPr>
              <a:t> </a:t>
            </a:r>
            <a:r>
              <a:rPr lang="en-US" err="1">
                <a:latin typeface="Arial"/>
                <a:ea typeface="ＭＳ Ｐゴシック"/>
                <a:cs typeface="Arial"/>
              </a:rPr>
              <a:t>Reinigung</a:t>
            </a:r>
            <a:r>
              <a:rPr lang="en-US">
                <a:latin typeface="Arial"/>
                <a:ea typeface="ＭＳ Ｐゴシック"/>
                <a:cs typeface="Arial"/>
              </a:rPr>
              <a:t> von </a:t>
            </a:r>
            <a:r>
              <a:rPr lang="en-US" err="1">
                <a:latin typeface="Arial"/>
                <a:ea typeface="ＭＳ Ｐゴシック"/>
                <a:cs typeface="Arial"/>
              </a:rPr>
              <a:t>Zytostatika-Arbeitsbereichen</a:t>
            </a:r>
            <a:endParaRPr lang="de-DE"/>
          </a:p>
        </p:txBody>
      </p:sp>
      <p:sp>
        <p:nvSpPr>
          <p:cNvPr id="4" name="Vertikaler Textplatzhalter 3">
            <a:extLst>
              <a:ext uri="{FF2B5EF4-FFF2-40B4-BE49-F238E27FC236}">
                <a16:creationId xmlns:a16="http://schemas.microsoft.com/office/drawing/2014/main" id="{C654E732-EEBB-1151-DC3C-D56E430FC4E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C6ABACD8-F8E8-2DFF-95D1-A9105674DD68}"/>
              </a:ext>
            </a:extLst>
          </p:cNvPr>
          <p:cNvSpPr>
            <a:spLocks noGrp="1"/>
          </p:cNvSpPr>
          <p:nvPr>
            <p:ph type="sldNum" sz="quarter" idx="4"/>
          </p:nvPr>
        </p:nvSpPr>
        <p:spPr/>
        <p:txBody>
          <a:bodyPr/>
          <a:lstStyle/>
          <a:p>
            <a:pPr algn="r"/>
            <a:fld id="{D8EB360B-720C-704A-863E-A567E738ABDA}" type="slidenum">
              <a:rPr lang="de-DE" smtClean="0"/>
              <a:pPr algn="r"/>
              <a:t>52</a:t>
            </a:fld>
            <a:endParaRPr lang="de-DE"/>
          </a:p>
        </p:txBody>
      </p:sp>
    </p:spTree>
    <p:extLst>
      <p:ext uri="{BB962C8B-B14F-4D97-AF65-F5344CB8AC3E}">
        <p14:creationId xmlns:p14="http://schemas.microsoft.com/office/powerpoint/2010/main" val="1551160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9FD4ECF6-D3FB-409E-BD1A-47B7FC35749D}"/>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9D2C4AD5-93CF-4118-ADDD-23C6751CA6FF}"/>
              </a:ext>
            </a:extLst>
          </p:cNvPr>
          <p:cNvSpPr>
            <a:spLocks noGrp="1"/>
          </p:cNvSpPr>
          <p:nvPr>
            <p:ph type="sldNum" sz="quarter" idx="4"/>
          </p:nvPr>
        </p:nvSpPr>
        <p:spPr/>
        <p:txBody>
          <a:bodyPr/>
          <a:lstStyle/>
          <a:p>
            <a:pPr algn="r"/>
            <a:fld id="{D8EB360B-720C-704A-863E-A567E738ABDA}" type="slidenum">
              <a:rPr lang="de-DE" smtClean="0"/>
              <a:pPr algn="r"/>
              <a:t>53</a:t>
            </a:fld>
            <a:endParaRPr lang="de-DE"/>
          </a:p>
        </p:txBody>
      </p:sp>
      <p:sp>
        <p:nvSpPr>
          <p:cNvPr id="6" name="Title 5">
            <a:extLst>
              <a:ext uri="{FF2B5EF4-FFF2-40B4-BE49-F238E27FC236}">
                <a16:creationId xmlns:a16="http://schemas.microsoft.com/office/drawing/2014/main" id="{95336298-8D83-9951-DA72-F41D512EEF66}"/>
              </a:ext>
            </a:extLst>
          </p:cNvPr>
          <p:cNvSpPr>
            <a:spLocks noGrp="1"/>
          </p:cNvSpPr>
          <p:nvPr>
            <p:ph type="ctrTitle"/>
          </p:nvPr>
        </p:nvSpPr>
        <p:spPr/>
        <p:txBody>
          <a:bodyPr lIns="0" tIns="0" rIns="0" bIns="0" anchor="t"/>
          <a:lstStyle/>
          <a:p>
            <a:r>
              <a:rPr lang="en-US" err="1">
                <a:latin typeface="Arial"/>
                <a:ea typeface="ＭＳ Ｐゴシック"/>
                <a:cs typeface="Arial"/>
              </a:rPr>
              <a:t>Richtige</a:t>
            </a:r>
            <a:r>
              <a:rPr lang="en-US">
                <a:latin typeface="Arial"/>
                <a:ea typeface="ＭＳ Ｐゴシック"/>
                <a:cs typeface="Arial"/>
              </a:rPr>
              <a:t> </a:t>
            </a:r>
            <a:r>
              <a:rPr lang="en-US" err="1">
                <a:latin typeface="Arial"/>
                <a:ea typeface="ＭＳ Ｐゴシック"/>
                <a:cs typeface="Arial"/>
              </a:rPr>
              <a:t>Entsorgung</a:t>
            </a:r>
            <a:r>
              <a:rPr lang="en-US">
                <a:latin typeface="Arial"/>
                <a:ea typeface="ＭＳ Ｐゴシック"/>
                <a:cs typeface="Arial"/>
              </a:rPr>
              <a:t> von </a:t>
            </a:r>
            <a:r>
              <a:rPr lang="en-US" err="1">
                <a:latin typeface="Arial"/>
                <a:ea typeface="ＭＳ Ｐゴシック"/>
                <a:cs typeface="Arial"/>
              </a:rPr>
              <a:t>Zytostatika</a:t>
            </a:r>
            <a:endParaRPr lang="en-US" err="1"/>
          </a:p>
        </p:txBody>
      </p:sp>
      <p:sp>
        <p:nvSpPr>
          <p:cNvPr id="7" name="TextBox 6">
            <a:extLst>
              <a:ext uri="{FF2B5EF4-FFF2-40B4-BE49-F238E27FC236}">
                <a16:creationId xmlns:a16="http://schemas.microsoft.com/office/drawing/2014/main" id="{E1B7578D-0B45-354E-F584-84EA9014B243}"/>
              </a:ext>
            </a:extLst>
          </p:cNvPr>
          <p:cNvSpPr txBox="1"/>
          <p:nvPr/>
        </p:nvSpPr>
        <p:spPr>
          <a:xfrm>
            <a:off x="3200400" y="2343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333333"/>
              </a:solidFill>
              <a:latin typeface="Segoe UI"/>
              <a:cs typeface="Segoe UI"/>
            </a:endParaRPr>
          </a:p>
        </p:txBody>
      </p:sp>
    </p:spTree>
    <p:extLst>
      <p:ext uri="{BB962C8B-B14F-4D97-AF65-F5344CB8AC3E}">
        <p14:creationId xmlns:p14="http://schemas.microsoft.com/office/powerpoint/2010/main" val="706914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62B7F02-CD94-47AC-B7A0-05CC037AFE77}"/>
              </a:ext>
            </a:extLst>
          </p:cNvPr>
          <p:cNvSpPr>
            <a:spLocks noGrp="1"/>
          </p:cNvSpPr>
          <p:nvPr>
            <p:ph idx="1"/>
          </p:nvPr>
        </p:nvSpPr>
        <p:spPr/>
        <p:txBody>
          <a:bodyPr/>
          <a:lstStyle/>
          <a:p>
            <a:r>
              <a:rPr lang="de-DE" altLang="de-DE">
                <a:ea typeface="ＭＳ Ｐゴシック" panose="020B0600070205080204" pitchFamily="34" charset="-128"/>
                <a:cs typeface="Geneva" charset="0"/>
              </a:rPr>
              <a:t>Zu beachten: Vorgaben der jeweiligen Abfallsatzung des (Land-)Kreises oder der kreisfreien Stadt </a:t>
            </a:r>
            <a:r>
              <a:rPr lang="de-DE" altLang="de-DE" baseline="30000">
                <a:ea typeface="ＭＳ Ｐゴシック" panose="020B0600070205080204" pitchFamily="34" charset="-128"/>
                <a:cs typeface="Geneva" charset="0"/>
              </a:rPr>
              <a:t>[11]</a:t>
            </a:r>
          </a:p>
          <a:p>
            <a:r>
              <a:rPr lang="de-DE" altLang="de-DE">
                <a:ea typeface="ＭＳ Ｐゴシック" panose="020B0600070205080204" pitchFamily="34" charset="-128"/>
                <a:cs typeface="Geneva" charset="0"/>
              </a:rPr>
              <a:t>Richtlinie über die Entsorgung von Abfällen aus Einrichtungen des Gesundheitsdienstes der LAGA (Länderarbeitsgemeinschaft Abfall) </a:t>
            </a:r>
            <a:r>
              <a:rPr lang="de-DE" altLang="de-DE" baseline="30000">
                <a:ea typeface="ＭＳ Ｐゴシック" panose="020B0600070205080204" pitchFamily="34" charset="-128"/>
                <a:cs typeface="Geneva" charset="0"/>
              </a:rPr>
              <a:t>[13]</a:t>
            </a:r>
          </a:p>
          <a:p>
            <a:endParaRPr lang="de-DE" altLang="de-DE">
              <a:ea typeface="ＭＳ Ｐゴシック" panose="020B0600070205080204" pitchFamily="34" charset="-128"/>
              <a:cs typeface="Geneva" charset="0"/>
            </a:endParaRPr>
          </a:p>
          <a:p>
            <a:pPr marL="0" indent="0">
              <a:buFont typeface="Wingdings" panose="05000000000000000000" pitchFamily="2" charset="2"/>
              <a:buNone/>
            </a:pPr>
            <a:r>
              <a:rPr lang="de-DE" altLang="de-DE" b="1">
                <a:latin typeface="+mj-lt"/>
                <a:ea typeface="ＭＳ Ｐゴシック" panose="020B0600070205080204" pitchFamily="34" charset="-128"/>
                <a:cs typeface="Geneva" charset="0"/>
              </a:rPr>
              <a:t>Spitze, scharfe und schneidende Gegenstände</a:t>
            </a:r>
          </a:p>
          <a:p>
            <a:r>
              <a:rPr lang="de-DE" altLang="de-DE">
                <a:ea typeface="ＭＳ Ｐゴシック" panose="020B0600070205080204" pitchFamily="34" charset="-128"/>
                <a:cs typeface="Geneva" charset="0"/>
              </a:rPr>
              <a:t>Kanülen, Spikes, Glasampullen: in durchstichsichere und bruchfeste verschließbare </a:t>
            </a:r>
            <a:r>
              <a:rPr lang="de-DE" altLang="de-DE" err="1">
                <a:ea typeface="ＭＳ Ｐゴシック" panose="020B0600070205080204" pitchFamily="34" charset="-128"/>
                <a:cs typeface="Geneva" charset="0"/>
              </a:rPr>
              <a:t>Kanülenabwurfbehälter</a:t>
            </a:r>
            <a:r>
              <a:rPr lang="de-DE" altLang="de-DE">
                <a:ea typeface="ＭＳ Ｐゴシック" panose="020B0600070205080204" pitchFamily="34" charset="-128"/>
                <a:cs typeface="Geneva" charset="0"/>
              </a:rPr>
              <a:t> geben</a:t>
            </a:r>
          </a:p>
          <a:p>
            <a:pPr marL="0" indent="0">
              <a:buNone/>
            </a:pPr>
            <a:endParaRPr lang="de-DE"/>
          </a:p>
        </p:txBody>
      </p:sp>
      <p:sp>
        <p:nvSpPr>
          <p:cNvPr id="3" name="Titel 2">
            <a:extLst>
              <a:ext uri="{FF2B5EF4-FFF2-40B4-BE49-F238E27FC236}">
                <a16:creationId xmlns:a16="http://schemas.microsoft.com/office/drawing/2014/main" id="{5282529A-C036-4036-8C10-5F96D0BA54C6}"/>
              </a:ext>
            </a:extLst>
          </p:cNvPr>
          <p:cNvSpPr>
            <a:spLocks noGrp="1"/>
          </p:cNvSpPr>
          <p:nvPr>
            <p:ph type="ctrTitle"/>
          </p:nvPr>
        </p:nvSpPr>
        <p:spPr/>
        <p:txBody>
          <a:bodyPr/>
          <a:lstStyle/>
          <a:p>
            <a:r>
              <a:rPr lang="de-DE" altLang="de-DE">
                <a:ea typeface="ＭＳ Ｐゴシック" panose="020B0600070205080204" pitchFamily="34" charset="-128"/>
              </a:rPr>
              <a:t>Entsorgung</a:t>
            </a:r>
            <a:endParaRPr lang="de-DE"/>
          </a:p>
        </p:txBody>
      </p:sp>
      <p:sp>
        <p:nvSpPr>
          <p:cNvPr id="4" name="Vertikaler Textplatzhalter 3">
            <a:extLst>
              <a:ext uri="{FF2B5EF4-FFF2-40B4-BE49-F238E27FC236}">
                <a16:creationId xmlns:a16="http://schemas.microsoft.com/office/drawing/2014/main" id="{4FF92B7A-5F83-4CF2-B7DF-F95D78E4A016}"/>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264AF489-A359-43A2-A85F-3DD7ECC3135A}"/>
              </a:ext>
            </a:extLst>
          </p:cNvPr>
          <p:cNvSpPr>
            <a:spLocks noGrp="1"/>
          </p:cNvSpPr>
          <p:nvPr>
            <p:ph type="sldNum" sz="quarter" idx="4"/>
          </p:nvPr>
        </p:nvSpPr>
        <p:spPr/>
        <p:txBody>
          <a:bodyPr/>
          <a:lstStyle/>
          <a:p>
            <a:pPr algn="r"/>
            <a:fld id="{D8EB360B-720C-704A-863E-A567E738ABDA}" type="slidenum">
              <a:rPr lang="de-DE" smtClean="0"/>
              <a:pPr algn="r"/>
              <a:t>54</a:t>
            </a:fld>
            <a:endParaRPr lang="de-DE"/>
          </a:p>
        </p:txBody>
      </p:sp>
    </p:spTree>
    <p:extLst>
      <p:ext uri="{BB962C8B-B14F-4D97-AF65-F5344CB8AC3E}">
        <p14:creationId xmlns:p14="http://schemas.microsoft.com/office/powerpoint/2010/main" val="339237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EE96DF8-968E-0996-DFF3-4D3D5B47CE29}"/>
              </a:ext>
            </a:extLst>
          </p:cNvPr>
          <p:cNvSpPr>
            <a:spLocks noGrp="1"/>
          </p:cNvSpPr>
          <p:nvPr>
            <p:ph idx="1"/>
          </p:nvPr>
        </p:nvSpPr>
        <p:spPr/>
        <p:txBody>
          <a:bodyPr/>
          <a:lstStyle/>
          <a:p>
            <a:pPr>
              <a:buFont typeface="Wingdings" panose="05000000000000000000" pitchFamily="2" charset="2"/>
              <a:buChar char="§"/>
            </a:pPr>
            <a:r>
              <a:rPr lang="de-DE" altLang="de-DE" b="1">
                <a:latin typeface="Arial" panose="020B0604020202020204" pitchFamily="34" charset="0"/>
                <a:ea typeface="ＭＳ Ｐゴシック" panose="020B0600070205080204" pitchFamily="34" charset="-128"/>
                <a:cs typeface="Geneva" charset="0"/>
              </a:rPr>
              <a:t>Gering</a:t>
            </a:r>
            <a:r>
              <a:rPr lang="de-DE" altLang="de-DE">
                <a:latin typeface="Arial" panose="020B0604020202020204" pitchFamily="34" charset="0"/>
                <a:ea typeface="ＭＳ Ｐゴシック" panose="020B0600070205080204" pitchFamily="34" charset="-128"/>
                <a:cs typeface="Geneva" charset="0"/>
              </a:rPr>
              <a:t> mit Zytostatika kontaminierte Abfälle</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verdünnte Lösungen ≤ 20 ml (z. B. Tupfer, Unterlagen, leere Zytostatika-Behältnisse, </a:t>
            </a:r>
            <a:r>
              <a:rPr lang="de-DE" altLang="de-DE" err="1">
                <a:latin typeface="Arial" panose="020B0604020202020204" pitchFamily="34" charset="0"/>
                <a:ea typeface="ＭＳ Ｐゴシック" panose="020B0600070205080204" pitchFamily="34" charset="-128"/>
                <a:cs typeface="Geneva" charset="0"/>
              </a:rPr>
              <a:t>Kanülenabwurfbehältnis</a:t>
            </a:r>
            <a:r>
              <a:rPr lang="de-DE" altLang="de-DE">
                <a:latin typeface="Arial" panose="020B0604020202020204" pitchFamily="34" charset="0"/>
                <a:ea typeface="ＭＳ Ｐゴシック" panose="020B0600070205080204" pitchFamily="34" charset="-128"/>
                <a:cs typeface="Geneva" charset="0"/>
              </a:rPr>
              <a:t>)</a:t>
            </a:r>
          </a:p>
          <a:p>
            <a:pPr>
              <a:buFont typeface="Wingdings" panose="05000000000000000000" pitchFamily="2" charset="2"/>
              <a:buChar char="§"/>
            </a:pPr>
            <a:r>
              <a:rPr lang="de-DE" altLang="de-DE" b="1">
                <a:latin typeface="Arial" panose="020B0604020202020204" pitchFamily="34" charset="0"/>
                <a:ea typeface="ＭＳ Ｐゴシック" panose="020B0600070205080204" pitchFamily="34" charset="-128"/>
                <a:cs typeface="Geneva" charset="0"/>
              </a:rPr>
              <a:t>Am Entstehungsort </a:t>
            </a:r>
            <a:r>
              <a:rPr lang="de-DE" altLang="de-DE">
                <a:latin typeface="Arial" panose="020B0604020202020204" pitchFamily="34" charset="0"/>
                <a:ea typeface="ＭＳ Ｐゴシック" panose="020B0600070205080204" pitchFamily="34" charset="-128"/>
                <a:cs typeface="Geneva" charset="0"/>
              </a:rPr>
              <a:t>in reißfeste und dichte Plastiktüten sammeln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Transport nur in sorgfältig verschlossenen Behältnissen</a:t>
            </a:r>
          </a:p>
          <a:p>
            <a:pPr>
              <a:buFont typeface="Wingdings" panose="05000000000000000000" pitchFamily="2" charset="2"/>
              <a:buChar char="§"/>
            </a:pPr>
            <a:r>
              <a:rPr lang="de-DE" altLang="de-DE">
                <a:latin typeface="Arial" panose="020B0604020202020204" pitchFamily="34" charset="0"/>
                <a:ea typeface="ＭＳ Ｐゴシック" panose="020B0600070205080204" pitchFamily="34" charset="-128"/>
                <a:cs typeface="Geneva" charset="0"/>
              </a:rPr>
              <a:t>Kein Umfüllen oder Sortieren</a:t>
            </a:r>
          </a:p>
          <a:p>
            <a:endParaRPr lang="de-DE"/>
          </a:p>
        </p:txBody>
      </p:sp>
      <p:sp>
        <p:nvSpPr>
          <p:cNvPr id="3" name="Titel 2">
            <a:extLst>
              <a:ext uri="{FF2B5EF4-FFF2-40B4-BE49-F238E27FC236}">
                <a16:creationId xmlns:a16="http://schemas.microsoft.com/office/drawing/2014/main" id="{B0D3252F-FFA3-7C76-B684-0656D4FAE45E}"/>
              </a:ext>
            </a:extLst>
          </p:cNvPr>
          <p:cNvSpPr>
            <a:spLocks noGrp="1"/>
          </p:cNvSpPr>
          <p:nvPr>
            <p:ph type="ctrTitle"/>
          </p:nvPr>
        </p:nvSpPr>
        <p:spPr/>
        <p:txBody>
          <a:bodyPr/>
          <a:lstStyle/>
          <a:p>
            <a:r>
              <a:rPr lang="de-DE" altLang="de-DE">
                <a:ea typeface="ＭＳ Ｐゴシック" panose="020B0600070205080204" pitchFamily="34" charset="-128"/>
              </a:rPr>
              <a:t>Abfälle ohne besondere Anforderungen</a:t>
            </a:r>
            <a:r>
              <a:rPr lang="de-DE" altLang="de-DE" baseline="30000">
                <a:ea typeface="ＭＳ Ｐゴシック" panose="020B0600070205080204" pitchFamily="34" charset="-128"/>
              </a:rPr>
              <a:t> [11, 14]</a:t>
            </a:r>
            <a:endParaRPr lang="de-DE"/>
          </a:p>
        </p:txBody>
      </p:sp>
      <p:sp>
        <p:nvSpPr>
          <p:cNvPr id="4" name="Vertikaler Textplatzhalter 3">
            <a:extLst>
              <a:ext uri="{FF2B5EF4-FFF2-40B4-BE49-F238E27FC236}">
                <a16:creationId xmlns:a16="http://schemas.microsoft.com/office/drawing/2014/main" id="{C750B7B4-13BD-55A2-7207-719BD6433DB0}"/>
              </a:ext>
            </a:extLst>
          </p:cNvPr>
          <p:cNvSpPr>
            <a:spLocks noGrp="1"/>
          </p:cNvSpPr>
          <p:nvPr>
            <p:ph type="body" orient="vert" sz="quarter" idx="11"/>
          </p:nvPr>
        </p:nvSpPr>
        <p:spPr/>
        <p:txBody>
          <a:bodyPr/>
          <a:lstStyle/>
          <a:p>
            <a:endParaRPr lang="de-DE"/>
          </a:p>
        </p:txBody>
      </p:sp>
      <p:sp>
        <p:nvSpPr>
          <p:cNvPr id="5" name="Foliennummernplatzhalter 4">
            <a:extLst>
              <a:ext uri="{FF2B5EF4-FFF2-40B4-BE49-F238E27FC236}">
                <a16:creationId xmlns:a16="http://schemas.microsoft.com/office/drawing/2014/main" id="{BDACF6F9-8DE9-7ABC-3642-86112EEE90D5}"/>
              </a:ext>
            </a:extLst>
          </p:cNvPr>
          <p:cNvSpPr>
            <a:spLocks noGrp="1"/>
          </p:cNvSpPr>
          <p:nvPr>
            <p:ph type="sldNum" sz="quarter" idx="4"/>
          </p:nvPr>
        </p:nvSpPr>
        <p:spPr/>
        <p:txBody>
          <a:bodyPr/>
          <a:lstStyle/>
          <a:p>
            <a:pPr algn="r"/>
            <a:fld id="{D8EB360B-720C-704A-863E-A567E738ABDA}" type="slidenum">
              <a:rPr lang="de-DE" smtClean="0"/>
              <a:pPr algn="r"/>
              <a:t>55</a:t>
            </a:fld>
            <a:endParaRPr lang="de-DE"/>
          </a:p>
        </p:txBody>
      </p:sp>
    </p:spTree>
    <p:extLst>
      <p:ext uri="{BB962C8B-B14F-4D97-AF65-F5344CB8AC3E}">
        <p14:creationId xmlns:p14="http://schemas.microsoft.com/office/powerpoint/2010/main" val="3365765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44A7B61-245D-4CA6-921B-D82255D307D1}"/>
              </a:ext>
            </a:extLst>
          </p:cNvPr>
          <p:cNvSpPr>
            <a:spLocks noGrp="1"/>
          </p:cNvSpPr>
          <p:nvPr>
            <p:ph idx="1"/>
          </p:nvPr>
        </p:nvSpPr>
        <p:spPr/>
        <p:txBody>
          <a:bodyPr/>
          <a:lstStyle/>
          <a:p>
            <a:r>
              <a:rPr lang="de-DE" sz="1800">
                <a:effectLst/>
                <a:latin typeface="Segoe UI" panose="020B0502040204020203" pitchFamily="34" charset="0"/>
              </a:rPr>
              <a:t>Abfalleinstufung „überwachungsbedürftig bei Beseitigung“: getrennt sammeln, gemeinsam entsorgen</a:t>
            </a:r>
            <a:endParaRPr lang="de-DE" altLang="de-DE" b="1">
              <a:ea typeface="ＭＳ Ｐゴシック" panose="020B0600070205080204" pitchFamily="34" charset="-128"/>
              <a:cs typeface="Geneva" charset="0"/>
            </a:endParaRPr>
          </a:p>
          <a:p>
            <a:r>
              <a:rPr lang="de-DE" altLang="de-DE" b="1">
                <a:ea typeface="ＭＳ Ｐゴシック" panose="020B0600070205080204" pitchFamily="34" charset="-128"/>
                <a:cs typeface="Geneva" charset="0"/>
              </a:rPr>
              <a:t>Entsorgung über Hausmüll </a:t>
            </a:r>
            <a:br>
              <a:rPr lang="de-DE" altLang="de-DE" b="1">
                <a:ea typeface="ＭＳ Ｐゴシック" panose="020B0600070205080204" pitchFamily="34" charset="-128"/>
                <a:cs typeface="Geneva" charset="0"/>
              </a:rPr>
            </a:br>
            <a:r>
              <a:rPr lang="de-DE" altLang="de-DE">
                <a:ea typeface="ＭＳ Ｐゴシック" panose="020B0600070205080204" pitchFamily="34" charset="-128"/>
                <a:cs typeface="Geneva" charset="0"/>
              </a:rPr>
              <a:t>(Abfallschlüssel 18 01 04)</a:t>
            </a:r>
          </a:p>
          <a:p>
            <a:r>
              <a:rPr lang="de-DE" altLang="de-DE">
                <a:ea typeface="ＭＳ Ｐゴシック" panose="020B0600070205080204" pitchFamily="34" charset="-128"/>
                <a:cs typeface="Geneva" charset="0"/>
              </a:rPr>
              <a:t>Keine Kennzeichnungsvorschriften</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5FA36267-9D17-43FA-BA9F-62805DDC3BF9}"/>
              </a:ext>
            </a:extLst>
          </p:cNvPr>
          <p:cNvSpPr>
            <a:spLocks noGrp="1"/>
          </p:cNvSpPr>
          <p:nvPr>
            <p:ph type="ctrTitle"/>
          </p:nvPr>
        </p:nvSpPr>
        <p:spPr/>
        <p:txBody>
          <a:bodyPr/>
          <a:lstStyle/>
          <a:p>
            <a:r>
              <a:rPr lang="de-DE" altLang="de-DE">
                <a:ea typeface="ＭＳ Ｐゴシック" panose="020B0600070205080204" pitchFamily="34" charset="-128"/>
              </a:rPr>
              <a:t>Abfälle ohne besondere Anforderungen </a:t>
            </a:r>
            <a:r>
              <a:rPr lang="de-DE" altLang="de-DE" baseline="30000">
                <a:ea typeface="ＭＳ Ｐゴシック" panose="020B0600070205080204" pitchFamily="34" charset="-128"/>
              </a:rPr>
              <a:t>[14]</a:t>
            </a:r>
            <a:br>
              <a:rPr lang="de-DE" altLang="de-DE">
                <a:ea typeface="ＭＳ Ｐゴシック" panose="020B0600070205080204" pitchFamily="34" charset="-128"/>
              </a:rPr>
            </a:br>
            <a:endParaRPr lang="de-DE"/>
          </a:p>
        </p:txBody>
      </p:sp>
      <p:sp>
        <p:nvSpPr>
          <p:cNvPr id="4" name="Vertikaler Textplatzhalter 3">
            <a:extLst>
              <a:ext uri="{FF2B5EF4-FFF2-40B4-BE49-F238E27FC236}">
                <a16:creationId xmlns:a16="http://schemas.microsoft.com/office/drawing/2014/main" id="{901BFCA4-DE67-4CAB-AD6F-E8788FAE3AB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9E914644-15BE-4816-873D-65E42281FDF7}"/>
              </a:ext>
            </a:extLst>
          </p:cNvPr>
          <p:cNvSpPr>
            <a:spLocks noGrp="1"/>
          </p:cNvSpPr>
          <p:nvPr>
            <p:ph type="sldNum" sz="quarter" idx="4"/>
          </p:nvPr>
        </p:nvSpPr>
        <p:spPr/>
        <p:txBody>
          <a:bodyPr/>
          <a:lstStyle/>
          <a:p>
            <a:pPr algn="r"/>
            <a:fld id="{D8EB360B-720C-704A-863E-A567E738ABDA}" type="slidenum">
              <a:rPr lang="de-DE" smtClean="0"/>
              <a:pPr algn="r"/>
              <a:t>56</a:t>
            </a:fld>
            <a:endParaRPr lang="de-DE"/>
          </a:p>
        </p:txBody>
      </p:sp>
      <p:pic>
        <p:nvPicPr>
          <p:cNvPr id="6" name="Bild 7" descr="_MG_9892_2.jpg">
            <a:extLst>
              <a:ext uri="{FF2B5EF4-FFF2-40B4-BE49-F238E27FC236}">
                <a16:creationId xmlns:a16="http://schemas.microsoft.com/office/drawing/2014/main" id="{EEDF2134-222D-4594-8CB1-99702A2D17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5838" y="1518655"/>
            <a:ext cx="2163597" cy="318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35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D8C7E7D-D9AA-44F3-B262-ABEFF99F96DC}"/>
              </a:ext>
            </a:extLst>
          </p:cNvPr>
          <p:cNvSpPr>
            <a:spLocks noGrp="1"/>
          </p:cNvSpPr>
          <p:nvPr>
            <p:ph idx="1"/>
          </p:nvPr>
        </p:nvSpPr>
        <p:spPr>
          <a:xfrm>
            <a:off x="1721539" y="762699"/>
            <a:ext cx="4981653" cy="3613547"/>
          </a:xfrm>
        </p:spPr>
        <p:txBody>
          <a:bodyPr/>
          <a:lstStyle/>
          <a:p>
            <a:pPr>
              <a:lnSpc>
                <a:spcPct val="100000"/>
              </a:lnSpc>
            </a:pPr>
            <a:r>
              <a:rPr lang="de-DE" altLang="de-DE" sz="1600">
                <a:ea typeface="ＭＳ Ｐゴシック" panose="020B0600070205080204" pitchFamily="34" charset="-128"/>
                <a:cs typeface="Geneva" charset="0"/>
              </a:rPr>
              <a:t>Deutlich mit CMR verunreinigte Abfälle: </a:t>
            </a:r>
          </a:p>
          <a:p>
            <a:pPr lvl="1">
              <a:lnSpc>
                <a:spcPct val="100000"/>
              </a:lnSpc>
              <a:buFont typeface="Symbol" panose="05050102010706020507" pitchFamily="18" charset="2"/>
              <a:buChar char="-"/>
            </a:pPr>
            <a:r>
              <a:rPr lang="de-DE" altLang="de-DE" sz="1400">
                <a:ea typeface="ＭＳ Ｐゴシック" panose="020B0600070205080204" pitchFamily="34" charset="-128"/>
                <a:cs typeface="Geneva" charset="0"/>
              </a:rPr>
              <a:t>Stammlösungen (verfallen oder auskristallisiert), </a:t>
            </a:r>
          </a:p>
          <a:p>
            <a:pPr lvl="1">
              <a:lnSpc>
                <a:spcPct val="100000"/>
              </a:lnSpc>
              <a:buFont typeface="Symbol" panose="05050102010706020507" pitchFamily="18" charset="2"/>
              <a:buChar char="-"/>
            </a:pPr>
            <a:r>
              <a:rPr lang="de-DE" altLang="de-DE" sz="1400">
                <a:ea typeface="ＭＳ Ｐゴシック" panose="020B0600070205080204" pitchFamily="34" charset="-128"/>
                <a:cs typeface="Geneva" charset="0"/>
              </a:rPr>
              <a:t>Verdünnte Zubereitungen mit einem Restvolumen </a:t>
            </a:r>
            <a:br>
              <a:rPr lang="de-DE" altLang="de-DE" sz="1400">
                <a:ea typeface="ＭＳ Ｐゴシック" panose="020B0600070205080204" pitchFamily="34" charset="-128"/>
                <a:cs typeface="Geneva" charset="0"/>
              </a:rPr>
            </a:br>
            <a:r>
              <a:rPr lang="de-DE" altLang="de-DE" sz="1400">
                <a:ea typeface="ＭＳ Ｐゴシック" panose="020B0600070205080204" pitchFamily="34" charset="-128"/>
                <a:cs typeface="Geneva" charset="0"/>
              </a:rPr>
              <a:t>&gt; 20 ml</a:t>
            </a:r>
          </a:p>
          <a:p>
            <a:pPr lvl="1">
              <a:lnSpc>
                <a:spcPct val="100000"/>
              </a:lnSpc>
              <a:buFont typeface="Symbol" panose="05050102010706020507" pitchFamily="18" charset="2"/>
              <a:buChar char="-"/>
            </a:pPr>
            <a:r>
              <a:rPr lang="de-DE" altLang="de-DE" sz="1400">
                <a:ea typeface="ＭＳ Ｐゴシック" panose="020B0600070205080204" pitchFamily="34" charset="-128"/>
                <a:cs typeface="Geneva" charset="0"/>
              </a:rPr>
              <a:t>mit Konzentraten oder verdünnten Lösungen &gt;20ml verunreinigte Materialien</a:t>
            </a:r>
          </a:p>
          <a:p>
            <a:pPr lvl="1">
              <a:lnSpc>
                <a:spcPct val="100000"/>
              </a:lnSpc>
              <a:buFont typeface="Symbol" panose="05050102010706020507" pitchFamily="18" charset="2"/>
              <a:buChar char="-"/>
            </a:pPr>
            <a:r>
              <a:rPr lang="de-DE" altLang="de-DE" sz="1400">
                <a:ea typeface="ＭＳ Ｐゴシック" panose="020B0600070205080204" pitchFamily="34" charset="-128"/>
              </a:rPr>
              <a:t>Jegliche Festsubstanzen (Trockensubstanzen, Tabletten, etc.)</a:t>
            </a:r>
            <a:endParaRPr lang="de-DE" altLang="de-DE" sz="1400">
              <a:ea typeface="ＭＳ Ｐゴシック" panose="020B0600070205080204" pitchFamily="34" charset="-128"/>
              <a:cs typeface="Geneva" charset="0"/>
            </a:endParaRPr>
          </a:p>
          <a:p>
            <a:pPr>
              <a:lnSpc>
                <a:spcPct val="100000"/>
              </a:lnSpc>
            </a:pPr>
            <a:r>
              <a:rPr lang="de-DE" altLang="de-DE" sz="1600">
                <a:ea typeface="ＭＳ Ｐゴシック" panose="020B0600070205080204" pitchFamily="34" charset="-128"/>
                <a:cs typeface="Geneva" charset="0"/>
              </a:rPr>
              <a:t>Am Entstehungsort thermoversiegeln</a:t>
            </a:r>
          </a:p>
          <a:p>
            <a:pPr>
              <a:lnSpc>
                <a:spcPct val="100000"/>
              </a:lnSpc>
            </a:pPr>
            <a:r>
              <a:rPr lang="de-DE" altLang="de-DE" sz="1600">
                <a:ea typeface="ＭＳ Ｐゴシック" panose="020B0600070205080204" pitchFamily="34" charset="-128"/>
                <a:cs typeface="Geneva" charset="0"/>
              </a:rPr>
              <a:t>In zugelassenen, bauartgeprüften, gekennzeichneten und dicht verschlossenen Einwegbehältern entsorgen</a:t>
            </a:r>
          </a:p>
          <a:p>
            <a:pPr>
              <a:lnSpc>
                <a:spcPct val="100000"/>
              </a:lnSpc>
            </a:pPr>
            <a:r>
              <a:rPr lang="de-DE" altLang="de-DE" sz="1600" b="1">
                <a:ea typeface="ＭＳ Ｐゴシック" panose="020B0600070205080204" pitchFamily="34" charset="-128"/>
                <a:cs typeface="Geneva" charset="0"/>
              </a:rPr>
              <a:t>Sondermüll</a:t>
            </a:r>
            <a:r>
              <a:rPr lang="de-DE" altLang="de-DE" sz="1600">
                <a:ea typeface="ＭＳ Ｐゴシック" panose="020B0600070205080204" pitchFamily="34" charset="-128"/>
                <a:cs typeface="Geneva" charset="0"/>
              </a:rPr>
              <a:t> (Verbrennung bei &gt; 1000 ºC) </a:t>
            </a:r>
          </a:p>
          <a:p>
            <a:pPr>
              <a:lnSpc>
                <a:spcPct val="100000"/>
              </a:lnSpc>
            </a:pPr>
            <a:r>
              <a:rPr lang="de-DE" altLang="de-DE" sz="1600">
                <a:ea typeface="ＭＳ Ｐゴシック" panose="020B0600070205080204" pitchFamily="34" charset="-128"/>
                <a:cs typeface="Geneva" charset="0"/>
              </a:rPr>
              <a:t>Abfallschlüssel 18 01 08</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9639C121-FBB1-445C-9CD6-DC8B7E4DC24E}"/>
              </a:ext>
            </a:extLst>
          </p:cNvPr>
          <p:cNvSpPr>
            <a:spLocks noGrp="1"/>
          </p:cNvSpPr>
          <p:nvPr>
            <p:ph type="ctrTitle"/>
          </p:nvPr>
        </p:nvSpPr>
        <p:spPr>
          <a:xfrm>
            <a:off x="1721540" y="419950"/>
            <a:ext cx="6700952" cy="492872"/>
          </a:xfrm>
        </p:spPr>
        <p:txBody>
          <a:bodyPr/>
          <a:lstStyle/>
          <a:p>
            <a:r>
              <a:rPr lang="de-DE" sz="2030">
                <a:latin typeface="+mj-lt"/>
              </a:rPr>
              <a:t>S</a:t>
            </a:r>
            <a:r>
              <a:rPr lang="de-DE" sz="2030">
                <a:effectLst/>
                <a:latin typeface="+mj-lt"/>
              </a:rPr>
              <a:t>tark kontaminierte Abfälle</a:t>
            </a:r>
            <a:r>
              <a:rPr lang="de-DE" sz="2030">
                <a:latin typeface="+mj-lt"/>
              </a:rPr>
              <a:t> </a:t>
            </a:r>
            <a:r>
              <a:rPr lang="de-DE" altLang="de-DE" baseline="30000">
                <a:ea typeface="ＭＳ Ｐゴシック" panose="020B0600070205080204" pitchFamily="34" charset="-128"/>
              </a:rPr>
              <a:t>[14]</a:t>
            </a:r>
            <a:endParaRPr lang="de-DE"/>
          </a:p>
        </p:txBody>
      </p:sp>
      <p:sp>
        <p:nvSpPr>
          <p:cNvPr id="4" name="Vertikaler Textplatzhalter 3">
            <a:extLst>
              <a:ext uri="{FF2B5EF4-FFF2-40B4-BE49-F238E27FC236}">
                <a16:creationId xmlns:a16="http://schemas.microsoft.com/office/drawing/2014/main" id="{1E7F4F65-FEEA-4FAD-9C9F-DD558D86E7E2}"/>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730641F1-AA06-4775-82CB-27C94ABB8B06}"/>
              </a:ext>
            </a:extLst>
          </p:cNvPr>
          <p:cNvSpPr>
            <a:spLocks noGrp="1"/>
          </p:cNvSpPr>
          <p:nvPr>
            <p:ph type="sldNum" sz="quarter" idx="4"/>
          </p:nvPr>
        </p:nvSpPr>
        <p:spPr/>
        <p:txBody>
          <a:bodyPr/>
          <a:lstStyle/>
          <a:p>
            <a:pPr algn="r"/>
            <a:fld id="{D8EB360B-720C-704A-863E-A567E738ABDA}" type="slidenum">
              <a:rPr lang="de-DE" smtClean="0"/>
              <a:pPr algn="r"/>
              <a:t>57</a:t>
            </a:fld>
            <a:endParaRPr lang="de-DE"/>
          </a:p>
        </p:txBody>
      </p:sp>
      <p:pic>
        <p:nvPicPr>
          <p:cNvPr id="6" name="Bild 7" descr="_MG_9881_2.jpg">
            <a:extLst>
              <a:ext uri="{FF2B5EF4-FFF2-40B4-BE49-F238E27FC236}">
                <a16:creationId xmlns:a16="http://schemas.microsoft.com/office/drawing/2014/main" id="{D15610DC-6580-4EFB-95D5-A51D24359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3193" y="764976"/>
            <a:ext cx="2255336" cy="361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78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8B093-36AB-4D69-BCA0-E99A430D6557}"/>
              </a:ext>
            </a:extLst>
          </p:cNvPr>
          <p:cNvSpPr>
            <a:spLocks noGrp="1"/>
          </p:cNvSpPr>
          <p:nvPr>
            <p:ph type="ctrTitle"/>
          </p:nvPr>
        </p:nvSpPr>
        <p:spPr/>
        <p:txBody>
          <a:bodyPr/>
          <a:lstStyle/>
          <a:p>
            <a:r>
              <a:rPr lang="de-DE" altLang="de-DE">
                <a:ea typeface="ＭＳ Ｐゴシック" panose="020B0600070205080204" pitchFamily="34" charset="-128"/>
              </a:rPr>
              <a:t>Verhalten und Maßnahmen bei Zytostatika-Unfällen </a:t>
            </a:r>
            <a:r>
              <a:rPr lang="de-DE" altLang="de-DE" b="0" baseline="30000">
                <a:ea typeface="ＭＳ Ｐゴシック" panose="020B0600070205080204" pitchFamily="34" charset="-128"/>
              </a:rPr>
              <a:t>[14]</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479CF72C-CD0A-4ACC-A5E6-1A60628D037A}"/>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E9A8C3EF-B105-421E-BCFD-237BC755A19B}"/>
              </a:ext>
            </a:extLst>
          </p:cNvPr>
          <p:cNvSpPr>
            <a:spLocks noGrp="1"/>
          </p:cNvSpPr>
          <p:nvPr>
            <p:ph type="sldNum" sz="quarter" idx="4"/>
          </p:nvPr>
        </p:nvSpPr>
        <p:spPr/>
        <p:txBody>
          <a:bodyPr/>
          <a:lstStyle/>
          <a:p>
            <a:pPr algn="r"/>
            <a:fld id="{D8EB360B-720C-704A-863E-A567E738ABDA}" type="slidenum">
              <a:rPr lang="de-DE" smtClean="0"/>
              <a:pPr algn="r"/>
              <a:t>58</a:t>
            </a:fld>
            <a:endParaRPr lang="de-DE"/>
          </a:p>
        </p:txBody>
      </p:sp>
    </p:spTree>
    <p:extLst>
      <p:ext uri="{BB962C8B-B14F-4D97-AF65-F5344CB8AC3E}">
        <p14:creationId xmlns:p14="http://schemas.microsoft.com/office/powerpoint/2010/main" val="1391339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04F4E4-D3AA-4AEE-B111-13CC2C189973}"/>
              </a:ext>
            </a:extLst>
          </p:cNvPr>
          <p:cNvSpPr>
            <a:spLocks noGrp="1"/>
          </p:cNvSpPr>
          <p:nvPr>
            <p:ph type="ctrTitle"/>
          </p:nvPr>
        </p:nvSpPr>
        <p:spPr/>
        <p:txBody>
          <a:bodyPr/>
          <a:lstStyle/>
          <a:p>
            <a:r>
              <a:rPr lang="de-DE" altLang="de-DE">
                <a:ea typeface="ＭＳ Ｐゴシック" panose="020B0600070205080204" pitchFamily="34" charset="-128"/>
              </a:rPr>
              <a:t>Grundregeln</a:t>
            </a:r>
            <a:endParaRPr lang="de-DE"/>
          </a:p>
        </p:txBody>
      </p:sp>
      <p:sp>
        <p:nvSpPr>
          <p:cNvPr id="4" name="Vertikaler Textplatzhalter 3">
            <a:extLst>
              <a:ext uri="{FF2B5EF4-FFF2-40B4-BE49-F238E27FC236}">
                <a16:creationId xmlns:a16="http://schemas.microsoft.com/office/drawing/2014/main" id="{006CFE80-4731-432C-BB89-02244991BABD}"/>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FD052765-1F47-4F9B-96FD-12EFA94CAEC7}"/>
              </a:ext>
            </a:extLst>
          </p:cNvPr>
          <p:cNvSpPr>
            <a:spLocks noGrp="1"/>
          </p:cNvSpPr>
          <p:nvPr>
            <p:ph type="sldNum" sz="quarter" idx="4"/>
          </p:nvPr>
        </p:nvSpPr>
        <p:spPr/>
        <p:txBody>
          <a:bodyPr/>
          <a:lstStyle/>
          <a:p>
            <a:pPr algn="r"/>
            <a:fld id="{D8EB360B-720C-704A-863E-A567E738ABDA}" type="slidenum">
              <a:rPr lang="de-DE" smtClean="0"/>
              <a:pPr algn="r"/>
              <a:t>59</a:t>
            </a:fld>
            <a:endParaRPr lang="de-DE"/>
          </a:p>
        </p:txBody>
      </p:sp>
      <p:sp>
        <p:nvSpPr>
          <p:cNvPr id="6" name="Abgerundetes Rechteck 5">
            <a:extLst>
              <a:ext uri="{FF2B5EF4-FFF2-40B4-BE49-F238E27FC236}">
                <a16:creationId xmlns:a16="http://schemas.microsoft.com/office/drawing/2014/main" id="{478C838D-C793-456D-89E0-83190FA1C5C8}"/>
              </a:ext>
            </a:extLst>
          </p:cNvPr>
          <p:cNvSpPr>
            <a:spLocks noChangeArrowheads="1"/>
          </p:cNvSpPr>
          <p:nvPr/>
        </p:nvSpPr>
        <p:spPr bwMode="auto">
          <a:xfrm>
            <a:off x="1785342" y="1214327"/>
            <a:ext cx="6883400" cy="2259211"/>
          </a:xfrm>
          <a:prstGeom prst="roundRect">
            <a:avLst>
              <a:gd name="adj" fmla="val 11597"/>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lIns="0" tIns="0" rIns="0" bIns="0">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700"/>
              </a:spcAft>
              <a:buSzPct val="110000"/>
              <a:buFontTx/>
              <a:buAutoNum type="arabicPeriod"/>
              <a:defRPr/>
            </a:pPr>
            <a:r>
              <a:rPr lang="de-DE" altLang="de-DE" sz="2000" b="1">
                <a:solidFill>
                  <a:schemeClr val="bg1"/>
                </a:solidFill>
              </a:rPr>
              <a:t> Ruhe bewahren! Hilfe herbeirufen! </a:t>
            </a:r>
            <a:br>
              <a:rPr lang="de-DE" altLang="de-DE" sz="2000" b="1">
                <a:solidFill>
                  <a:schemeClr val="bg1"/>
                </a:solidFill>
              </a:rPr>
            </a:br>
            <a:r>
              <a:rPr lang="de-DE" altLang="de-DE" sz="2000" b="1">
                <a:solidFill>
                  <a:schemeClr val="bg1"/>
                </a:solidFill>
              </a:rPr>
              <a:t> Zugluft vermeiden!</a:t>
            </a:r>
            <a:br>
              <a:rPr lang="de-DE" altLang="de-DE" sz="2000" b="1">
                <a:solidFill>
                  <a:schemeClr val="bg1"/>
                </a:solidFill>
              </a:rPr>
            </a:br>
            <a:r>
              <a:rPr lang="de-DE" altLang="de-DE" sz="2000" b="1">
                <a:solidFill>
                  <a:schemeClr val="bg1"/>
                </a:solidFill>
              </a:rPr>
              <a:t> </a:t>
            </a:r>
            <a:r>
              <a:rPr lang="de-DE" altLang="de-DE" sz="2000">
                <a:solidFill>
                  <a:schemeClr val="bg1"/>
                </a:solidFill>
              </a:rPr>
              <a:t>(Fenster und Türen schließen)</a:t>
            </a:r>
            <a:endParaRPr lang="de-DE" altLang="de-DE" sz="2000" b="1">
              <a:solidFill>
                <a:schemeClr val="bg1"/>
              </a:solidFill>
            </a:endParaRPr>
          </a:p>
          <a:p>
            <a:pPr eaLnBrk="1" hangingPunct="1">
              <a:spcAft>
                <a:spcPts val="700"/>
              </a:spcAft>
              <a:buSzPct val="110000"/>
              <a:buFontTx/>
              <a:buAutoNum type="arabicPeriod"/>
              <a:defRPr/>
            </a:pPr>
            <a:r>
              <a:rPr lang="de-DE" altLang="de-DE" sz="2000" b="1">
                <a:solidFill>
                  <a:schemeClr val="bg1"/>
                </a:solidFill>
              </a:rPr>
              <a:t> Dekontamination von Personen</a:t>
            </a:r>
          </a:p>
          <a:p>
            <a:pPr eaLnBrk="1" hangingPunct="1">
              <a:spcAft>
                <a:spcPts val="700"/>
              </a:spcAft>
              <a:buSzPct val="110000"/>
              <a:buFontTx/>
              <a:buAutoNum type="arabicPeriod"/>
              <a:defRPr/>
            </a:pPr>
            <a:r>
              <a:rPr lang="de-DE" altLang="de-DE" sz="2000" b="1">
                <a:solidFill>
                  <a:schemeClr val="bg1"/>
                </a:solidFill>
              </a:rPr>
              <a:t> Dekontamination von Oberflächen</a:t>
            </a:r>
          </a:p>
          <a:p>
            <a:pPr eaLnBrk="1" hangingPunct="1">
              <a:spcAft>
                <a:spcPts val="700"/>
              </a:spcAft>
              <a:buSzPct val="110000"/>
              <a:buFontTx/>
              <a:buAutoNum type="arabicPeriod"/>
              <a:defRPr/>
            </a:pPr>
            <a:r>
              <a:rPr lang="de-DE" altLang="de-DE" sz="2000" b="1">
                <a:solidFill>
                  <a:schemeClr val="bg1"/>
                </a:solidFill>
              </a:rPr>
              <a:t> Unfallbericht</a:t>
            </a:r>
            <a:endParaRPr kumimoji="1" lang="de-DE" altLang="de-DE" sz="2000" b="1">
              <a:solidFill>
                <a:schemeClr val="bg1"/>
              </a:solidFill>
            </a:endParaRPr>
          </a:p>
        </p:txBody>
      </p:sp>
      <p:pic>
        <p:nvPicPr>
          <p:cNvPr id="7" name="Bild 6" descr="fk_gsw_berner_s01a_schild.png">
            <a:extLst>
              <a:ext uri="{FF2B5EF4-FFF2-40B4-BE49-F238E27FC236}">
                <a16:creationId xmlns:a16="http://schemas.microsoft.com/office/drawing/2014/main" id="{5E4831D4-D3B8-48C2-8672-4900754BE7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3" y="2213894"/>
            <a:ext cx="2788639" cy="355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093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3E973-FE66-43B4-AA24-C8FD7091B191}"/>
              </a:ext>
            </a:extLst>
          </p:cNvPr>
          <p:cNvSpPr>
            <a:spLocks noGrp="1"/>
          </p:cNvSpPr>
          <p:nvPr>
            <p:ph type="ctrTitle"/>
          </p:nvPr>
        </p:nvSpPr>
        <p:spPr/>
        <p:txBody>
          <a:bodyPr/>
          <a:lstStyle/>
          <a:p>
            <a:r>
              <a:rPr lang="de-DE" altLang="de-DE">
                <a:ea typeface="ＭＳ Ｐゴシック" panose="020B0600070205080204" pitchFamily="34" charset="-128"/>
              </a:rPr>
              <a:t>Gefahren und Risiken:</a:t>
            </a:r>
            <a:br>
              <a:rPr lang="de-DE" altLang="de-DE">
                <a:ea typeface="ＭＳ Ｐゴシック" panose="020B0600070205080204" pitchFamily="34" charset="-128"/>
              </a:rPr>
            </a:br>
            <a:r>
              <a:rPr lang="de-DE" altLang="de-DE">
                <a:ea typeface="ＭＳ Ｐゴシック" panose="020B0600070205080204" pitchFamily="34" charset="-128"/>
              </a:rPr>
              <a:t>Kontamination des Personals &amp; der Umgebung</a:t>
            </a:r>
            <a:br>
              <a:rPr lang="de-DE" altLang="de-DE">
                <a:ea typeface="ＭＳ Ｐゴシック" panose="020B0600070205080204" pitchFamily="34" charset="-128"/>
              </a:rPr>
            </a:br>
            <a:br>
              <a:rPr lang="de-DE" altLang="de-DE">
                <a:ea typeface="ＭＳ Ｐゴシック" panose="020B0600070205080204" pitchFamily="34" charset="-128"/>
              </a:rPr>
            </a:b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3CCE81A7-E7BB-4638-ACF4-2FBD93229D8D}"/>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373C5204-F8A5-4E26-AD7F-FE4FD58EBBC2}"/>
              </a:ext>
            </a:extLst>
          </p:cNvPr>
          <p:cNvSpPr>
            <a:spLocks noGrp="1"/>
          </p:cNvSpPr>
          <p:nvPr>
            <p:ph type="sldNum" sz="quarter" idx="4"/>
          </p:nvPr>
        </p:nvSpPr>
        <p:spPr/>
        <p:txBody>
          <a:bodyPr/>
          <a:lstStyle/>
          <a:p>
            <a:pPr algn="r"/>
            <a:fld id="{D8EB360B-720C-704A-863E-A567E738ABDA}" type="slidenum">
              <a:rPr lang="de-DE" smtClean="0"/>
              <a:pPr algn="r"/>
              <a:t>6</a:t>
            </a:fld>
            <a:endParaRPr lang="de-DE"/>
          </a:p>
        </p:txBody>
      </p:sp>
    </p:spTree>
    <p:extLst>
      <p:ext uri="{BB962C8B-B14F-4D97-AF65-F5344CB8AC3E}">
        <p14:creationId xmlns:p14="http://schemas.microsoft.com/office/powerpoint/2010/main" val="3816860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280E035-8957-4404-8FDD-E702E180C869}"/>
              </a:ext>
            </a:extLst>
          </p:cNvPr>
          <p:cNvSpPr>
            <a:spLocks noGrp="1"/>
          </p:cNvSpPr>
          <p:nvPr>
            <p:ph idx="1"/>
          </p:nvPr>
        </p:nvSpPr>
        <p:spPr>
          <a:xfrm>
            <a:off x="1790703" y="1087041"/>
            <a:ext cx="5418171" cy="3613547"/>
          </a:xfrm>
        </p:spPr>
        <p:txBody>
          <a:bodyPr lIns="91440" tIns="45720" rIns="91440" bIns="45720" anchor="t"/>
          <a:lstStyle/>
          <a:p>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pPr marL="0" indent="0">
              <a:buNone/>
            </a:pPr>
            <a:endParaRPr lang="de-DE" altLang="de-DE">
              <a:ea typeface="ＭＳ Ｐゴシック" panose="020B0600070205080204" pitchFamily="34" charset="-128"/>
              <a:cs typeface="Geneva" charset="0"/>
            </a:endParaRPr>
          </a:p>
          <a:p>
            <a:r>
              <a:rPr lang="de-DE" altLang="de-DE">
                <a:ea typeface="ＭＳ Ｐゴシック" panose="020B0600070205080204" pitchFamily="34" charset="-128"/>
                <a:cs typeface="Geneva" charset="0"/>
              </a:rPr>
              <a:t>Hilfe herbeirufen</a:t>
            </a:r>
          </a:p>
          <a:p>
            <a:endParaRPr lang="de-DE" altLang="de-DE">
              <a:ea typeface="ＭＳ Ｐゴシック" panose="020B0600070205080204" pitchFamily="34" charset="-128"/>
              <a:cs typeface="Geneva" charset="0"/>
            </a:endParaRPr>
          </a:p>
          <a:p>
            <a:pPr>
              <a:buFont typeface="Wingdings" panose="05000000000000000000" pitchFamily="2" charset="2"/>
              <a:buNone/>
            </a:pPr>
            <a:r>
              <a:rPr lang="de-DE" altLang="de-DE" sz="1800" b="1">
                <a:ea typeface="ＭＳ Ｐゴシック" panose="020B0600070205080204" pitchFamily="34" charset="-128"/>
                <a:cs typeface="Geneva" charset="0"/>
              </a:rPr>
              <a:t>Hautkontakt</a:t>
            </a:r>
          </a:p>
          <a:p>
            <a:r>
              <a:rPr lang="de-DE" altLang="de-DE">
                <a:ea typeface="ＭＳ Ｐゴシック"/>
                <a:cs typeface="Geneva" charset="0"/>
              </a:rPr>
              <a:t>Betroffene Stelle sofort gründlich mit fließendem kaltem Wasser abspülen (zunächst keine Seife verwenden), nicht eincremen, ggf. Arzt konsultieren</a:t>
            </a:r>
          </a:p>
          <a:p>
            <a:endParaRPr lang="de-DE"/>
          </a:p>
        </p:txBody>
      </p:sp>
      <p:sp>
        <p:nvSpPr>
          <p:cNvPr id="3" name="Titel 2">
            <a:extLst>
              <a:ext uri="{FF2B5EF4-FFF2-40B4-BE49-F238E27FC236}">
                <a16:creationId xmlns:a16="http://schemas.microsoft.com/office/drawing/2014/main" id="{D9CDB979-EA1F-45A1-B219-B86D6F86E624}"/>
              </a:ext>
            </a:extLst>
          </p:cNvPr>
          <p:cNvSpPr>
            <a:spLocks noGrp="1"/>
          </p:cNvSpPr>
          <p:nvPr>
            <p:ph type="ctrTitle"/>
          </p:nvPr>
        </p:nvSpPr>
        <p:spPr/>
        <p:txBody>
          <a:bodyPr/>
          <a:lstStyle/>
          <a:p>
            <a:r>
              <a:rPr lang="de-DE" altLang="de-DE">
                <a:ea typeface="ＭＳ Ｐゴシック" panose="020B0600070205080204" pitchFamily="34" charset="-128"/>
              </a:rPr>
              <a:t>Dekontamination von Personen</a:t>
            </a:r>
            <a:endParaRPr lang="de-DE"/>
          </a:p>
        </p:txBody>
      </p:sp>
      <p:sp>
        <p:nvSpPr>
          <p:cNvPr id="4" name="Vertikaler Textplatzhalter 3">
            <a:extLst>
              <a:ext uri="{FF2B5EF4-FFF2-40B4-BE49-F238E27FC236}">
                <a16:creationId xmlns:a16="http://schemas.microsoft.com/office/drawing/2014/main" id="{83E1A29D-40D5-4361-9275-BB066120D76B}"/>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707A0981-5CBF-4AB2-BDD4-1ECAC63EC8F0}"/>
              </a:ext>
            </a:extLst>
          </p:cNvPr>
          <p:cNvSpPr>
            <a:spLocks noGrp="1"/>
          </p:cNvSpPr>
          <p:nvPr>
            <p:ph type="sldNum" sz="quarter" idx="4"/>
          </p:nvPr>
        </p:nvSpPr>
        <p:spPr/>
        <p:txBody>
          <a:bodyPr/>
          <a:lstStyle/>
          <a:p>
            <a:pPr algn="r"/>
            <a:fld id="{D8EB360B-720C-704A-863E-A567E738ABDA}" type="slidenum">
              <a:rPr lang="de-DE" smtClean="0"/>
              <a:pPr algn="r"/>
              <a:t>60</a:t>
            </a:fld>
            <a:endParaRPr lang="de-DE"/>
          </a:p>
        </p:txBody>
      </p:sp>
      <p:sp>
        <p:nvSpPr>
          <p:cNvPr id="6" name="Abgerundetes Rechteck 6">
            <a:extLst>
              <a:ext uri="{FF2B5EF4-FFF2-40B4-BE49-F238E27FC236}">
                <a16:creationId xmlns:a16="http://schemas.microsoft.com/office/drawing/2014/main" id="{DAD9AA9F-9052-442E-99FF-696239AC5A75}"/>
              </a:ext>
            </a:extLst>
          </p:cNvPr>
          <p:cNvSpPr>
            <a:spLocks noChangeArrowheads="1"/>
          </p:cNvSpPr>
          <p:nvPr/>
        </p:nvSpPr>
        <p:spPr bwMode="auto">
          <a:xfrm>
            <a:off x="1790703" y="1414256"/>
            <a:ext cx="4237958" cy="670337"/>
          </a:xfrm>
          <a:prstGeom prst="roundRect">
            <a:avLst>
              <a:gd name="adj" fmla="val 28157"/>
            </a:avLst>
          </a:prstGeom>
          <a:solidFill>
            <a:schemeClr val="bg1">
              <a:lumMod val="65000"/>
            </a:schemeClr>
          </a:solidFill>
          <a:ln w="25400">
            <a:solidFill>
              <a:schemeClr val="bg1"/>
            </a:solidFill>
            <a:round/>
            <a:headEnd/>
            <a:tailEnd/>
          </a:ln>
          <a:effectLst>
            <a:outerShdw blurRad="101600" dist="38100" dir="2700000" algn="br" rotWithShape="0">
              <a:srgbClr val="808080">
                <a:alpha val="42998"/>
              </a:srgbClr>
            </a:outerShdw>
          </a:effectLst>
        </p:spPr>
        <p:txBody>
          <a:bodyPr wrap="square" lIns="0" tIns="0" rIns="0" bIns="0" anchor="ctr">
            <a:spAutoFit/>
          </a:bodyPr>
          <a:lstStyle/>
          <a:p>
            <a:pPr marL="88900" indent="-88900" algn="ctr" eaLnBrk="1" hangingPunct="1">
              <a:defRPr/>
            </a:pPr>
            <a:r>
              <a:rPr lang="de-DE" sz="2000" b="1">
                <a:solidFill>
                  <a:schemeClr val="bg1"/>
                </a:solidFill>
                <a:latin typeface="Arial" pitchFamily="-110" charset="-52"/>
                <a:ea typeface="Geneva" pitchFamily="-110" charset="-128"/>
                <a:cs typeface="Geneva" pitchFamily="-110" charset="-128"/>
              </a:rPr>
              <a:t> </a:t>
            </a:r>
            <a:r>
              <a:rPr lang="de-DE" sz="1650" b="1">
                <a:solidFill>
                  <a:schemeClr val="bg1"/>
                </a:solidFill>
                <a:latin typeface="Arial" pitchFamily="-110" charset="-52"/>
                <a:ea typeface="Geneva" pitchFamily="-110" charset="-128"/>
                <a:cs typeface="Geneva" pitchFamily="-110" charset="-128"/>
              </a:rPr>
              <a:t>Personendekontamination immer</a:t>
            </a:r>
          </a:p>
          <a:p>
            <a:pPr marL="88900" indent="-88900" algn="ctr" eaLnBrk="1" hangingPunct="1">
              <a:defRPr/>
            </a:pPr>
            <a:r>
              <a:rPr lang="de-DE" sz="1650" b="1">
                <a:solidFill>
                  <a:schemeClr val="bg1"/>
                </a:solidFill>
                <a:latin typeface="Arial" pitchFamily="-110" charset="-52"/>
                <a:ea typeface="Geneva" pitchFamily="-110" charset="-128"/>
                <a:cs typeface="Geneva" pitchFamily="-110" charset="-128"/>
              </a:rPr>
              <a:t> </a:t>
            </a:r>
            <a:r>
              <a:rPr lang="de-DE" sz="1650" b="1" i="1" u="sng">
                <a:solidFill>
                  <a:schemeClr val="bg1"/>
                </a:solidFill>
                <a:latin typeface="Arial" pitchFamily="-110" charset="-52"/>
                <a:ea typeface="Geneva" pitchFamily="-110" charset="-128"/>
                <a:cs typeface="Geneva" pitchFamily="-110" charset="-128"/>
              </a:rPr>
              <a:t>vor</a:t>
            </a:r>
            <a:r>
              <a:rPr lang="de-DE" sz="1650" b="1">
                <a:solidFill>
                  <a:schemeClr val="bg1"/>
                </a:solidFill>
                <a:latin typeface="Arial" pitchFamily="-110" charset="-52"/>
                <a:ea typeface="Geneva" pitchFamily="-110" charset="-128"/>
                <a:cs typeface="Geneva" pitchFamily="-110" charset="-128"/>
              </a:rPr>
              <a:t> Sachdekontamination</a:t>
            </a:r>
          </a:p>
        </p:txBody>
      </p:sp>
      <p:pic>
        <p:nvPicPr>
          <p:cNvPr id="7" name="Bild 7" descr="fk_gsw_berner_toxi_haut_v2_2.png">
            <a:extLst>
              <a:ext uri="{FF2B5EF4-FFF2-40B4-BE49-F238E27FC236}">
                <a16:creationId xmlns:a16="http://schemas.microsoft.com/office/drawing/2014/main" id="{B1C80B0B-0548-40C0-AEAE-C1A63F1EC7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1703" y="3354550"/>
            <a:ext cx="1004591" cy="104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253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79A761E-FD61-4809-A8ED-307B5A886D23}"/>
              </a:ext>
            </a:extLst>
          </p:cNvPr>
          <p:cNvSpPr>
            <a:spLocks noGrp="1"/>
          </p:cNvSpPr>
          <p:nvPr>
            <p:ph idx="1"/>
          </p:nvPr>
        </p:nvSpPr>
        <p:spPr>
          <a:xfrm>
            <a:off x="1790702" y="1087041"/>
            <a:ext cx="6695592" cy="3613547"/>
          </a:xfrm>
        </p:spPr>
        <p:txBody>
          <a:bodyPr lIns="91440" tIns="45720" rIns="91440" bIns="45720" anchor="t"/>
          <a:lstStyle/>
          <a:p>
            <a:pPr>
              <a:buFont typeface="Wingdings" panose="05000000000000000000" pitchFamily="2" charset="2"/>
              <a:buNone/>
            </a:pPr>
            <a:r>
              <a:rPr lang="de-DE" altLang="de-DE" sz="1700" b="1">
                <a:ea typeface="ＭＳ Ｐゴシック"/>
                <a:cs typeface="Geneva" charset="0"/>
              </a:rPr>
              <a:t>Augenkontakt</a:t>
            </a:r>
          </a:p>
          <a:p>
            <a:r>
              <a:rPr lang="de-DE" altLang="de-DE">
                <a:ea typeface="ＭＳ Ｐゴシック"/>
                <a:cs typeface="Geneva" charset="0"/>
              </a:rPr>
              <a:t>Unverzüglich mind. 10 min mit reichlich </a:t>
            </a:r>
            <a:br>
              <a:rPr lang="de-DE" altLang="de-DE">
                <a:ea typeface="ＭＳ Ｐゴシック" panose="020B0600070205080204" pitchFamily="34" charset="-128"/>
                <a:cs typeface="Geneva" charset="0"/>
              </a:rPr>
            </a:br>
            <a:r>
              <a:rPr lang="de-DE" altLang="de-DE">
                <a:ea typeface="ＭＳ Ｐゴシック"/>
                <a:cs typeface="Geneva" charset="0"/>
              </a:rPr>
              <a:t>Wasser oder </a:t>
            </a:r>
            <a:r>
              <a:rPr lang="de-DE" altLang="de-DE" err="1">
                <a:ea typeface="ＭＳ Ｐゴシック"/>
                <a:cs typeface="Geneva" charset="0"/>
              </a:rPr>
              <a:t>isotoner</a:t>
            </a:r>
            <a:r>
              <a:rPr lang="de-DE" altLang="de-DE">
                <a:ea typeface="ＭＳ Ｐゴシック"/>
                <a:cs typeface="Geneva" charset="0"/>
              </a:rPr>
              <a:t> Kochsalzlösung bei geöffnetem </a:t>
            </a:r>
            <a:br>
              <a:rPr lang="de-DE" altLang="de-DE">
                <a:ea typeface="ＭＳ Ｐゴシック"/>
                <a:cs typeface="Geneva" charset="0"/>
              </a:rPr>
            </a:br>
            <a:r>
              <a:rPr lang="de-DE" altLang="de-DE" err="1">
                <a:ea typeface="ＭＳ Ｐゴシック"/>
                <a:cs typeface="Geneva" charset="0"/>
              </a:rPr>
              <a:t>Lidspalt</a:t>
            </a:r>
            <a:r>
              <a:rPr lang="de-DE" altLang="de-DE">
                <a:ea typeface="ＭＳ Ｐゴシック"/>
                <a:cs typeface="Geneva" charset="0"/>
              </a:rPr>
              <a:t> spülen (ggf. Augendusche)</a:t>
            </a:r>
          </a:p>
          <a:p>
            <a:r>
              <a:rPr lang="de-DE">
                <a:ea typeface="+mn-lt"/>
                <a:cs typeface="+mn-lt"/>
              </a:rPr>
              <a:t>Insbesondere bei reizenden Substanzen ist ein </a:t>
            </a:r>
            <a:br>
              <a:rPr lang="de-DE">
                <a:ea typeface="+mn-lt"/>
                <a:cs typeface="+mn-lt"/>
              </a:rPr>
            </a:br>
            <a:r>
              <a:rPr lang="de-DE">
                <a:ea typeface="+mn-lt"/>
                <a:cs typeface="+mn-lt"/>
              </a:rPr>
              <a:t>Augenarzt aufzusuchen</a:t>
            </a:r>
          </a:p>
          <a:p>
            <a:pPr>
              <a:buNone/>
            </a:pPr>
            <a:endParaRPr lang="de-DE" altLang="de-DE" sz="1700" b="1">
              <a:ea typeface="ＭＳ Ｐゴシック"/>
              <a:cs typeface="Geneva" charset="0"/>
            </a:endParaRPr>
          </a:p>
          <a:p>
            <a:pPr>
              <a:buFont typeface="Wingdings" panose="05000000000000000000" pitchFamily="2" charset="2"/>
              <a:buNone/>
            </a:pPr>
            <a:r>
              <a:rPr lang="de-DE" altLang="de-DE" sz="1700" b="1">
                <a:ea typeface="ＭＳ Ｐゴシック"/>
                <a:cs typeface="Geneva" charset="0"/>
              </a:rPr>
              <a:t>Stich- oder Schnittverletzungen</a:t>
            </a:r>
            <a:endParaRPr lang="de-DE">
              <a:ea typeface="ＭＳ Ｐゴシック"/>
            </a:endParaRPr>
          </a:p>
          <a:p>
            <a:r>
              <a:rPr lang="de-DE" altLang="de-DE">
                <a:ea typeface="ＭＳ Ｐゴシック"/>
                <a:cs typeface="Geneva" charset="0"/>
              </a:rPr>
              <a:t>Wunde unter laufendem Wasser mehrere Minuten </a:t>
            </a:r>
            <a:br>
              <a:rPr lang="de-DE" altLang="de-DE">
                <a:ea typeface="ＭＳ Ｐゴシック"/>
                <a:cs typeface="Geneva" charset="0"/>
              </a:rPr>
            </a:br>
            <a:r>
              <a:rPr lang="de-DE" altLang="de-DE">
                <a:ea typeface="ＭＳ Ｐゴシック"/>
                <a:cs typeface="Geneva" charset="0"/>
              </a:rPr>
              <a:t>bluten lassen</a:t>
            </a:r>
          </a:p>
          <a:p>
            <a:endParaRPr lang="de-DE" altLang="de-DE">
              <a:ea typeface="ＭＳ Ｐゴシック" panose="020B0600070205080204" pitchFamily="34" charset="-128"/>
              <a:cs typeface="Geneva" charset="0"/>
            </a:endParaRPr>
          </a:p>
          <a:p>
            <a:pPr marL="0" indent="0">
              <a:buNone/>
            </a:pPr>
            <a:r>
              <a:rPr lang="de-DE" altLang="de-DE" sz="1700" b="1">
                <a:solidFill>
                  <a:srgbClr val="666565"/>
                </a:solidFill>
                <a:ea typeface="ＭＳ Ｐゴシック"/>
              </a:rPr>
              <a:t>Bei Kontamination mit Stäuben</a:t>
            </a:r>
            <a:r>
              <a:rPr lang="de-DE" altLang="de-DE" sz="1700" b="1">
                <a:ea typeface="ＭＳ Ｐゴシック"/>
              </a:rPr>
              <a:t>: </a:t>
            </a:r>
            <a:r>
              <a:rPr lang="de-DE" altLang="de-DE">
                <a:solidFill>
                  <a:srgbClr val="666565"/>
                </a:solidFill>
                <a:ea typeface="ＭＳ Ｐゴシック"/>
              </a:rPr>
              <a:t>ggf. Duschen</a:t>
            </a:r>
            <a:r>
              <a:rPr lang="de-DE" altLang="de-DE">
                <a:ea typeface="ＭＳ Ｐゴシック"/>
              </a:rPr>
              <a:t> und </a:t>
            </a:r>
            <a:r>
              <a:rPr lang="de-DE" altLang="de-DE">
                <a:solidFill>
                  <a:srgbClr val="666565"/>
                </a:solidFill>
                <a:ea typeface="ＭＳ Ｐゴシック"/>
              </a:rPr>
              <a:t>Haare waschen</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FD580943-3F3C-41E7-B844-6459241E94D4}"/>
              </a:ext>
            </a:extLst>
          </p:cNvPr>
          <p:cNvSpPr>
            <a:spLocks noGrp="1"/>
          </p:cNvSpPr>
          <p:nvPr>
            <p:ph type="ctrTitle"/>
          </p:nvPr>
        </p:nvSpPr>
        <p:spPr/>
        <p:txBody>
          <a:bodyPr/>
          <a:lstStyle/>
          <a:p>
            <a:r>
              <a:rPr lang="de-DE" altLang="de-DE">
                <a:ea typeface="ＭＳ Ｐゴシック" panose="020B0600070205080204" pitchFamily="34" charset="-128"/>
              </a:rPr>
              <a:t>Dekontamination von Personen</a:t>
            </a:r>
            <a:endParaRPr lang="de-DE"/>
          </a:p>
        </p:txBody>
      </p:sp>
      <p:sp>
        <p:nvSpPr>
          <p:cNvPr id="4" name="Vertikaler Textplatzhalter 3">
            <a:extLst>
              <a:ext uri="{FF2B5EF4-FFF2-40B4-BE49-F238E27FC236}">
                <a16:creationId xmlns:a16="http://schemas.microsoft.com/office/drawing/2014/main" id="{1351F19A-F488-4CA7-ACA8-97478DEBCB1B}"/>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C48BAB6E-8F62-4B6B-A728-623759D0ED93}"/>
              </a:ext>
            </a:extLst>
          </p:cNvPr>
          <p:cNvSpPr>
            <a:spLocks noGrp="1"/>
          </p:cNvSpPr>
          <p:nvPr>
            <p:ph type="sldNum" sz="quarter" idx="4"/>
          </p:nvPr>
        </p:nvSpPr>
        <p:spPr/>
        <p:txBody>
          <a:bodyPr/>
          <a:lstStyle/>
          <a:p>
            <a:pPr algn="r"/>
            <a:fld id="{D8EB360B-720C-704A-863E-A567E738ABDA}" type="slidenum">
              <a:rPr lang="de-DE" smtClean="0"/>
              <a:pPr algn="r"/>
              <a:t>61</a:t>
            </a:fld>
            <a:endParaRPr lang="de-DE"/>
          </a:p>
        </p:txBody>
      </p:sp>
      <p:pic>
        <p:nvPicPr>
          <p:cNvPr id="6" name="Bild 8" descr="fk_gsw_berner_toxi_auge_v2.png">
            <a:extLst>
              <a:ext uri="{FF2B5EF4-FFF2-40B4-BE49-F238E27FC236}">
                <a16:creationId xmlns:a16="http://schemas.microsoft.com/office/drawing/2014/main" id="{F5384D22-B06C-423F-926F-E929AAC6F1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3298" y="1267999"/>
            <a:ext cx="944021" cy="9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10" descr="fk_gsw_berner_toxi_schnitt_v2.png">
            <a:extLst>
              <a:ext uri="{FF2B5EF4-FFF2-40B4-BE49-F238E27FC236}">
                <a16:creationId xmlns:a16="http://schemas.microsoft.com/office/drawing/2014/main" id="{12E20A7C-83DD-47F9-B672-8C4C09964B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786" y="3084314"/>
            <a:ext cx="1208533" cy="128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6979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C51479-3C86-4FF0-BAB3-2A27949B63D1}"/>
              </a:ext>
            </a:extLst>
          </p:cNvPr>
          <p:cNvSpPr>
            <a:spLocks noGrp="1"/>
          </p:cNvSpPr>
          <p:nvPr>
            <p:ph idx="1"/>
          </p:nvPr>
        </p:nvSpPr>
        <p:spPr/>
        <p:txBody>
          <a:bodyPr/>
          <a:lstStyle/>
          <a:p>
            <a:r>
              <a:rPr lang="de-DE" altLang="de-DE">
                <a:ea typeface="ＭＳ Ｐゴシック" panose="020B0600070205080204" pitchFamily="34" charset="-128"/>
                <a:cs typeface="Geneva" charset="0"/>
              </a:rPr>
              <a:t>Kontaminierte </a:t>
            </a:r>
            <a:r>
              <a:rPr lang="de-DE" altLang="de-DE" b="1">
                <a:ea typeface="ＭＳ Ｐゴシック" panose="020B0600070205080204" pitchFamily="34" charset="-128"/>
                <a:cs typeface="Geneva" charset="0"/>
              </a:rPr>
              <a:t>Kleidung baldmöglichst ausziehen</a:t>
            </a:r>
          </a:p>
          <a:p>
            <a:r>
              <a:rPr lang="de-DE" altLang="de-DE">
                <a:ea typeface="ＭＳ Ｐゴシック" panose="020B0600070205080204" pitchFamily="34" charset="-128"/>
                <a:cs typeface="Geneva" charset="0"/>
              </a:rPr>
              <a:t>Auf Schutz der Helfer achten</a:t>
            </a:r>
          </a:p>
          <a:p>
            <a:r>
              <a:rPr lang="de-DE" altLang="de-DE">
                <a:ea typeface="ＭＳ Ｐゴシック" panose="020B0600070205080204" pitchFamily="34" charset="-128"/>
                <a:cs typeface="Geneva" charset="0"/>
              </a:rPr>
              <a:t>Je nach Ausmaß der Kontamination die Kleidung entsprechend vor Ort entsorgen</a:t>
            </a:r>
          </a:p>
          <a:p>
            <a:endParaRPr lang="de-DE"/>
          </a:p>
        </p:txBody>
      </p:sp>
      <p:sp>
        <p:nvSpPr>
          <p:cNvPr id="3" name="Titel 2">
            <a:extLst>
              <a:ext uri="{FF2B5EF4-FFF2-40B4-BE49-F238E27FC236}">
                <a16:creationId xmlns:a16="http://schemas.microsoft.com/office/drawing/2014/main" id="{736CCF4B-99B1-48D4-9D39-3C76801A97D6}"/>
              </a:ext>
            </a:extLst>
          </p:cNvPr>
          <p:cNvSpPr>
            <a:spLocks noGrp="1"/>
          </p:cNvSpPr>
          <p:nvPr>
            <p:ph type="ctrTitle"/>
          </p:nvPr>
        </p:nvSpPr>
        <p:spPr/>
        <p:txBody>
          <a:bodyPr/>
          <a:lstStyle/>
          <a:p>
            <a:r>
              <a:rPr lang="de-DE" altLang="de-DE">
                <a:ea typeface="ＭＳ Ｐゴシック" panose="020B0600070205080204" pitchFamily="34" charset="-128"/>
              </a:rPr>
              <a:t>Dekontamination von Kleidung</a:t>
            </a:r>
            <a:endParaRPr lang="de-DE"/>
          </a:p>
        </p:txBody>
      </p:sp>
      <p:sp>
        <p:nvSpPr>
          <p:cNvPr id="4" name="Vertikaler Textplatzhalter 3">
            <a:extLst>
              <a:ext uri="{FF2B5EF4-FFF2-40B4-BE49-F238E27FC236}">
                <a16:creationId xmlns:a16="http://schemas.microsoft.com/office/drawing/2014/main" id="{7EDFB4ED-A129-42E0-AD16-DA1DEF509316}"/>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540FDB8B-8569-40E7-B78E-94AE05CDF023}"/>
              </a:ext>
            </a:extLst>
          </p:cNvPr>
          <p:cNvSpPr>
            <a:spLocks noGrp="1"/>
          </p:cNvSpPr>
          <p:nvPr>
            <p:ph type="sldNum" sz="quarter" idx="4"/>
          </p:nvPr>
        </p:nvSpPr>
        <p:spPr/>
        <p:txBody>
          <a:bodyPr/>
          <a:lstStyle/>
          <a:p>
            <a:pPr algn="r"/>
            <a:fld id="{D8EB360B-720C-704A-863E-A567E738ABDA}" type="slidenum">
              <a:rPr lang="de-DE" smtClean="0"/>
              <a:pPr algn="r"/>
              <a:t>62</a:t>
            </a:fld>
            <a:endParaRPr lang="de-DE"/>
          </a:p>
        </p:txBody>
      </p:sp>
    </p:spTree>
    <p:extLst>
      <p:ext uri="{BB962C8B-B14F-4D97-AF65-F5344CB8AC3E}">
        <p14:creationId xmlns:p14="http://schemas.microsoft.com/office/powerpoint/2010/main" val="4288847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38FFDAD-CEBE-4A3A-8E8A-4F2400D207D8}"/>
              </a:ext>
            </a:extLst>
          </p:cNvPr>
          <p:cNvSpPr>
            <a:spLocks noGrp="1"/>
          </p:cNvSpPr>
          <p:nvPr>
            <p:ph idx="1"/>
          </p:nvPr>
        </p:nvSpPr>
        <p:spPr>
          <a:xfrm>
            <a:off x="1790702" y="1392865"/>
            <a:ext cx="7038975" cy="3307723"/>
          </a:xfrm>
        </p:spPr>
        <p:txBody>
          <a:bodyPr/>
          <a:lstStyle/>
          <a:p>
            <a:r>
              <a:rPr lang="de-DE" altLang="de-DE">
                <a:ea typeface="ＭＳ Ｐゴシック" panose="020B0600070205080204" pitchFamily="34" charset="-128"/>
                <a:cs typeface="Geneva" charset="0"/>
              </a:rPr>
              <a:t>Bei jeder sichtbaren Kontamination der </a:t>
            </a:r>
            <a:r>
              <a:rPr lang="de-DE" altLang="de-DE" b="1">
                <a:ea typeface="ＭＳ Ｐゴシック" panose="020B0600070205080204" pitchFamily="34" charset="-128"/>
                <a:cs typeface="Geneva" charset="0"/>
              </a:rPr>
              <a:t>Einmalhandschuhe,</a:t>
            </a:r>
            <a:r>
              <a:rPr lang="de-DE" altLang="de-DE">
                <a:ea typeface="ＭＳ Ｐゴシック" panose="020B0600070205080204" pitchFamily="34" charset="-128"/>
                <a:cs typeface="Geneva" charset="0"/>
              </a:rPr>
              <a:t> diese wechseln</a:t>
            </a:r>
          </a:p>
          <a:p>
            <a:r>
              <a:rPr lang="de-DE" altLang="de-DE">
                <a:ea typeface="ＭＳ Ｐゴシック" panose="020B0600070205080204" pitchFamily="34" charset="-128"/>
                <a:cs typeface="Geneva" charset="0"/>
              </a:rPr>
              <a:t>Bei Kontamination der </a:t>
            </a:r>
            <a:r>
              <a:rPr lang="de-DE" altLang="de-DE" b="1">
                <a:ea typeface="ＭＳ Ｐゴシック" panose="020B0600070205080204" pitchFamily="34" charset="-128"/>
                <a:cs typeface="Geneva" charset="0"/>
              </a:rPr>
              <a:t>Arbeitsunterlage,</a:t>
            </a:r>
            <a:r>
              <a:rPr lang="de-DE" altLang="de-DE">
                <a:ea typeface="ＭＳ Ｐゴシック" panose="020B0600070205080204" pitchFamily="34" charset="-128"/>
                <a:cs typeface="Geneva" charset="0"/>
              </a:rPr>
              <a:t> diese sofort wechseln</a:t>
            </a:r>
          </a:p>
          <a:p>
            <a:r>
              <a:rPr lang="de-DE" altLang="de-DE" b="1">
                <a:ea typeface="ＭＳ Ｐゴシック" panose="020B0600070205080204" pitchFamily="34" charset="-128"/>
                <a:cs typeface="Geneva" charset="0"/>
              </a:rPr>
              <a:t>Großflächige Kontamination: </a:t>
            </a:r>
            <a:r>
              <a:rPr lang="de-DE" altLang="de-DE">
                <a:ea typeface="ＭＳ Ｐゴシック" panose="020B0600070205080204" pitchFamily="34" charset="-128"/>
                <a:cs typeface="Geneva" charset="0"/>
              </a:rPr>
              <a:t>sofortiges Unterbrechen der Arbeit, Grundreinigung der Sicherheitswerkbank</a:t>
            </a:r>
          </a:p>
          <a:p>
            <a:r>
              <a:rPr lang="de-DE" altLang="de-DE">
                <a:ea typeface="ＭＳ Ｐゴシック" panose="020B0600070205080204" pitchFamily="34" charset="-128"/>
                <a:cs typeface="Geneva" charset="0"/>
              </a:rPr>
              <a:t>Geringe Kontamination: betroffene Stelle reinigen</a:t>
            </a:r>
          </a:p>
          <a:p>
            <a:endParaRPr lang="de-DE"/>
          </a:p>
        </p:txBody>
      </p:sp>
      <p:sp>
        <p:nvSpPr>
          <p:cNvPr id="3" name="Titel 2">
            <a:extLst>
              <a:ext uri="{FF2B5EF4-FFF2-40B4-BE49-F238E27FC236}">
                <a16:creationId xmlns:a16="http://schemas.microsoft.com/office/drawing/2014/main" id="{C548BA09-493E-4D82-8234-FEF241F79599}"/>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 </a:t>
            </a:r>
            <a:br>
              <a:rPr lang="de-DE" altLang="de-DE">
                <a:ea typeface="ＭＳ Ｐゴシック" panose="020B0600070205080204" pitchFamily="34" charset="-128"/>
              </a:rPr>
            </a:br>
            <a:r>
              <a:rPr lang="de-DE" altLang="de-DE">
                <a:ea typeface="ＭＳ Ｐゴシック" panose="020B0600070205080204" pitchFamily="34" charset="-128"/>
              </a:rPr>
              <a:t>Unter der Sicherheitswerkbank</a:t>
            </a:r>
            <a:endParaRPr lang="de-DE"/>
          </a:p>
        </p:txBody>
      </p:sp>
      <p:sp>
        <p:nvSpPr>
          <p:cNvPr id="4" name="Vertikaler Textplatzhalter 3">
            <a:extLst>
              <a:ext uri="{FF2B5EF4-FFF2-40B4-BE49-F238E27FC236}">
                <a16:creationId xmlns:a16="http://schemas.microsoft.com/office/drawing/2014/main" id="{5162472D-B377-40C1-9868-3C053CE5DA59}"/>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8EC1A8DC-D4AB-44EC-87F6-20ED1EFF4A9E}"/>
              </a:ext>
            </a:extLst>
          </p:cNvPr>
          <p:cNvSpPr>
            <a:spLocks noGrp="1"/>
          </p:cNvSpPr>
          <p:nvPr>
            <p:ph type="sldNum" sz="quarter" idx="4"/>
          </p:nvPr>
        </p:nvSpPr>
        <p:spPr/>
        <p:txBody>
          <a:bodyPr/>
          <a:lstStyle/>
          <a:p>
            <a:pPr algn="r"/>
            <a:fld id="{D8EB360B-720C-704A-863E-A567E738ABDA}" type="slidenum">
              <a:rPr lang="de-DE" smtClean="0"/>
              <a:pPr algn="r"/>
              <a:t>63</a:t>
            </a:fld>
            <a:endParaRPr lang="de-DE"/>
          </a:p>
        </p:txBody>
      </p:sp>
    </p:spTree>
    <p:extLst>
      <p:ext uri="{BB962C8B-B14F-4D97-AF65-F5344CB8AC3E}">
        <p14:creationId xmlns:p14="http://schemas.microsoft.com/office/powerpoint/2010/main" val="2598386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CFE800C-DD88-4EA1-8A44-B34668EEEBB1}"/>
              </a:ext>
            </a:extLst>
          </p:cNvPr>
          <p:cNvSpPr>
            <a:spLocks noGrp="1"/>
          </p:cNvSpPr>
          <p:nvPr>
            <p:ph idx="1"/>
          </p:nvPr>
        </p:nvSpPr>
        <p:spPr>
          <a:xfrm>
            <a:off x="1790702" y="1329070"/>
            <a:ext cx="7038975" cy="3371518"/>
          </a:xfrm>
        </p:spPr>
        <p:txBody>
          <a:bodyPr lIns="91440" tIns="45720" rIns="91440" bIns="45720" anchor="t"/>
          <a:lstStyle/>
          <a:p>
            <a:r>
              <a:rPr lang="de-DE" altLang="de-DE">
                <a:ea typeface="ＭＳ Ｐゴシック"/>
                <a:cs typeface="Geneva" charset="0"/>
              </a:rPr>
              <a:t>Verschleppungen unbedingt vermeiden</a:t>
            </a:r>
          </a:p>
          <a:p>
            <a:r>
              <a:rPr lang="de-DE" altLang="de-DE">
                <a:ea typeface="ＭＳ Ｐゴシック"/>
                <a:cs typeface="Geneva" charset="0"/>
              </a:rPr>
              <a:t>Benutzung eines Dekontaminations-Sets (Spill-Kit): </a:t>
            </a:r>
            <a:endParaRPr lang="de-DE" altLang="de-DE">
              <a:ea typeface="ＭＳ Ｐゴシック" panose="020B0600070205080204" pitchFamily="34" charset="-128"/>
              <a:cs typeface="Geneva" charset="0"/>
            </a:endParaRPr>
          </a:p>
          <a:p>
            <a:pPr marL="721995" lvl="1" indent="-277495">
              <a:buFont typeface="Symbol" panose="05050102010706020507" pitchFamily="18" charset="2"/>
              <a:buChar char="-"/>
            </a:pPr>
            <a:r>
              <a:rPr lang="de-DE" altLang="de-DE">
                <a:ea typeface="ＭＳ Ｐゴシック"/>
              </a:rPr>
              <a:t>Überschuhe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Flüssigkeitsundurchlässiger Schutzoverall mit langen Ärmeln und enganliegenden Bündchen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Schutzbrille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Schutzhandschuhe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Atemschutzmaske </a:t>
            </a:r>
            <a:br>
              <a:rPr lang="de-DE" altLang="de-DE">
                <a:ea typeface="ＭＳ Ｐゴシック" panose="020B0600070205080204" pitchFamily="34" charset="-128"/>
              </a:rPr>
            </a:br>
            <a:r>
              <a:rPr lang="de-DE" altLang="de-DE">
                <a:ea typeface="ＭＳ Ｐゴシック"/>
              </a:rPr>
              <a:t>(Schutzstufe FFP3)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Saugfähige Einmaltücher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Abfallbehältnis </a:t>
            </a:r>
            <a:endParaRPr lang="de-DE" altLang="de-DE">
              <a:ea typeface="ＭＳ Ｐゴシック" panose="020B0600070205080204" pitchFamily="34" charset="-128"/>
            </a:endParaRPr>
          </a:p>
          <a:p>
            <a:pPr marL="721995" lvl="1" indent="-277495">
              <a:buFont typeface="Symbol" panose="05050102010706020507" pitchFamily="18" charset="2"/>
              <a:buChar char="-"/>
            </a:pPr>
            <a:r>
              <a:rPr lang="de-DE" altLang="de-DE">
                <a:ea typeface="ＭＳ Ｐゴシック"/>
              </a:rPr>
              <a:t>Handschaufel und Zange</a:t>
            </a:r>
            <a:endParaRPr lang="de-DE" altLang="de-DE">
              <a:ea typeface="ＭＳ Ｐゴシック" panose="020B0600070205080204" pitchFamily="34" charset="-128"/>
            </a:endParaRPr>
          </a:p>
          <a:p>
            <a:endParaRPr lang="de-DE"/>
          </a:p>
        </p:txBody>
      </p:sp>
      <p:sp>
        <p:nvSpPr>
          <p:cNvPr id="3" name="Titel 2">
            <a:extLst>
              <a:ext uri="{FF2B5EF4-FFF2-40B4-BE49-F238E27FC236}">
                <a16:creationId xmlns:a16="http://schemas.microsoft.com/office/drawing/2014/main" id="{1F6A27E4-3971-4A16-A6D0-B8BE1C8F0408}"/>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738BC38E-F4A9-4708-AF5E-6D80CEEDFD0D}"/>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C1300E9-E111-446B-AB4D-29455E6E932D}"/>
              </a:ext>
            </a:extLst>
          </p:cNvPr>
          <p:cNvSpPr>
            <a:spLocks noGrp="1"/>
          </p:cNvSpPr>
          <p:nvPr>
            <p:ph type="sldNum" sz="quarter" idx="4"/>
          </p:nvPr>
        </p:nvSpPr>
        <p:spPr/>
        <p:txBody>
          <a:bodyPr/>
          <a:lstStyle/>
          <a:p>
            <a:pPr algn="r"/>
            <a:fld id="{D8EB360B-720C-704A-863E-A567E738ABDA}" type="slidenum">
              <a:rPr lang="de-DE" smtClean="0"/>
              <a:pPr algn="r"/>
              <a:t>64</a:t>
            </a:fld>
            <a:endParaRPr lang="de-DE"/>
          </a:p>
        </p:txBody>
      </p:sp>
      <p:pic>
        <p:nvPicPr>
          <p:cNvPr id="6" name="Bild 7" descr="_MG_9785_2.jpg">
            <a:extLst>
              <a:ext uri="{FF2B5EF4-FFF2-40B4-BE49-F238E27FC236}">
                <a16:creationId xmlns:a16="http://schemas.microsoft.com/office/drawing/2014/main" id="{15634A63-F31A-408F-AE14-27A141B50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4033" y="2815479"/>
            <a:ext cx="2942082" cy="19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64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04FC990-B733-454B-BD8E-A25858ECC52E}"/>
              </a:ext>
            </a:extLst>
          </p:cNvPr>
          <p:cNvSpPr>
            <a:spLocks noGrp="1"/>
          </p:cNvSpPr>
          <p:nvPr>
            <p:ph idx="1"/>
          </p:nvPr>
        </p:nvSpPr>
        <p:spPr>
          <a:xfrm>
            <a:off x="1790702" y="1446028"/>
            <a:ext cx="7038975" cy="3254560"/>
          </a:xfrm>
        </p:spPr>
        <p:txBody>
          <a:bodyPr/>
          <a:lstStyle/>
          <a:p>
            <a:pPr marL="342900" indent="-342900">
              <a:buFont typeface="+mj-lt"/>
              <a:buAutoNum type="arabicPeriod"/>
            </a:pPr>
            <a:r>
              <a:rPr lang="de-DE"/>
              <a:t>Kontaminierte Flächen absichern und kennzeichnen </a:t>
            </a:r>
          </a:p>
          <a:p>
            <a:pPr marL="722313" lvl="2" indent="-277813" defTabSz="914400">
              <a:spcBef>
                <a:spcPct val="20000"/>
              </a:spcBef>
              <a:buClr>
                <a:srgbClr val="BE0023"/>
              </a:buClr>
              <a:buFont typeface="Symbol" panose="05050102010706020507" pitchFamily="18" charset="2"/>
              <a:buChar char="-"/>
            </a:pPr>
            <a:r>
              <a:rPr lang="de-DE" altLang="de-DE">
                <a:solidFill>
                  <a:srgbClr val="666565"/>
                </a:solidFill>
              </a:rPr>
              <a:t>Warnschild aufstellen, Fläche großzügig markieren </a:t>
            </a:r>
          </a:p>
          <a:p>
            <a:pPr marL="722313" lvl="2" indent="-277813" defTabSz="914400">
              <a:spcBef>
                <a:spcPct val="20000"/>
              </a:spcBef>
              <a:buClr>
                <a:srgbClr val="BE0023"/>
              </a:buClr>
              <a:buFont typeface="Symbol" panose="05050102010706020507" pitchFamily="18" charset="2"/>
              <a:buChar char="-"/>
            </a:pPr>
            <a:r>
              <a:rPr lang="de-DE" altLang="de-DE">
                <a:solidFill>
                  <a:srgbClr val="666565"/>
                </a:solidFill>
              </a:rPr>
              <a:t>Personenzahl auf das Minimum begrenzen </a:t>
            </a:r>
          </a:p>
          <a:p>
            <a:pPr marL="722313" lvl="2" indent="-277813" defTabSz="914400">
              <a:spcBef>
                <a:spcPct val="20000"/>
              </a:spcBef>
              <a:buClr>
                <a:srgbClr val="BE0023"/>
              </a:buClr>
              <a:buFont typeface="Symbol" panose="05050102010706020507" pitchFamily="18" charset="2"/>
              <a:buChar char="-"/>
            </a:pPr>
            <a:r>
              <a:rPr lang="de-DE" altLang="de-DE">
                <a:solidFill>
                  <a:srgbClr val="666565"/>
                </a:solidFill>
              </a:rPr>
              <a:t>Zugluft verhindern</a:t>
            </a:r>
          </a:p>
          <a:p>
            <a:pPr marL="722313" lvl="2" indent="-277813" defTabSz="914400">
              <a:spcBef>
                <a:spcPct val="20000"/>
              </a:spcBef>
              <a:buClr>
                <a:srgbClr val="BE0023"/>
              </a:buClr>
              <a:buFont typeface="Symbol" panose="05050102010706020507" pitchFamily="18" charset="2"/>
              <a:buChar char="-"/>
            </a:pPr>
            <a:endParaRPr lang="de-DE"/>
          </a:p>
          <a:p>
            <a:pPr marL="444500" lvl="2" indent="0" defTabSz="914400">
              <a:spcBef>
                <a:spcPct val="20000"/>
              </a:spcBef>
              <a:buClr>
                <a:srgbClr val="BE0023"/>
              </a:buClr>
              <a:buNone/>
            </a:pPr>
            <a:endParaRPr lang="de-DE"/>
          </a:p>
          <a:p>
            <a:pPr marL="342900" indent="-342900">
              <a:buFont typeface="+mj-lt"/>
              <a:buAutoNum type="arabicPeriod"/>
            </a:pPr>
            <a:r>
              <a:rPr lang="de-DE" altLang="de-DE" sz="1800">
                <a:solidFill>
                  <a:srgbClr val="666565"/>
                </a:solidFill>
              </a:rPr>
              <a:t>Abfallbehältnis bereitstellen</a:t>
            </a:r>
            <a:endParaRPr lang="de-DE"/>
          </a:p>
        </p:txBody>
      </p:sp>
      <p:sp>
        <p:nvSpPr>
          <p:cNvPr id="3" name="Titel 2">
            <a:extLst>
              <a:ext uri="{FF2B5EF4-FFF2-40B4-BE49-F238E27FC236}">
                <a16:creationId xmlns:a16="http://schemas.microsoft.com/office/drawing/2014/main" id="{A00C4B7E-D52F-4C01-B706-3FA4BE4CCAC7}"/>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A5D1B2B2-F909-4206-9B83-959CD5AAAB4E}"/>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4292DE90-DA35-48EC-91CC-5A48438B4486}"/>
              </a:ext>
            </a:extLst>
          </p:cNvPr>
          <p:cNvSpPr>
            <a:spLocks noGrp="1"/>
          </p:cNvSpPr>
          <p:nvPr>
            <p:ph type="sldNum" sz="quarter" idx="4"/>
          </p:nvPr>
        </p:nvSpPr>
        <p:spPr/>
        <p:txBody>
          <a:bodyPr/>
          <a:lstStyle/>
          <a:p>
            <a:pPr algn="r"/>
            <a:fld id="{D8EB360B-720C-704A-863E-A567E738ABDA}" type="slidenum">
              <a:rPr lang="de-DE" smtClean="0"/>
              <a:pPr algn="r"/>
              <a:t>65</a:t>
            </a:fld>
            <a:endParaRPr lang="de-DE"/>
          </a:p>
        </p:txBody>
      </p:sp>
      <p:pic>
        <p:nvPicPr>
          <p:cNvPr id="6" name="Bild 5" descr="fk_gsw_berner_s01b.png">
            <a:extLst>
              <a:ext uri="{FF2B5EF4-FFF2-40B4-BE49-F238E27FC236}">
                <a16:creationId xmlns:a16="http://schemas.microsoft.com/office/drawing/2014/main" id="{B3FFC26F-F1B9-4E67-A2F9-3787B5EE8F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5493" y="1741488"/>
            <a:ext cx="1886315" cy="62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descr="fk_gsw_berner_s04.png">
            <a:extLst>
              <a:ext uri="{FF2B5EF4-FFF2-40B4-BE49-F238E27FC236}">
                <a16:creationId xmlns:a16="http://schemas.microsoft.com/office/drawing/2014/main" id="{0CE89C72-4430-4641-BE6A-FBBD648867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3541" y="2447809"/>
            <a:ext cx="2644419" cy="232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424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19D275-4EF7-44AE-9CE4-C117C3EF2C43}"/>
              </a:ext>
            </a:extLst>
          </p:cNvPr>
          <p:cNvSpPr>
            <a:spLocks noGrp="1"/>
          </p:cNvSpPr>
          <p:nvPr>
            <p:ph idx="1"/>
          </p:nvPr>
        </p:nvSpPr>
        <p:spPr>
          <a:xfrm>
            <a:off x="1790702" y="1403498"/>
            <a:ext cx="7038975" cy="595423"/>
          </a:xfrm>
        </p:spPr>
        <p:txBody>
          <a:bodyPr/>
          <a:lstStyle/>
          <a:p>
            <a:pPr marL="342900" indent="-342900">
              <a:buFont typeface="+mj-lt"/>
              <a:buAutoNum type="arabicPeriod" startAt="3"/>
            </a:pPr>
            <a:r>
              <a:rPr lang="de-DE" altLang="de-DE">
                <a:solidFill>
                  <a:srgbClr val="666565"/>
                </a:solidFill>
              </a:rPr>
              <a:t>Schutzkleidung anlegen (Reihenfolge: Atemschutzmaske, Schutzbrille, Overall, Handschuhe, Überschuhe)</a:t>
            </a:r>
          </a:p>
          <a:p>
            <a:pPr marL="0" indent="0">
              <a:buNone/>
            </a:pPr>
            <a:endParaRPr lang="de-DE"/>
          </a:p>
        </p:txBody>
      </p:sp>
      <p:sp>
        <p:nvSpPr>
          <p:cNvPr id="3" name="Titel 2">
            <a:extLst>
              <a:ext uri="{FF2B5EF4-FFF2-40B4-BE49-F238E27FC236}">
                <a16:creationId xmlns:a16="http://schemas.microsoft.com/office/drawing/2014/main" id="{8FF1FDBC-859D-438E-8CA5-5062F5AC7FCE}"/>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05B59694-47FF-47AD-AFC1-E3EC57D88A23}"/>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F613602-B11D-4C6C-8F09-58437BB3B6E7}"/>
              </a:ext>
            </a:extLst>
          </p:cNvPr>
          <p:cNvSpPr>
            <a:spLocks noGrp="1"/>
          </p:cNvSpPr>
          <p:nvPr>
            <p:ph type="sldNum" sz="quarter" idx="4"/>
          </p:nvPr>
        </p:nvSpPr>
        <p:spPr/>
        <p:txBody>
          <a:bodyPr/>
          <a:lstStyle/>
          <a:p>
            <a:pPr algn="r"/>
            <a:fld id="{D8EB360B-720C-704A-863E-A567E738ABDA}" type="slidenum">
              <a:rPr lang="de-DE" smtClean="0"/>
              <a:pPr algn="r"/>
              <a:t>66</a:t>
            </a:fld>
            <a:endParaRPr lang="de-DE"/>
          </a:p>
        </p:txBody>
      </p:sp>
      <p:pic>
        <p:nvPicPr>
          <p:cNvPr id="6" name="Bild 6" descr="fk_gsw_berner_s03.png">
            <a:extLst>
              <a:ext uri="{FF2B5EF4-FFF2-40B4-BE49-F238E27FC236}">
                <a16:creationId xmlns:a16="http://schemas.microsoft.com/office/drawing/2014/main" id="{E792EE00-766E-4032-894E-7CF45F8B25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3804" y="2118077"/>
            <a:ext cx="3327658" cy="261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031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17A9C2E-0AA7-4B37-A51C-B2A0E54D325F}"/>
              </a:ext>
            </a:extLst>
          </p:cNvPr>
          <p:cNvSpPr>
            <a:spLocks noGrp="1"/>
          </p:cNvSpPr>
          <p:nvPr>
            <p:ph idx="1"/>
          </p:nvPr>
        </p:nvSpPr>
        <p:spPr>
          <a:xfrm>
            <a:off x="1790702" y="1435395"/>
            <a:ext cx="6695592" cy="3265193"/>
          </a:xfrm>
        </p:spPr>
        <p:txBody>
          <a:bodyPr/>
          <a:lstStyle/>
          <a:p>
            <a:pPr marL="381000" indent="-381000">
              <a:spcBef>
                <a:spcPts val="1200"/>
              </a:spcBef>
              <a:buFont typeface="Wingdings" panose="05000000000000000000" pitchFamily="2" charset="2"/>
              <a:buAutoNum type="arabicPeriod" startAt="4"/>
            </a:pPr>
            <a:r>
              <a:rPr lang="de-DE" altLang="de-DE">
                <a:solidFill>
                  <a:srgbClr val="666565"/>
                </a:solidFill>
                <a:ea typeface="ＭＳ Ｐゴシック" panose="020B0600070205080204" pitchFamily="34" charset="-128"/>
                <a:cs typeface="Geneva" charset="0"/>
              </a:rPr>
              <a:t>Flächen reinigen </a:t>
            </a:r>
            <a:endParaRPr lang="de-DE" altLang="de-DE" sz="1500">
              <a:ea typeface="ＭＳ Ｐゴシック" panose="020B0600070205080204" pitchFamily="34" charset="-128"/>
              <a:cs typeface="Geneva" charset="0"/>
            </a:endParaRPr>
          </a:p>
          <a:p>
            <a:pPr marL="722313" lvl="2" indent="-277813">
              <a:buFont typeface="Symbol" panose="05050102010706020507" pitchFamily="18" charset="2"/>
              <a:buChar char="-"/>
            </a:pPr>
            <a:r>
              <a:rPr lang="de-DE">
                <a:effectLst/>
                <a:latin typeface="+mj-lt"/>
              </a:rPr>
              <a:t>Glassplitter in reißfestes Behältnis sammeln</a:t>
            </a:r>
            <a:endParaRPr lang="de-DE">
              <a:latin typeface="+mj-lt"/>
            </a:endParaRPr>
          </a:p>
          <a:p>
            <a:pPr marL="722313" lvl="2" indent="-277813">
              <a:buFont typeface="Symbol" panose="05050102010706020507" pitchFamily="18" charset="2"/>
              <a:buChar char="-"/>
            </a:pPr>
            <a:r>
              <a:rPr lang="de-DE">
                <a:effectLst/>
                <a:latin typeface="+mj-lt"/>
              </a:rPr>
              <a:t>Ggf. Spachtel und Schaufel verwenden (kein Handfeger!)</a:t>
            </a:r>
          </a:p>
          <a:p>
            <a:pPr marL="722313" lvl="2" indent="-277813">
              <a:buFont typeface="Symbol" panose="05050102010706020507" pitchFamily="18" charset="2"/>
              <a:buChar char="-"/>
            </a:pPr>
            <a:r>
              <a:rPr lang="de-DE" altLang="de-DE">
                <a:ea typeface="ＭＳ Ｐゴシック"/>
              </a:rPr>
              <a:t>Flüssigkeit mit Einmaltüchern aufnehmen</a:t>
            </a:r>
            <a:endParaRPr lang="de-DE" altLang="de-DE">
              <a:latin typeface="+mj-lt"/>
              <a:ea typeface="ＭＳ Ｐゴシック" panose="020B0600070205080204" pitchFamily="34" charset="-128"/>
            </a:endParaRPr>
          </a:p>
          <a:p>
            <a:pPr marL="722313" lvl="2" indent="-277813">
              <a:buFont typeface="Symbol" panose="05050102010706020507" pitchFamily="18" charset="2"/>
              <a:buChar char="-"/>
            </a:pPr>
            <a:r>
              <a:rPr lang="de-DE" altLang="de-DE">
                <a:ea typeface="ＭＳ Ｐゴシック" panose="020B0600070205080204" pitchFamily="34" charset="-128"/>
              </a:rPr>
              <a:t>Immer </a:t>
            </a:r>
            <a:r>
              <a:rPr lang="de-DE" altLang="de-DE">
                <a:solidFill>
                  <a:srgbClr val="BE0023"/>
                </a:solidFill>
                <a:ea typeface="ＭＳ Ｐゴシック" panose="020B0600070205080204" pitchFamily="34" charset="-128"/>
              </a:rPr>
              <a:t>von außen nach innen</a:t>
            </a:r>
            <a:r>
              <a:rPr lang="de-DE" altLang="de-DE">
                <a:ea typeface="ＭＳ Ｐゴシック" panose="020B0600070205080204" pitchFamily="34" charset="-128"/>
              </a:rPr>
              <a:t> wischen</a:t>
            </a:r>
          </a:p>
          <a:p>
            <a:pPr marL="749300" lvl="2" indent="-304800">
              <a:lnSpc>
                <a:spcPct val="80000"/>
              </a:lnSpc>
              <a:buFont typeface="Wingdings" panose="05000000000000000000" pitchFamily="2" charset="2"/>
              <a:buNone/>
            </a:pPr>
            <a:endParaRPr lang="de-DE" altLang="de-DE" sz="1000" b="1">
              <a:ea typeface="ＭＳ Ｐゴシック" panose="020B0600070205080204" pitchFamily="34" charset="-128"/>
            </a:endParaRPr>
          </a:p>
          <a:p>
            <a:pPr marL="749300" lvl="2" indent="-304800">
              <a:buFont typeface="Wingdings" panose="05000000000000000000" pitchFamily="2" charset="2"/>
              <a:buNone/>
            </a:pPr>
            <a:endParaRPr lang="de-DE" altLang="de-DE" sz="1000">
              <a:ea typeface="ＭＳ Ｐゴシック" panose="020B0600070205080204" pitchFamily="34" charset="-128"/>
            </a:endParaRPr>
          </a:p>
          <a:p>
            <a:endParaRPr lang="de-DE"/>
          </a:p>
        </p:txBody>
      </p:sp>
      <p:sp>
        <p:nvSpPr>
          <p:cNvPr id="3" name="Titel 2">
            <a:extLst>
              <a:ext uri="{FF2B5EF4-FFF2-40B4-BE49-F238E27FC236}">
                <a16:creationId xmlns:a16="http://schemas.microsoft.com/office/drawing/2014/main" id="{6152244F-BB8A-4958-BF18-DEDA5E151169}"/>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DAD8437C-D106-4D1F-917F-6DDDAFF353A3}"/>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0F5C63B-8FC9-4B80-BF06-ECA51B3FE758}"/>
              </a:ext>
            </a:extLst>
          </p:cNvPr>
          <p:cNvSpPr>
            <a:spLocks noGrp="1"/>
          </p:cNvSpPr>
          <p:nvPr>
            <p:ph type="sldNum" sz="quarter" idx="4"/>
          </p:nvPr>
        </p:nvSpPr>
        <p:spPr/>
        <p:txBody>
          <a:bodyPr/>
          <a:lstStyle/>
          <a:p>
            <a:pPr algn="r"/>
            <a:fld id="{D8EB360B-720C-704A-863E-A567E738ABDA}" type="slidenum">
              <a:rPr lang="de-DE" smtClean="0"/>
              <a:pPr algn="r"/>
              <a:t>67</a:t>
            </a:fld>
            <a:endParaRPr lang="de-DE"/>
          </a:p>
        </p:txBody>
      </p:sp>
      <p:pic>
        <p:nvPicPr>
          <p:cNvPr id="6" name="Bild 5" descr="fk_gsw_berner_s05b.png">
            <a:extLst>
              <a:ext uri="{FF2B5EF4-FFF2-40B4-BE49-F238E27FC236}">
                <a16:creationId xmlns:a16="http://schemas.microsoft.com/office/drawing/2014/main" id="{FB3FAA6D-FC31-4BBD-AE56-8B20689444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5772" y="3560783"/>
            <a:ext cx="2258883" cy="81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7" descr="fk_gsw_berner_s05a.png">
            <a:extLst>
              <a:ext uri="{FF2B5EF4-FFF2-40B4-BE49-F238E27FC236}">
                <a16:creationId xmlns:a16="http://schemas.microsoft.com/office/drawing/2014/main" id="{3A563983-A4C5-4889-B969-1C774FC747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0098" y="3197472"/>
            <a:ext cx="1965720" cy="152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584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A05E79C-2531-4A45-9A59-335C095B0B2C}"/>
              </a:ext>
            </a:extLst>
          </p:cNvPr>
          <p:cNvSpPr>
            <a:spLocks noGrp="1"/>
          </p:cNvSpPr>
          <p:nvPr>
            <p:ph idx="1"/>
          </p:nvPr>
        </p:nvSpPr>
        <p:spPr>
          <a:xfrm>
            <a:off x="1724690" y="1256635"/>
            <a:ext cx="6331290" cy="3243928"/>
          </a:xfrm>
        </p:spPr>
        <p:txBody>
          <a:bodyPr lIns="91440" tIns="45720" rIns="91440" bIns="45720" anchor="t"/>
          <a:lstStyle/>
          <a:p>
            <a:pPr marL="0" indent="0">
              <a:spcBef>
                <a:spcPts val="1200"/>
              </a:spcBef>
              <a:buNone/>
            </a:pPr>
            <a:endParaRPr lang="de-DE" altLang="de-DE">
              <a:solidFill>
                <a:srgbClr val="666565"/>
              </a:solidFill>
              <a:ea typeface="ＭＳ Ｐゴシック" panose="020B0600070205080204" pitchFamily="34" charset="-128"/>
              <a:cs typeface="Geneva" charset="0"/>
            </a:endParaRPr>
          </a:p>
          <a:p>
            <a:pPr marL="749300" lvl="2" indent="-304800">
              <a:lnSpc>
                <a:spcPct val="80000"/>
              </a:lnSpc>
              <a:buFont typeface="Wingdings" panose="05000000000000000000" pitchFamily="2" charset="2"/>
              <a:buNone/>
            </a:pPr>
            <a:r>
              <a:rPr lang="de-DE" altLang="de-DE" sz="2000" b="1">
                <a:ea typeface="ＭＳ Ｐゴシック" panose="020B0600070205080204" pitchFamily="34" charset="-128"/>
              </a:rPr>
              <a:t>Pulverförmige Substanzen:</a:t>
            </a:r>
            <a:endParaRPr lang="de-DE" altLang="de-DE" sz="2000">
              <a:ea typeface="ＭＳ Ｐゴシック" panose="020B0600070205080204" pitchFamily="34" charset="-128"/>
            </a:endParaRPr>
          </a:p>
          <a:p>
            <a:pPr marL="722313" lvl="2" indent="-277813">
              <a:buFont typeface="Symbol" panose="05050102010706020507" pitchFamily="18" charset="2"/>
              <a:buChar char="-"/>
            </a:pPr>
            <a:r>
              <a:rPr lang="de-DE" altLang="de-DE">
                <a:ea typeface="ＭＳ Ｐゴシック" panose="020B0600070205080204" pitchFamily="34" charset="-128"/>
              </a:rPr>
              <a:t>Auf Verwirbelungen achten!</a:t>
            </a:r>
          </a:p>
          <a:p>
            <a:pPr marL="722313" lvl="2" indent="-277813">
              <a:buFont typeface="Symbol" panose="05050102010706020507" pitchFamily="18" charset="2"/>
              <a:buChar char="-"/>
            </a:pPr>
            <a:r>
              <a:rPr lang="de-DE" altLang="de-DE">
                <a:ea typeface="ＭＳ Ｐゴシック" panose="020B0600070205080204" pitchFamily="34" charset="-128"/>
              </a:rPr>
              <a:t>Trockensubstanz mit feuchten Tüchern aufnehmen, hierzu Einmaltücher mit Wasser oder Alkohol anfeuchten</a:t>
            </a:r>
          </a:p>
          <a:p>
            <a:pPr marL="722313" lvl="2" indent="-277813">
              <a:buFont typeface="Symbol" panose="05050102010706020507" pitchFamily="18" charset="2"/>
              <a:buChar char="-"/>
            </a:pPr>
            <a:endParaRPr lang="de-DE" altLang="de-DE">
              <a:ea typeface="ＭＳ Ｐゴシック" panose="020B0600070205080204" pitchFamily="34" charset="-128"/>
            </a:endParaRPr>
          </a:p>
          <a:p>
            <a:pPr marL="0" indent="0">
              <a:buNone/>
            </a:pPr>
            <a:endParaRPr lang="de-DE"/>
          </a:p>
        </p:txBody>
      </p:sp>
      <p:sp>
        <p:nvSpPr>
          <p:cNvPr id="3" name="Titel 2">
            <a:extLst>
              <a:ext uri="{FF2B5EF4-FFF2-40B4-BE49-F238E27FC236}">
                <a16:creationId xmlns:a16="http://schemas.microsoft.com/office/drawing/2014/main" id="{AF87D28A-FC9C-4BE0-88BC-537472C253F9}"/>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6963169E-0AC1-4EFB-80E8-60A8F0E14DFD}"/>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9786406B-7A50-4339-82AB-245DC04768BD}"/>
              </a:ext>
            </a:extLst>
          </p:cNvPr>
          <p:cNvSpPr>
            <a:spLocks noGrp="1"/>
          </p:cNvSpPr>
          <p:nvPr>
            <p:ph type="sldNum" sz="quarter" idx="4"/>
          </p:nvPr>
        </p:nvSpPr>
        <p:spPr/>
        <p:txBody>
          <a:bodyPr/>
          <a:lstStyle/>
          <a:p>
            <a:pPr algn="r"/>
            <a:fld id="{D8EB360B-720C-704A-863E-A567E738ABDA}" type="slidenum">
              <a:rPr lang="de-DE" smtClean="0"/>
              <a:pPr algn="r"/>
              <a:t>68</a:t>
            </a:fld>
            <a:endParaRPr lang="de-DE"/>
          </a:p>
        </p:txBody>
      </p:sp>
      <p:pic>
        <p:nvPicPr>
          <p:cNvPr id="7" name="Bild 6" descr="fk_gsw_berner_s05c.png">
            <a:extLst>
              <a:ext uri="{FF2B5EF4-FFF2-40B4-BE49-F238E27FC236}">
                <a16:creationId xmlns:a16="http://schemas.microsoft.com/office/drawing/2014/main" id="{736361CF-102C-B511-A682-00E14AE239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5795" y="2996212"/>
            <a:ext cx="2084165" cy="171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273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F82E157-34B5-402D-9A38-B29A0AF49C86}"/>
              </a:ext>
            </a:extLst>
          </p:cNvPr>
          <p:cNvSpPr>
            <a:spLocks noGrp="1"/>
          </p:cNvSpPr>
          <p:nvPr>
            <p:ph idx="1"/>
          </p:nvPr>
        </p:nvSpPr>
        <p:spPr>
          <a:xfrm>
            <a:off x="1790703" y="1403498"/>
            <a:ext cx="5832841" cy="3297090"/>
          </a:xfrm>
        </p:spPr>
        <p:txBody>
          <a:bodyPr/>
          <a:lstStyle/>
          <a:p>
            <a:pPr marL="381000" indent="-381000">
              <a:spcBef>
                <a:spcPts val="1200"/>
              </a:spcBef>
              <a:buFont typeface="Wingdings" panose="05000000000000000000" pitchFamily="2" charset="2"/>
              <a:buAutoNum type="arabicPeriod" startAt="5"/>
              <a:tabLst>
                <a:tab pos="355600" algn="l"/>
              </a:tabLst>
            </a:pPr>
            <a:r>
              <a:rPr lang="de-DE" altLang="de-DE">
                <a:solidFill>
                  <a:srgbClr val="666565"/>
                </a:solidFill>
                <a:ea typeface="ＭＳ Ｐゴシック" panose="020B0600070205080204" pitchFamily="34" charset="-128"/>
                <a:cs typeface="Geneva" charset="0"/>
              </a:rPr>
              <a:t>Materialien in reißfestes Abfallbehältnis packen</a:t>
            </a:r>
          </a:p>
          <a:p>
            <a:pPr marL="381000" indent="-381000">
              <a:spcBef>
                <a:spcPts val="1200"/>
              </a:spcBef>
              <a:buFont typeface="Wingdings" panose="05000000000000000000" pitchFamily="2" charset="2"/>
              <a:buAutoNum type="arabicPeriod" startAt="5"/>
              <a:tabLst>
                <a:tab pos="355600" algn="l"/>
              </a:tabLst>
            </a:pPr>
            <a:r>
              <a:rPr lang="de-DE" altLang="de-DE">
                <a:solidFill>
                  <a:srgbClr val="666565"/>
                </a:solidFill>
                <a:ea typeface="ＭＳ Ｐゴシック" panose="020B0600070205080204" pitchFamily="34" charset="-128"/>
                <a:cs typeface="Geneva" charset="0"/>
              </a:rPr>
              <a:t>Zweistufige Flächenreinigung: </a:t>
            </a:r>
            <a:r>
              <a:rPr lang="de-DE" altLang="de-DE" baseline="30000">
                <a:solidFill>
                  <a:srgbClr val="666565"/>
                </a:solidFill>
                <a:ea typeface="ＭＳ Ｐゴシック" panose="020B0600070205080204" pitchFamily="34" charset="-128"/>
                <a:cs typeface="Geneva" charset="0"/>
              </a:rPr>
              <a:t>[14,15]</a:t>
            </a:r>
            <a:endParaRPr lang="de-DE" altLang="de-DE">
              <a:solidFill>
                <a:srgbClr val="666565"/>
              </a:solidFill>
              <a:ea typeface="ＭＳ Ｐゴシック" panose="020B0600070205080204" pitchFamily="34" charset="-128"/>
              <a:cs typeface="Geneva" charset="0"/>
            </a:endParaRPr>
          </a:p>
          <a:p>
            <a:pPr marL="722313" lvl="2" indent="-277813">
              <a:buFont typeface="Symbol" panose="05050102010706020507" pitchFamily="18" charset="2"/>
              <a:buChar char="-"/>
              <a:tabLst>
                <a:tab pos="355600" algn="l"/>
              </a:tabLst>
            </a:pPr>
            <a:r>
              <a:rPr lang="de-DE" altLang="de-DE">
                <a:ea typeface="ＭＳ Ｐゴシック" panose="020B0600070205080204" pitchFamily="34" charset="-128"/>
              </a:rPr>
              <a:t>Zunächst mit verdünnter Natronlauge oder entsprechendem alkalischen Reiniger, mit Wasser nachreinigen, dann mit 70%igem </a:t>
            </a:r>
            <a:r>
              <a:rPr lang="de-DE" altLang="de-DE" err="1">
                <a:ea typeface="ＭＳ Ｐゴシック" panose="020B0600070205080204" pitchFamily="34" charset="-128"/>
              </a:rPr>
              <a:t>Isopropanol</a:t>
            </a:r>
            <a:r>
              <a:rPr lang="de-DE" altLang="de-DE">
                <a:ea typeface="ＭＳ Ｐゴシック" panose="020B0600070205080204" pitchFamily="34" charset="-128"/>
              </a:rPr>
              <a:t> oder alkoholischem Reinigungsmittel </a:t>
            </a:r>
          </a:p>
          <a:p>
            <a:pPr marL="722313" lvl="2" indent="-277813">
              <a:buFont typeface="Symbol" panose="05050102010706020507" pitchFamily="18" charset="2"/>
              <a:buChar char="-"/>
              <a:tabLst>
                <a:tab pos="355600" algn="l"/>
              </a:tabLst>
            </a:pPr>
            <a:r>
              <a:rPr lang="de-DE" altLang="de-DE">
                <a:solidFill>
                  <a:srgbClr val="BE0023"/>
                </a:solidFill>
                <a:ea typeface="ＭＳ Ｐゴシック" panose="020B0600070205080204" pitchFamily="34" charset="-128"/>
              </a:rPr>
              <a:t>Ausnahme:</a:t>
            </a:r>
            <a:r>
              <a:rPr lang="de-DE" altLang="de-DE">
                <a:ea typeface="ＭＳ Ｐゴシック" panose="020B0600070205080204" pitchFamily="34" charset="-128"/>
              </a:rPr>
              <a:t> </a:t>
            </a:r>
            <a:r>
              <a:rPr lang="de-DE" altLang="de-DE" err="1">
                <a:ea typeface="ＭＳ Ｐゴシック" panose="020B0600070205080204" pitchFamily="34" charset="-128"/>
              </a:rPr>
              <a:t>Treosulfan</a:t>
            </a:r>
            <a:r>
              <a:rPr lang="de-DE" altLang="de-DE">
                <a:ea typeface="ＭＳ Ｐゴシック" panose="020B0600070205080204" pitchFamily="34" charset="-128"/>
              </a:rPr>
              <a:t> </a:t>
            </a:r>
            <a:r>
              <a:rPr lang="de-DE" altLang="de-DE" b="1">
                <a:ea typeface="ＭＳ Ｐゴシック" panose="020B0600070205080204" pitchFamily="34" charset="-128"/>
                <a:sym typeface="Wingdings" panose="05000000000000000000" pitchFamily="2" charset="2"/>
              </a:rPr>
              <a:t></a:t>
            </a:r>
            <a:r>
              <a:rPr lang="de-DE" altLang="de-DE" b="1">
                <a:ea typeface="ＭＳ Ｐゴシック" panose="020B0600070205080204" pitchFamily="34" charset="-128"/>
              </a:rPr>
              <a:t> kein </a:t>
            </a:r>
            <a:r>
              <a:rPr lang="de-DE" altLang="de-DE">
                <a:ea typeface="ＭＳ Ｐゴシック" panose="020B0600070205080204" pitchFamily="34" charset="-128"/>
              </a:rPr>
              <a:t>Kontakt mit Lauge, nur mit Wasser und </a:t>
            </a:r>
            <a:r>
              <a:rPr lang="de-DE" altLang="de-DE" err="1">
                <a:ea typeface="ＭＳ Ｐゴシック" panose="020B0600070205080204" pitchFamily="34" charset="-128"/>
              </a:rPr>
              <a:t>Isopropanol</a:t>
            </a:r>
            <a:r>
              <a:rPr lang="de-DE" altLang="de-DE">
                <a:ea typeface="ＭＳ Ｐゴシック" panose="020B0600070205080204" pitchFamily="34" charset="-128"/>
              </a:rPr>
              <a:t> reinigen! </a:t>
            </a:r>
          </a:p>
          <a:p>
            <a:pPr marL="722313" lvl="2" indent="-277813">
              <a:buFont typeface="Symbol" panose="05050102010706020507" pitchFamily="18" charset="2"/>
              <a:buChar char="-"/>
              <a:tabLst>
                <a:tab pos="355600" algn="l"/>
              </a:tabLst>
            </a:pPr>
            <a:r>
              <a:rPr lang="de-DE" altLang="de-DE">
                <a:ea typeface="ＭＳ Ｐゴシック" panose="020B0600070205080204" pitchFamily="34" charset="-128"/>
              </a:rPr>
              <a:t>Mehrmaliges Wiederholen (3–4-mal), insbesondere der ersten Reinigungsstufe, ist empfehlenswert</a:t>
            </a:r>
          </a:p>
          <a:p>
            <a:endParaRPr lang="de-DE"/>
          </a:p>
        </p:txBody>
      </p:sp>
      <p:sp>
        <p:nvSpPr>
          <p:cNvPr id="3" name="Titel 2">
            <a:extLst>
              <a:ext uri="{FF2B5EF4-FFF2-40B4-BE49-F238E27FC236}">
                <a16:creationId xmlns:a16="http://schemas.microsoft.com/office/drawing/2014/main" id="{76082314-A6E2-4004-AF26-79D7052DDC83}"/>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1AD4D224-7FA7-4473-B285-C19606F27F18}"/>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1473C8E2-C696-42BB-B70F-BED5F9D39A97}"/>
              </a:ext>
            </a:extLst>
          </p:cNvPr>
          <p:cNvSpPr>
            <a:spLocks noGrp="1"/>
          </p:cNvSpPr>
          <p:nvPr>
            <p:ph type="sldNum" sz="quarter" idx="4"/>
          </p:nvPr>
        </p:nvSpPr>
        <p:spPr/>
        <p:txBody>
          <a:bodyPr/>
          <a:lstStyle/>
          <a:p>
            <a:pPr algn="r"/>
            <a:fld id="{D8EB360B-720C-704A-863E-A567E738ABDA}" type="slidenum">
              <a:rPr lang="de-DE" smtClean="0"/>
              <a:pPr algn="r"/>
              <a:t>69</a:t>
            </a:fld>
            <a:endParaRPr lang="de-DE"/>
          </a:p>
        </p:txBody>
      </p:sp>
      <p:pic>
        <p:nvPicPr>
          <p:cNvPr id="6" name="Bild 5" descr="fk_gsw_berner_s04_neu_02.png">
            <a:extLst>
              <a:ext uri="{FF2B5EF4-FFF2-40B4-BE49-F238E27FC236}">
                <a16:creationId xmlns:a16="http://schemas.microsoft.com/office/drawing/2014/main" id="{43CCE209-64FA-4D8C-AD99-6D5B7C90C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4385" y="796892"/>
            <a:ext cx="1425575"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723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5657C1E-15F3-4FB9-BA3E-0E77F982C0F2}"/>
              </a:ext>
            </a:extLst>
          </p:cNvPr>
          <p:cNvSpPr>
            <a:spLocks noGrp="1"/>
          </p:cNvSpPr>
          <p:nvPr>
            <p:ph idx="1"/>
          </p:nvPr>
        </p:nvSpPr>
        <p:spPr/>
        <p:txBody>
          <a:bodyPr/>
          <a:lstStyle/>
          <a:p>
            <a:pPr marL="0" indent="0">
              <a:buFont typeface="Arial" panose="020B0604020202020204" pitchFamily="34" charset="0"/>
              <a:buNone/>
              <a:defRPr/>
            </a:pPr>
            <a:r>
              <a:rPr lang="de-DE" altLang="de-DE" sz="1700" b="1">
                <a:latin typeface="Arial" pitchFamily="34" charset="0"/>
                <a:ea typeface="ＭＳ Ｐゴシック" pitchFamily="34" charset="-128"/>
                <a:cs typeface="Arial" pitchFamily="34" charset="0"/>
              </a:rPr>
              <a:t>Leitlinien / Richtlinien</a:t>
            </a:r>
          </a:p>
          <a:p>
            <a:pPr>
              <a:defRPr/>
            </a:pPr>
            <a:r>
              <a:rPr lang="de-DE" altLang="de-DE">
                <a:latin typeface="Arial" pitchFamily="34" charset="0"/>
                <a:ea typeface="ＭＳ Ｐゴシック" pitchFamily="34" charset="-128"/>
                <a:cs typeface="Arial" pitchFamily="34" charset="0"/>
              </a:rPr>
              <a:t>~1980: Einführung von Leitlinien / Richtlinien zum sicheren Umgang mit CMR-Arzneimitteln</a:t>
            </a:r>
          </a:p>
          <a:p>
            <a:pPr marL="722313" lvl="2" indent="-277813">
              <a:buFont typeface="Symbol" pitchFamily="18" charset="2"/>
              <a:buChar char="-"/>
              <a:defRPr/>
            </a:pPr>
            <a:r>
              <a:rPr lang="de-DE" altLang="de-DE">
                <a:latin typeface="Arial" pitchFamily="34" charset="0"/>
                <a:ea typeface="ＭＳ Ｐゴシック" pitchFamily="34" charset="-128"/>
                <a:cs typeface="Arial" pitchFamily="34" charset="0"/>
              </a:rPr>
              <a:t>Herstellung unter einer Sicherheitswerkbank</a:t>
            </a:r>
          </a:p>
          <a:p>
            <a:pPr marL="722313" lvl="2" indent="-277813">
              <a:buFont typeface="Symbol" pitchFamily="18" charset="2"/>
              <a:buChar char="-"/>
              <a:defRPr/>
            </a:pPr>
            <a:r>
              <a:rPr lang="de-DE" altLang="de-DE">
                <a:latin typeface="Arial" pitchFamily="34" charset="0"/>
                <a:ea typeface="ＭＳ Ｐゴシック" pitchFamily="34" charset="-128"/>
                <a:cs typeface="Arial" pitchFamily="34" charset="0"/>
              </a:rPr>
              <a:t>Unterweisung des Personals</a:t>
            </a:r>
          </a:p>
          <a:p>
            <a:pPr marL="722313" lvl="2" indent="-277813">
              <a:buFont typeface="Symbol" pitchFamily="18" charset="2"/>
              <a:buChar char="-"/>
              <a:defRPr/>
            </a:pPr>
            <a:r>
              <a:rPr lang="de-DE" altLang="de-DE">
                <a:latin typeface="Arial" pitchFamily="34" charset="0"/>
                <a:ea typeface="ＭＳ Ｐゴシック" pitchFamily="34" charset="-128"/>
                <a:cs typeface="Arial" pitchFamily="34" charset="0"/>
              </a:rPr>
              <a:t>Tragen persönlicher Schutzausrüstung (PSA)</a:t>
            </a:r>
          </a:p>
          <a:p>
            <a:pPr marL="722313" lvl="1" indent="-277813">
              <a:buFont typeface="Symbol" pitchFamily="18" charset="2"/>
              <a:buNone/>
              <a:defRPr/>
            </a:pPr>
            <a:endParaRPr lang="de-DE" altLang="de-DE" sz="1800">
              <a:latin typeface="Arial" pitchFamily="34" charset="0"/>
              <a:ea typeface="ＭＳ Ｐゴシック" pitchFamily="34" charset="-128"/>
              <a:cs typeface="Arial" pitchFamily="34" charset="0"/>
            </a:endParaRPr>
          </a:p>
          <a:p>
            <a:pPr>
              <a:defRPr/>
            </a:pPr>
            <a:r>
              <a:rPr lang="de-DE" altLang="de-DE">
                <a:latin typeface="Arial" pitchFamily="34" charset="0"/>
                <a:ea typeface="ＭＳ Ｐゴシック" pitchFamily="34" charset="-128"/>
                <a:cs typeface="Arial" pitchFamily="34" charset="0"/>
              </a:rPr>
              <a:t>Trotz Einführung dieser Maßnahmen sind Kontaminationen des Personals &amp; der Umgebung noch weit verbreitet</a:t>
            </a:r>
          </a:p>
          <a:p>
            <a:endParaRPr lang="de-DE"/>
          </a:p>
        </p:txBody>
      </p:sp>
      <p:sp>
        <p:nvSpPr>
          <p:cNvPr id="3" name="Titel 2">
            <a:extLst>
              <a:ext uri="{FF2B5EF4-FFF2-40B4-BE49-F238E27FC236}">
                <a16:creationId xmlns:a16="http://schemas.microsoft.com/office/drawing/2014/main" id="{2BE42B4C-F197-4157-9816-797D4FC190E9}"/>
              </a:ext>
            </a:extLst>
          </p:cNvPr>
          <p:cNvSpPr>
            <a:spLocks noGrp="1"/>
          </p:cNvSpPr>
          <p:nvPr>
            <p:ph type="ctrTitle"/>
          </p:nvPr>
        </p:nvSpPr>
        <p:spPr/>
        <p:txBody>
          <a:bodyPr/>
          <a:lstStyle/>
          <a:p>
            <a:r>
              <a:rPr lang="de-DE" altLang="de-DE">
                <a:ea typeface="ＭＳ Ｐゴシック" panose="020B0600070205080204" pitchFamily="34" charset="-128"/>
              </a:rPr>
              <a:t>Kontamination des Personals &amp; der Umgebung</a:t>
            </a:r>
            <a:endParaRPr lang="de-DE"/>
          </a:p>
        </p:txBody>
      </p:sp>
      <p:sp>
        <p:nvSpPr>
          <p:cNvPr id="4" name="Vertikaler Textplatzhalter 3">
            <a:extLst>
              <a:ext uri="{FF2B5EF4-FFF2-40B4-BE49-F238E27FC236}">
                <a16:creationId xmlns:a16="http://schemas.microsoft.com/office/drawing/2014/main" id="{C16A6F46-6F93-494D-951C-D2204FF0EDD8}"/>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3EBCF956-0FAC-4318-8064-540AB9DBE926}"/>
              </a:ext>
            </a:extLst>
          </p:cNvPr>
          <p:cNvSpPr>
            <a:spLocks noGrp="1"/>
          </p:cNvSpPr>
          <p:nvPr>
            <p:ph type="sldNum" sz="quarter" idx="4"/>
          </p:nvPr>
        </p:nvSpPr>
        <p:spPr/>
        <p:txBody>
          <a:bodyPr/>
          <a:lstStyle/>
          <a:p>
            <a:pPr algn="r"/>
            <a:fld id="{D8EB360B-720C-704A-863E-A567E738ABDA}" type="slidenum">
              <a:rPr lang="de-DE" smtClean="0"/>
              <a:pPr algn="r"/>
              <a:t>7</a:t>
            </a:fld>
            <a:endParaRPr lang="de-DE"/>
          </a:p>
        </p:txBody>
      </p:sp>
    </p:spTree>
    <p:extLst>
      <p:ext uri="{BB962C8B-B14F-4D97-AF65-F5344CB8AC3E}">
        <p14:creationId xmlns:p14="http://schemas.microsoft.com/office/powerpoint/2010/main" val="3749924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73691E2-DD2D-4B17-A774-69423846A776}"/>
              </a:ext>
            </a:extLst>
          </p:cNvPr>
          <p:cNvSpPr>
            <a:spLocks noGrp="1"/>
          </p:cNvSpPr>
          <p:nvPr>
            <p:ph idx="1"/>
          </p:nvPr>
        </p:nvSpPr>
        <p:spPr>
          <a:xfrm>
            <a:off x="1790702" y="1350335"/>
            <a:ext cx="4567567" cy="3350253"/>
          </a:xfrm>
        </p:spPr>
        <p:txBody>
          <a:bodyPr/>
          <a:lstStyle/>
          <a:p>
            <a:pPr marL="342900" indent="-342900">
              <a:buFont typeface="+mj-lt"/>
              <a:buAutoNum type="arabicPeriod" startAt="7"/>
            </a:pPr>
            <a:r>
              <a:rPr lang="de-DE" altLang="de-DE">
                <a:solidFill>
                  <a:srgbClr val="666565"/>
                </a:solidFill>
              </a:rPr>
              <a:t>Reinigungsutensilien und Überhandschuhe ebenfalls in das 1. Abfallbehältnis; Behältnis verschließen</a:t>
            </a:r>
          </a:p>
          <a:p>
            <a:endParaRPr lang="de-DE"/>
          </a:p>
        </p:txBody>
      </p:sp>
      <p:sp>
        <p:nvSpPr>
          <p:cNvPr id="3" name="Titel 2">
            <a:extLst>
              <a:ext uri="{FF2B5EF4-FFF2-40B4-BE49-F238E27FC236}">
                <a16:creationId xmlns:a16="http://schemas.microsoft.com/office/drawing/2014/main" id="{995B2AE1-F017-4DE5-98C0-4809FDCAD01B}"/>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49093A36-4E2A-43A3-9E5C-2FA63CD2279E}"/>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1F0D389-B6AB-4C9E-A30C-07657079449E}"/>
              </a:ext>
            </a:extLst>
          </p:cNvPr>
          <p:cNvSpPr>
            <a:spLocks noGrp="1"/>
          </p:cNvSpPr>
          <p:nvPr>
            <p:ph type="sldNum" sz="quarter" idx="4"/>
          </p:nvPr>
        </p:nvSpPr>
        <p:spPr/>
        <p:txBody>
          <a:bodyPr/>
          <a:lstStyle/>
          <a:p>
            <a:pPr algn="r"/>
            <a:fld id="{D8EB360B-720C-704A-863E-A567E738ABDA}" type="slidenum">
              <a:rPr lang="de-DE" smtClean="0"/>
              <a:pPr algn="r"/>
              <a:t>70</a:t>
            </a:fld>
            <a:endParaRPr lang="de-DE"/>
          </a:p>
        </p:txBody>
      </p:sp>
      <p:pic>
        <p:nvPicPr>
          <p:cNvPr id="6" name="Bild 5" descr="fk_gsw_berner_s06_neu.png">
            <a:extLst>
              <a:ext uri="{FF2B5EF4-FFF2-40B4-BE49-F238E27FC236}">
                <a16:creationId xmlns:a16="http://schemas.microsoft.com/office/drawing/2014/main" id="{B1A87C80-EEF4-4884-9DCD-F708192C1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7284" y="1043328"/>
            <a:ext cx="2108831" cy="347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723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AB1857E-E67E-4F10-A8C7-8ACD2819D142}"/>
              </a:ext>
            </a:extLst>
          </p:cNvPr>
          <p:cNvSpPr>
            <a:spLocks noGrp="1"/>
          </p:cNvSpPr>
          <p:nvPr>
            <p:ph idx="1"/>
          </p:nvPr>
        </p:nvSpPr>
        <p:spPr>
          <a:xfrm>
            <a:off x="1790703" y="1329071"/>
            <a:ext cx="4833381" cy="3371518"/>
          </a:xfrm>
        </p:spPr>
        <p:txBody>
          <a:bodyPr/>
          <a:lstStyle/>
          <a:p>
            <a:pPr marL="457200" indent="-457200">
              <a:spcBef>
                <a:spcPts val="1200"/>
              </a:spcBef>
              <a:buFont typeface="Arial" panose="020B0604020202020204" pitchFamily="34" charset="0"/>
              <a:buAutoNum type="arabicPeriod" startAt="8"/>
              <a:tabLst>
                <a:tab pos="355600" algn="l"/>
              </a:tabLst>
            </a:pPr>
            <a:r>
              <a:rPr lang="de-DE" altLang="de-DE">
                <a:solidFill>
                  <a:srgbClr val="666565"/>
                </a:solidFill>
                <a:ea typeface="ＭＳ Ｐゴシック" panose="020B0600070205080204" pitchFamily="34" charset="-128"/>
                <a:cs typeface="Geneva" charset="0"/>
              </a:rPr>
              <a:t>Ablegen der persönlichen Schutzausrüstung (Reihenfolge: Überschuhe, Overall, Unterhandschuhe, Schutzbrille, Atemschutz-maske); zusammen mit Behältnis 1 in 2. Behältnis; verschließen und entsorgen</a:t>
            </a:r>
          </a:p>
          <a:p>
            <a:pPr marL="457200" indent="-457200">
              <a:spcBef>
                <a:spcPts val="1200"/>
              </a:spcBef>
              <a:buFont typeface="Arial" panose="020B0604020202020204" pitchFamily="34" charset="0"/>
              <a:buAutoNum type="arabicPeriod" startAt="8"/>
              <a:tabLst>
                <a:tab pos="355600" algn="l"/>
              </a:tabLst>
            </a:pPr>
            <a:r>
              <a:rPr lang="de-DE" altLang="de-DE">
                <a:solidFill>
                  <a:srgbClr val="666565"/>
                </a:solidFill>
                <a:ea typeface="ＭＳ Ｐゴシック" panose="020B0600070205080204" pitchFamily="34" charset="-128"/>
                <a:cs typeface="Geneva" charset="0"/>
              </a:rPr>
              <a:t>Hände waschen</a:t>
            </a:r>
          </a:p>
          <a:p>
            <a:endParaRPr lang="de-DE"/>
          </a:p>
        </p:txBody>
      </p:sp>
      <p:sp>
        <p:nvSpPr>
          <p:cNvPr id="3" name="Titel 2">
            <a:extLst>
              <a:ext uri="{FF2B5EF4-FFF2-40B4-BE49-F238E27FC236}">
                <a16:creationId xmlns:a16="http://schemas.microsoft.com/office/drawing/2014/main" id="{DC302D9C-1A6E-4BAE-8276-0F223D7BF573}"/>
              </a:ext>
            </a:extLst>
          </p:cNvPr>
          <p:cNvSpPr>
            <a:spLocks noGrp="1"/>
          </p:cNvSpPr>
          <p:nvPr>
            <p:ph type="ctrTitle"/>
          </p:nvPr>
        </p:nvSpPr>
        <p:spPr/>
        <p:txBody>
          <a:bodyPr/>
          <a:lstStyle/>
          <a:p>
            <a:r>
              <a:rPr lang="de-DE" altLang="de-DE">
                <a:ea typeface="ＭＳ Ｐゴシック" panose="020B0600070205080204" pitchFamily="34" charset="-128"/>
              </a:rPr>
              <a:t>Dekontamination von Oberflächen:</a:t>
            </a:r>
            <a:br>
              <a:rPr lang="de-DE" altLang="de-DE">
                <a:ea typeface="ＭＳ Ｐゴシック" panose="020B0600070205080204" pitchFamily="34" charset="-128"/>
              </a:rPr>
            </a:br>
            <a:r>
              <a:rPr lang="de-DE" altLang="de-DE">
                <a:ea typeface="ＭＳ Ｐゴシック" panose="020B0600070205080204" pitchFamily="34" charset="-128"/>
              </a:rPr>
              <a:t>Arbeitsflächen, Wände, Fußböden</a:t>
            </a:r>
            <a:endParaRPr lang="de-DE"/>
          </a:p>
        </p:txBody>
      </p:sp>
      <p:sp>
        <p:nvSpPr>
          <p:cNvPr id="4" name="Vertikaler Textplatzhalter 3">
            <a:extLst>
              <a:ext uri="{FF2B5EF4-FFF2-40B4-BE49-F238E27FC236}">
                <a16:creationId xmlns:a16="http://schemas.microsoft.com/office/drawing/2014/main" id="{8051564C-F3C3-4F93-BFDF-F6EA9775B6B6}"/>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304D0D31-0F8A-4814-9862-96ED2E3256D5}"/>
              </a:ext>
            </a:extLst>
          </p:cNvPr>
          <p:cNvSpPr>
            <a:spLocks noGrp="1"/>
          </p:cNvSpPr>
          <p:nvPr>
            <p:ph type="sldNum" sz="quarter" idx="4"/>
          </p:nvPr>
        </p:nvSpPr>
        <p:spPr/>
        <p:txBody>
          <a:bodyPr/>
          <a:lstStyle/>
          <a:p>
            <a:pPr algn="r"/>
            <a:fld id="{D8EB360B-720C-704A-863E-A567E738ABDA}" type="slidenum">
              <a:rPr lang="de-DE" smtClean="0"/>
              <a:pPr algn="r"/>
              <a:t>71</a:t>
            </a:fld>
            <a:endParaRPr lang="de-DE"/>
          </a:p>
        </p:txBody>
      </p:sp>
      <p:pic>
        <p:nvPicPr>
          <p:cNvPr id="6" name="Bild 5" descr="fk_gsw_berner_s07.png">
            <a:extLst>
              <a:ext uri="{FF2B5EF4-FFF2-40B4-BE49-F238E27FC236}">
                <a16:creationId xmlns:a16="http://schemas.microsoft.com/office/drawing/2014/main" id="{7165B156-78BD-4507-AD4A-7F6E7157BE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6853" y="1423928"/>
            <a:ext cx="2580758" cy="34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7851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8C5C09-3EF0-4480-BFF7-4573BF99EAB7}"/>
              </a:ext>
            </a:extLst>
          </p:cNvPr>
          <p:cNvSpPr>
            <a:spLocks noGrp="1"/>
          </p:cNvSpPr>
          <p:nvPr>
            <p:ph idx="1"/>
          </p:nvPr>
        </p:nvSpPr>
        <p:spPr/>
        <p:txBody>
          <a:bodyPr lIns="91440" tIns="45720" rIns="91440" bIns="45720" anchor="t"/>
          <a:lstStyle/>
          <a:p>
            <a:r>
              <a:rPr lang="de-DE" altLang="de-DE">
                <a:ea typeface="ＭＳ Ｐゴシック"/>
                <a:cs typeface="Geneva" charset="0"/>
              </a:rPr>
              <a:t>Bei Kontamination ggf. Vorstellung des betroffenen Mitarbeiters beim </a:t>
            </a:r>
            <a:r>
              <a:rPr lang="de-DE" altLang="de-DE" b="1">
                <a:ea typeface="ＭＳ Ｐゴシック"/>
                <a:cs typeface="Geneva" charset="0"/>
              </a:rPr>
              <a:t>Durchgangsarzt.</a:t>
            </a:r>
          </a:p>
          <a:p>
            <a:r>
              <a:rPr lang="de-DE" altLang="de-DE">
                <a:ea typeface="ＭＳ Ｐゴシック"/>
                <a:cs typeface="Geneva" charset="0"/>
              </a:rPr>
              <a:t>Jede Kontamination mit Zytostatika </a:t>
            </a:r>
            <a:r>
              <a:rPr lang="de-DE" altLang="de-DE" b="1">
                <a:ea typeface="ＭＳ Ｐゴシック"/>
                <a:cs typeface="Geneva" charset="0"/>
              </a:rPr>
              <a:t>melden:</a:t>
            </a:r>
          </a:p>
          <a:p>
            <a:pPr marL="721995" lvl="1" indent="-277495">
              <a:buFont typeface="Symbol" panose="05050102010706020507" pitchFamily="18" charset="2"/>
              <a:buChar char="-"/>
            </a:pPr>
            <a:r>
              <a:rPr lang="de-DE" altLang="de-DE">
                <a:ea typeface="ＭＳ Ｐゴシック"/>
              </a:rPr>
              <a:t>Abteilungsleiter</a:t>
            </a:r>
          </a:p>
          <a:p>
            <a:pPr marL="721995" lvl="1" indent="-277495">
              <a:buFont typeface="Symbol" panose="05050102010706020507" pitchFamily="18" charset="2"/>
              <a:buChar char="-"/>
            </a:pPr>
            <a:r>
              <a:rPr lang="de-DE" altLang="de-DE">
                <a:ea typeface="ＭＳ Ｐゴシック"/>
              </a:rPr>
              <a:t>Sicherheitsbeauftragter</a:t>
            </a:r>
          </a:p>
          <a:p>
            <a:r>
              <a:rPr lang="de-DE" altLang="de-DE">
                <a:ea typeface="ＭＳ Ｐゴシック"/>
                <a:cs typeface="Geneva" charset="0"/>
              </a:rPr>
              <a:t>Jede Kontamination mit Zytostatika </a:t>
            </a:r>
            <a:r>
              <a:rPr lang="de-DE" altLang="de-DE" b="1">
                <a:ea typeface="ＭＳ Ｐゴシック"/>
                <a:cs typeface="Geneva" charset="0"/>
              </a:rPr>
              <a:t>dokumentieren:</a:t>
            </a:r>
            <a:r>
              <a:rPr lang="de-DE" altLang="de-DE">
                <a:ea typeface="ＭＳ Ｐゴシック"/>
                <a:cs typeface="Geneva" charset="0"/>
              </a:rPr>
              <a:t> Unfallbericht</a:t>
            </a:r>
          </a:p>
          <a:p>
            <a:r>
              <a:rPr lang="de-DE" altLang="de-DE">
                <a:ea typeface="ＭＳ Ｐゴシック"/>
                <a:cs typeface="Geneva" charset="0"/>
              </a:rPr>
              <a:t>Spill-Kits sind zum </a:t>
            </a:r>
            <a:r>
              <a:rPr lang="de-DE" altLang="de-DE" b="1">
                <a:ea typeface="ＭＳ Ｐゴシック"/>
                <a:cs typeface="Geneva" charset="0"/>
              </a:rPr>
              <a:t>einmaligen</a:t>
            </a:r>
            <a:r>
              <a:rPr lang="de-DE" altLang="de-DE">
                <a:ea typeface="ＭＳ Ｐゴシック"/>
                <a:cs typeface="Geneva" charset="0"/>
              </a:rPr>
              <a:t> Gebrauch bestimmt</a:t>
            </a:r>
          </a:p>
          <a:p>
            <a:r>
              <a:rPr lang="de-DE" altLang="de-DE">
                <a:ea typeface="ＭＳ Ｐゴシック"/>
                <a:cs typeface="Geneva" charset="0"/>
              </a:rPr>
              <a:t>Reinigungspersonal darf erst reinigen, wenn Kontamination vom Fachpersonal beseitigt ist</a:t>
            </a:r>
          </a:p>
          <a:p>
            <a:r>
              <a:rPr lang="de-DE" altLang="de-DE">
                <a:ea typeface="ＭＳ Ｐゴシック"/>
                <a:cs typeface="Geneva" charset="0"/>
              </a:rPr>
              <a:t>Erfolgskontrolle der Dekontamination durch Wischproben möglich</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BD071D78-2155-40E7-B3DD-6755CC9FF757}"/>
              </a:ext>
            </a:extLst>
          </p:cNvPr>
          <p:cNvSpPr>
            <a:spLocks noGrp="1"/>
          </p:cNvSpPr>
          <p:nvPr>
            <p:ph type="ctrTitle"/>
          </p:nvPr>
        </p:nvSpPr>
        <p:spPr/>
        <p:txBody>
          <a:bodyPr/>
          <a:lstStyle/>
          <a:p>
            <a:r>
              <a:rPr lang="de-DE" altLang="de-DE">
                <a:ea typeface="ＭＳ Ｐゴシック" panose="020B0600070205080204" pitchFamily="34" charset="-128"/>
              </a:rPr>
              <a:t>Dokumentation und letzte Schritte</a:t>
            </a:r>
            <a:endParaRPr lang="de-DE"/>
          </a:p>
        </p:txBody>
      </p:sp>
      <p:sp>
        <p:nvSpPr>
          <p:cNvPr id="4" name="Vertikaler Textplatzhalter 3">
            <a:extLst>
              <a:ext uri="{FF2B5EF4-FFF2-40B4-BE49-F238E27FC236}">
                <a16:creationId xmlns:a16="http://schemas.microsoft.com/office/drawing/2014/main" id="{17C729C0-4C0E-458C-A967-8C5DA5F0393F}"/>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FA18CB95-BBDB-431B-BBD1-0BDF9D9CCDB5}"/>
              </a:ext>
            </a:extLst>
          </p:cNvPr>
          <p:cNvSpPr>
            <a:spLocks noGrp="1"/>
          </p:cNvSpPr>
          <p:nvPr>
            <p:ph type="sldNum" sz="quarter" idx="4"/>
          </p:nvPr>
        </p:nvSpPr>
        <p:spPr/>
        <p:txBody>
          <a:bodyPr/>
          <a:lstStyle/>
          <a:p>
            <a:pPr algn="r"/>
            <a:fld id="{D8EB360B-720C-704A-863E-A567E738ABDA}" type="slidenum">
              <a:rPr lang="de-DE" smtClean="0"/>
              <a:pPr algn="r"/>
              <a:t>72</a:t>
            </a:fld>
            <a:endParaRPr lang="de-DE"/>
          </a:p>
        </p:txBody>
      </p:sp>
    </p:spTree>
    <p:extLst>
      <p:ext uri="{BB962C8B-B14F-4D97-AF65-F5344CB8AC3E}">
        <p14:creationId xmlns:p14="http://schemas.microsoft.com/office/powerpoint/2010/main" val="3254765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FBD1F-ABF1-DA89-83F0-058881283BA8}"/>
              </a:ext>
            </a:extLst>
          </p:cNvPr>
          <p:cNvSpPr>
            <a:spLocks noGrp="1"/>
          </p:cNvSpPr>
          <p:nvPr>
            <p:ph type="ctrTitle"/>
          </p:nvPr>
        </p:nvSpPr>
        <p:spPr/>
        <p:txBody>
          <a:bodyPr/>
          <a:lstStyle/>
          <a:p>
            <a:r>
              <a:rPr lang="de-DE"/>
              <a:t>Messmethoden für Zytostatika</a:t>
            </a:r>
          </a:p>
        </p:txBody>
      </p:sp>
      <p:sp>
        <p:nvSpPr>
          <p:cNvPr id="3" name="Vertikaler Textplatzhalter 2">
            <a:extLst>
              <a:ext uri="{FF2B5EF4-FFF2-40B4-BE49-F238E27FC236}">
                <a16:creationId xmlns:a16="http://schemas.microsoft.com/office/drawing/2014/main" id="{0C9C9C91-D002-142B-1F7A-D489641D9F6E}"/>
              </a:ext>
            </a:extLst>
          </p:cNvPr>
          <p:cNvSpPr>
            <a:spLocks noGrp="1"/>
          </p:cNvSpPr>
          <p:nvPr>
            <p:ph type="body" orient="vert" sz="quarter" idx="11"/>
          </p:nvPr>
        </p:nvSpPr>
        <p:spPr/>
        <p:txBody>
          <a:bodyPr/>
          <a:lstStyle/>
          <a:p>
            <a:endParaRPr lang="de-DE"/>
          </a:p>
        </p:txBody>
      </p:sp>
      <p:sp>
        <p:nvSpPr>
          <p:cNvPr id="4" name="Foliennummernplatzhalter 3">
            <a:extLst>
              <a:ext uri="{FF2B5EF4-FFF2-40B4-BE49-F238E27FC236}">
                <a16:creationId xmlns:a16="http://schemas.microsoft.com/office/drawing/2014/main" id="{2036AAAE-4198-C89B-A35D-39D6B5E63A5B}"/>
              </a:ext>
            </a:extLst>
          </p:cNvPr>
          <p:cNvSpPr>
            <a:spLocks noGrp="1"/>
          </p:cNvSpPr>
          <p:nvPr>
            <p:ph type="sldNum" sz="quarter" idx="4"/>
          </p:nvPr>
        </p:nvSpPr>
        <p:spPr/>
        <p:txBody>
          <a:bodyPr/>
          <a:lstStyle/>
          <a:p>
            <a:pPr algn="r"/>
            <a:fld id="{D8EB360B-720C-704A-863E-A567E738ABDA}" type="slidenum">
              <a:rPr lang="de-DE" smtClean="0"/>
              <a:pPr algn="r"/>
              <a:t>73</a:t>
            </a:fld>
            <a:endParaRPr lang="de-DE"/>
          </a:p>
        </p:txBody>
      </p:sp>
    </p:spTree>
    <p:extLst>
      <p:ext uri="{BB962C8B-B14F-4D97-AF65-F5344CB8AC3E}">
        <p14:creationId xmlns:p14="http://schemas.microsoft.com/office/powerpoint/2010/main" val="3404115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AA21681-C5D0-4B72-ACD3-71AD112F167D}"/>
              </a:ext>
            </a:extLst>
          </p:cNvPr>
          <p:cNvSpPr>
            <a:spLocks noGrp="1"/>
          </p:cNvSpPr>
          <p:nvPr>
            <p:ph idx="1"/>
          </p:nvPr>
        </p:nvSpPr>
        <p:spPr/>
        <p:txBody>
          <a:bodyPr lIns="91440" tIns="45720" rIns="91440" bIns="45720" anchor="t"/>
          <a:lstStyle/>
          <a:p>
            <a:pPr>
              <a:buFont typeface="Wingdings" panose="05000000000000000000" pitchFamily="2" charset="2"/>
              <a:buNone/>
            </a:pPr>
            <a:r>
              <a:rPr lang="de-DE" altLang="de-DE" sz="1700" b="1">
                <a:ea typeface="ＭＳ Ｐゴシック"/>
                <a:cs typeface="Geneva" charset="0"/>
              </a:rPr>
              <a:t>Umgebungsmonitoring</a:t>
            </a:r>
          </a:p>
          <a:p>
            <a:r>
              <a:rPr lang="de-DE" altLang="de-DE">
                <a:ea typeface="ＭＳ Ｐゴシック"/>
                <a:cs typeface="Geneva" charset="0"/>
              </a:rPr>
              <a:t>Messung der externen Belastung</a:t>
            </a:r>
          </a:p>
          <a:p>
            <a:r>
              <a:rPr lang="de-DE" altLang="de-DE">
                <a:ea typeface="ＭＳ Ｐゴシック"/>
                <a:cs typeface="Geneva" charset="0"/>
              </a:rPr>
              <a:t>Qualitätssicherung am Zytostatika-Arbeitsplatz</a:t>
            </a:r>
          </a:p>
          <a:p>
            <a:r>
              <a:rPr lang="de-DE" altLang="de-DE">
                <a:ea typeface="ＭＳ Ｐゴシック"/>
                <a:cs typeface="Geneva" charset="0"/>
              </a:rPr>
              <a:t>Deutliche Vorteile gegenüber Biomonitoring: Freisetzungs- und Verteilungswege identifizierbar</a:t>
            </a:r>
          </a:p>
          <a:p>
            <a:r>
              <a:rPr lang="de-DE" altLang="de-DE">
                <a:ea typeface="ＭＳ Ｐゴシック"/>
                <a:cs typeface="Geneva" charset="0"/>
              </a:rPr>
              <a:t>Wischproben auf Oberflächen:</a:t>
            </a:r>
          </a:p>
          <a:p>
            <a:pPr marL="721995" lvl="1" indent="-277495">
              <a:buFont typeface="Symbol" panose="05050102010706020507" pitchFamily="18" charset="2"/>
              <a:buChar char="-"/>
            </a:pPr>
            <a:r>
              <a:rPr lang="de-DE" altLang="de-DE">
                <a:ea typeface="ＭＳ Ｐゴシック"/>
              </a:rPr>
              <a:t>Beprobung definierter Oberflächen im Arbeitsbereich mittels getränkter Wischtücher</a:t>
            </a:r>
          </a:p>
          <a:p>
            <a:pPr marL="721995" lvl="1" indent="-277495">
              <a:buFont typeface="Symbol" panose="05050102010706020507" pitchFamily="18" charset="2"/>
              <a:buChar char="-"/>
            </a:pPr>
            <a:r>
              <a:rPr lang="de-DE" altLang="de-DE">
                <a:ea typeface="ＭＳ Ｐゴシック"/>
              </a:rPr>
              <a:t>Anschließend mengenmäßige Bestimmung der aufgewischten Zytostatika</a:t>
            </a:r>
          </a:p>
          <a:p>
            <a:pPr marL="721995" lvl="1" indent="-277495">
              <a:buFont typeface="Symbol" panose="05050102010706020507" pitchFamily="18" charset="2"/>
              <a:buChar char="-"/>
            </a:pPr>
            <a:r>
              <a:rPr lang="de-DE" altLang="de-DE">
                <a:ea typeface="ＭＳ Ｐゴシック"/>
              </a:rPr>
              <a:t>Geringste Kontaminationen identifizierbar</a:t>
            </a:r>
          </a:p>
          <a:p>
            <a:pPr marL="721995" lvl="1" indent="-277495">
              <a:buFont typeface="Symbol" panose="05050102010706020507" pitchFamily="18" charset="2"/>
              <a:buChar char="-"/>
            </a:pPr>
            <a:r>
              <a:rPr lang="de-DE" altLang="de-DE">
                <a:ea typeface="ＭＳ Ｐゴシック"/>
              </a:rPr>
              <a:t>Derzeit etwa 25 verschiedene Zytostatika analytisch erfassbar</a:t>
            </a: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8627EF0D-4130-4059-BD5C-20196CCA2A3D}"/>
              </a:ext>
            </a:extLst>
          </p:cNvPr>
          <p:cNvSpPr>
            <a:spLocks noGrp="1"/>
          </p:cNvSpPr>
          <p:nvPr>
            <p:ph type="ctrTitle"/>
          </p:nvPr>
        </p:nvSpPr>
        <p:spPr/>
        <p:txBody>
          <a:bodyPr/>
          <a:lstStyle/>
          <a:p>
            <a:r>
              <a:rPr lang="de-DE" altLang="de-DE">
                <a:ea typeface="ＭＳ Ｐゴシック" panose="020B0600070205080204" pitchFamily="34" charset="-128"/>
              </a:rPr>
              <a:t>Messmethoden für Zytostatika </a:t>
            </a:r>
            <a:r>
              <a:rPr lang="de-DE" altLang="de-DE" baseline="30000">
                <a:ea typeface="ＭＳ Ｐゴシック" panose="020B0600070205080204" pitchFamily="34" charset="-128"/>
              </a:rPr>
              <a:t>[10, 18]</a:t>
            </a:r>
            <a:endParaRPr lang="de-DE"/>
          </a:p>
        </p:txBody>
      </p:sp>
      <p:sp>
        <p:nvSpPr>
          <p:cNvPr id="4" name="Vertikaler Textplatzhalter 3">
            <a:extLst>
              <a:ext uri="{FF2B5EF4-FFF2-40B4-BE49-F238E27FC236}">
                <a16:creationId xmlns:a16="http://schemas.microsoft.com/office/drawing/2014/main" id="{67D5C7FB-25AA-4A56-A4F8-669F129F92DC}"/>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C6F92A88-3520-4B47-814E-E2E9B9B33FD1}"/>
              </a:ext>
            </a:extLst>
          </p:cNvPr>
          <p:cNvSpPr>
            <a:spLocks noGrp="1"/>
          </p:cNvSpPr>
          <p:nvPr>
            <p:ph type="sldNum" sz="quarter" idx="4"/>
          </p:nvPr>
        </p:nvSpPr>
        <p:spPr/>
        <p:txBody>
          <a:bodyPr/>
          <a:lstStyle/>
          <a:p>
            <a:pPr algn="r"/>
            <a:fld id="{D8EB360B-720C-704A-863E-A567E738ABDA}" type="slidenum">
              <a:rPr lang="de-DE" smtClean="0"/>
              <a:pPr algn="r"/>
              <a:t>74</a:t>
            </a:fld>
            <a:endParaRPr lang="de-DE"/>
          </a:p>
        </p:txBody>
      </p:sp>
    </p:spTree>
    <p:extLst>
      <p:ext uri="{BB962C8B-B14F-4D97-AF65-F5344CB8AC3E}">
        <p14:creationId xmlns:p14="http://schemas.microsoft.com/office/powerpoint/2010/main" val="4179576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8849CB1-17AA-4718-9959-8F05D5106915}"/>
              </a:ext>
            </a:extLst>
          </p:cNvPr>
          <p:cNvSpPr>
            <a:spLocks noGrp="1"/>
          </p:cNvSpPr>
          <p:nvPr>
            <p:ph idx="1"/>
          </p:nvPr>
        </p:nvSpPr>
        <p:spPr/>
        <p:txBody>
          <a:bodyPr/>
          <a:lstStyle/>
          <a:p>
            <a:pPr>
              <a:buFont typeface="Wingdings" panose="05000000000000000000" pitchFamily="2" charset="2"/>
              <a:buNone/>
            </a:pPr>
            <a:r>
              <a:rPr lang="de-DE" altLang="de-DE" sz="1700" b="1">
                <a:ea typeface="ＭＳ Ｐゴシック" panose="020B0600070205080204" pitchFamily="34" charset="-128"/>
                <a:cs typeface="Geneva" charset="0"/>
              </a:rPr>
              <a:t>Umgebungsmonitoring</a:t>
            </a:r>
          </a:p>
          <a:p>
            <a:r>
              <a:rPr lang="de-DE" altLang="de-DE">
                <a:ea typeface="ＭＳ Ｐゴシック" panose="020B0600070205080204" pitchFamily="34" charset="-128"/>
                <a:cs typeface="Geneva" charset="0"/>
                <a:sym typeface="Wingdings" panose="05000000000000000000" pitchFamily="2" charset="2"/>
              </a:rPr>
              <a:t>Empfehlenswert: Regelmäßige Tests</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An möglichen Verschleppungswegen</a:t>
            </a:r>
          </a:p>
          <a:p>
            <a:pPr marL="722313" lvl="1" indent="-277813">
              <a:buFont typeface="Symbol" panose="05050102010706020507" pitchFamily="18" charset="2"/>
              <a:buChar char="-"/>
            </a:pPr>
            <a:r>
              <a:rPr lang="de-DE">
                <a:effectLst/>
                <a:latin typeface="+mj-lt"/>
              </a:rPr>
              <a:t>Auf Flächen, auf denen mit Zytostatika gearbeitet wird (Richtflächen, Lagerbereiche, Arbeitsfläche)</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An Telefon, Schränken, Türgriffe, Kühlschrankgriffe, Abfallbehälter etc.</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Auf Fußböden</a:t>
            </a:r>
          </a:p>
          <a:p>
            <a:pPr marL="722313" lvl="1" indent="-277813">
              <a:buFont typeface="Symbol" panose="05050102010706020507" pitchFamily="18" charset="2"/>
              <a:buChar char="-"/>
            </a:pPr>
            <a:r>
              <a:rPr lang="de-DE" altLang="de-DE">
                <a:ea typeface="ＭＳ Ｐゴシック" panose="020B0600070205080204" pitchFamily="34" charset="-128"/>
                <a:sym typeface="Wingdings" panose="05000000000000000000" pitchFamily="2" charset="2"/>
              </a:rPr>
              <a:t>Am Applikationsort (Station, Infusionsständer, Ablageflächen, Armlehnen der Patientenstühle etc.)</a:t>
            </a:r>
          </a:p>
          <a:p>
            <a:r>
              <a:rPr lang="de-DE" altLang="de-DE">
                <a:ea typeface="ＭＳ Ｐゴシック" panose="020B0600070205080204" pitchFamily="34" charset="-128"/>
                <a:cs typeface="Geneva" charset="0"/>
                <a:sym typeface="Wingdings" panose="05000000000000000000" pitchFamily="2" charset="2"/>
              </a:rPr>
              <a:t>Wischproben auch sinnvoll nach Zytostatika-</a:t>
            </a:r>
            <a:r>
              <a:rPr lang="de-DE" altLang="de-DE" err="1">
                <a:ea typeface="ＭＳ Ｐゴシック" panose="020B0600070205080204" pitchFamily="34" charset="-128"/>
                <a:cs typeface="Geneva" charset="0"/>
                <a:sym typeface="Wingdings" panose="05000000000000000000" pitchFamily="2" charset="2"/>
              </a:rPr>
              <a:t>Verschüttungen</a:t>
            </a:r>
            <a:r>
              <a:rPr lang="de-DE" altLang="de-DE">
                <a:ea typeface="ＭＳ Ｐゴシック" panose="020B0600070205080204" pitchFamily="34" charset="-128"/>
                <a:cs typeface="Geneva" charset="0"/>
                <a:sym typeface="Wingdings" panose="05000000000000000000" pitchFamily="2" charset="2"/>
              </a:rPr>
              <a:t> zur Kontrolle der Dekontamination</a:t>
            </a:r>
            <a:endParaRPr lang="de-DE" altLang="de-DE">
              <a:ea typeface="ＭＳ Ｐゴシック" panose="020B0600070205080204" pitchFamily="34" charset="-128"/>
              <a:cs typeface="Geneva" charset="0"/>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0CF71D4A-7DA2-4460-8DCB-A6C8471C8699}"/>
              </a:ext>
            </a:extLst>
          </p:cNvPr>
          <p:cNvSpPr>
            <a:spLocks noGrp="1"/>
          </p:cNvSpPr>
          <p:nvPr>
            <p:ph type="ctrTitle"/>
          </p:nvPr>
        </p:nvSpPr>
        <p:spPr/>
        <p:txBody>
          <a:bodyPr/>
          <a:lstStyle/>
          <a:p>
            <a:r>
              <a:rPr lang="de-DE" altLang="de-DE">
                <a:ea typeface="ＭＳ Ｐゴシック" panose="020B0600070205080204" pitchFamily="34" charset="-128"/>
              </a:rPr>
              <a:t>Messmethoden für Zytostatika </a:t>
            </a:r>
            <a:r>
              <a:rPr lang="de-DE" altLang="de-DE" baseline="30000">
                <a:ea typeface="ＭＳ Ｐゴシック" panose="020B0600070205080204" pitchFamily="34" charset="-128"/>
              </a:rPr>
              <a:t>[10]</a:t>
            </a:r>
            <a:endParaRPr lang="de-DE"/>
          </a:p>
        </p:txBody>
      </p:sp>
      <p:sp>
        <p:nvSpPr>
          <p:cNvPr id="4" name="Vertikaler Textplatzhalter 3">
            <a:extLst>
              <a:ext uri="{FF2B5EF4-FFF2-40B4-BE49-F238E27FC236}">
                <a16:creationId xmlns:a16="http://schemas.microsoft.com/office/drawing/2014/main" id="{B713E3CA-AF79-4954-AB41-993B0FA2BFB5}"/>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968F8437-7BDA-4438-87AC-2B5254EB9AEC}"/>
              </a:ext>
            </a:extLst>
          </p:cNvPr>
          <p:cNvSpPr>
            <a:spLocks noGrp="1"/>
          </p:cNvSpPr>
          <p:nvPr>
            <p:ph type="sldNum" sz="quarter" idx="4"/>
          </p:nvPr>
        </p:nvSpPr>
        <p:spPr/>
        <p:txBody>
          <a:bodyPr/>
          <a:lstStyle/>
          <a:p>
            <a:pPr algn="r"/>
            <a:fld id="{D8EB360B-720C-704A-863E-A567E738ABDA}" type="slidenum">
              <a:rPr lang="de-DE" smtClean="0"/>
              <a:pPr algn="r"/>
              <a:t>75</a:t>
            </a:fld>
            <a:endParaRPr lang="de-DE"/>
          </a:p>
        </p:txBody>
      </p:sp>
    </p:spTree>
    <p:extLst>
      <p:ext uri="{BB962C8B-B14F-4D97-AF65-F5344CB8AC3E}">
        <p14:creationId xmlns:p14="http://schemas.microsoft.com/office/powerpoint/2010/main" val="1854559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CFA7F00-AF45-4BA4-AFB9-EF69863D5266}"/>
              </a:ext>
            </a:extLst>
          </p:cNvPr>
          <p:cNvSpPr>
            <a:spLocks noGrp="1"/>
          </p:cNvSpPr>
          <p:nvPr>
            <p:ph idx="1"/>
          </p:nvPr>
        </p:nvSpPr>
        <p:spPr/>
        <p:txBody>
          <a:bodyPr/>
          <a:lstStyle/>
          <a:p>
            <a:pPr>
              <a:buFont typeface="Wingdings" panose="05000000000000000000" pitchFamily="2" charset="2"/>
              <a:buNone/>
            </a:pPr>
            <a:r>
              <a:rPr lang="de-DE" altLang="de-DE" sz="1700" b="1">
                <a:ea typeface="ＭＳ Ｐゴシック" panose="020B0600070205080204" pitchFamily="34" charset="-128"/>
                <a:cs typeface="Geneva" charset="0"/>
              </a:rPr>
              <a:t>Biomonitoring</a:t>
            </a:r>
          </a:p>
          <a:p>
            <a:r>
              <a:rPr lang="de-DE" altLang="de-DE">
                <a:ea typeface="ＭＳ Ｐゴシック" panose="020B0600070205080204" pitchFamily="34" charset="-128"/>
                <a:cs typeface="Geneva" charset="0"/>
              </a:rPr>
              <a:t>Messung der inneren Belastung und Beanspruchung der Beschäftigten</a:t>
            </a:r>
          </a:p>
          <a:p>
            <a:r>
              <a:rPr lang="de-DE" altLang="de-DE">
                <a:ea typeface="ＭＳ Ｐゴシック" panose="020B0600070205080204" pitchFamily="34" charset="-128"/>
                <a:cs typeface="Geneva" charset="0"/>
              </a:rPr>
              <a:t>Unspezifische Verfahren (Nachweise im Blut, Urin)</a:t>
            </a:r>
          </a:p>
          <a:p>
            <a:r>
              <a:rPr lang="de-DE" altLang="de-DE">
                <a:ea typeface="ＭＳ Ｐゴシック" panose="020B0600070205080204" pitchFamily="34" charset="-128"/>
                <a:cs typeface="Geneva" charset="0"/>
              </a:rPr>
              <a:t>Schwierigkeiten bei der Beurteilung der Einzelwerte</a:t>
            </a:r>
            <a:endParaRPr lang="de-DE" altLang="de-DE">
              <a:ea typeface="ＭＳ Ｐゴシック" panose="020B0600070205080204" pitchFamily="34" charset="-128"/>
              <a:cs typeface="Geneva" charset="0"/>
              <a:sym typeface="Symbol" panose="05050102010706020507" pitchFamily="18" charset="2"/>
            </a:endParaRPr>
          </a:p>
          <a:p>
            <a:r>
              <a:rPr lang="de-DE" altLang="de-DE">
                <a:ea typeface="ＭＳ Ｐゴシック" panose="020B0600070205080204" pitchFamily="34" charset="-128"/>
                <a:cs typeface="Geneva" charset="0"/>
                <a:sym typeface="Symbol" panose="05050102010706020507" pitchFamily="18" charset="2"/>
              </a:rPr>
              <a:t>Nachteil: Keine Antwort, wie und woher das Zytostatikum in den Körper gelangt ist</a:t>
            </a:r>
          </a:p>
          <a:p>
            <a:endParaRPr lang="de-DE" altLang="de-DE">
              <a:ea typeface="ＭＳ Ｐゴシック" panose="020B0600070205080204" pitchFamily="34" charset="-128"/>
              <a:cs typeface="Geneva" charset="0"/>
              <a:sym typeface="Symbol" panose="05050102010706020507" pitchFamily="18" charset="2"/>
            </a:endParaRPr>
          </a:p>
          <a:p>
            <a:endParaRPr lang="de-DE" altLang="de-DE">
              <a:ea typeface="ＭＳ Ｐゴシック" panose="020B0600070205080204" pitchFamily="34" charset="-128"/>
              <a:cs typeface="Geneva" charset="0"/>
            </a:endParaRPr>
          </a:p>
          <a:p>
            <a:endParaRPr lang="de-DE"/>
          </a:p>
        </p:txBody>
      </p:sp>
      <p:sp>
        <p:nvSpPr>
          <p:cNvPr id="3" name="Titel 2">
            <a:extLst>
              <a:ext uri="{FF2B5EF4-FFF2-40B4-BE49-F238E27FC236}">
                <a16:creationId xmlns:a16="http://schemas.microsoft.com/office/drawing/2014/main" id="{FAD47D3E-FAB9-411A-9D7E-31F233F69ADE}"/>
              </a:ext>
            </a:extLst>
          </p:cNvPr>
          <p:cNvSpPr>
            <a:spLocks noGrp="1"/>
          </p:cNvSpPr>
          <p:nvPr>
            <p:ph type="ctrTitle"/>
          </p:nvPr>
        </p:nvSpPr>
        <p:spPr/>
        <p:txBody>
          <a:bodyPr/>
          <a:lstStyle/>
          <a:p>
            <a:r>
              <a:rPr lang="de-DE" altLang="de-DE">
                <a:ea typeface="ＭＳ Ｐゴシック" panose="020B0600070205080204" pitchFamily="34" charset="-128"/>
              </a:rPr>
              <a:t>Messmethoden für Zytostatika </a:t>
            </a:r>
            <a:r>
              <a:rPr lang="de-DE" altLang="de-DE" baseline="30000">
                <a:ea typeface="ＭＳ Ｐゴシック" panose="020B0600070205080204" pitchFamily="34" charset="-128"/>
              </a:rPr>
              <a:t>[10]</a:t>
            </a:r>
            <a:endParaRPr lang="de-DE"/>
          </a:p>
        </p:txBody>
      </p:sp>
      <p:sp>
        <p:nvSpPr>
          <p:cNvPr id="4" name="Vertikaler Textplatzhalter 3">
            <a:extLst>
              <a:ext uri="{FF2B5EF4-FFF2-40B4-BE49-F238E27FC236}">
                <a16:creationId xmlns:a16="http://schemas.microsoft.com/office/drawing/2014/main" id="{1691E63F-4533-4112-BDFE-C5C8307A7373}"/>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FC706542-73BD-494B-B558-6D23E9EB1E1D}"/>
              </a:ext>
            </a:extLst>
          </p:cNvPr>
          <p:cNvSpPr>
            <a:spLocks noGrp="1"/>
          </p:cNvSpPr>
          <p:nvPr>
            <p:ph type="sldNum" sz="quarter" idx="4"/>
          </p:nvPr>
        </p:nvSpPr>
        <p:spPr/>
        <p:txBody>
          <a:bodyPr/>
          <a:lstStyle/>
          <a:p>
            <a:pPr algn="r"/>
            <a:fld id="{D8EB360B-720C-704A-863E-A567E738ABDA}" type="slidenum">
              <a:rPr lang="de-DE" smtClean="0"/>
              <a:pPr algn="r"/>
              <a:t>76</a:t>
            </a:fld>
            <a:endParaRPr lang="de-DE"/>
          </a:p>
        </p:txBody>
      </p:sp>
    </p:spTree>
    <p:extLst>
      <p:ext uri="{BB962C8B-B14F-4D97-AF65-F5344CB8AC3E}">
        <p14:creationId xmlns:p14="http://schemas.microsoft.com/office/powerpoint/2010/main" val="41701847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00C5A-066C-473A-BBD1-7059959F1753}"/>
              </a:ext>
            </a:extLst>
          </p:cNvPr>
          <p:cNvSpPr>
            <a:spLocks noGrp="1"/>
          </p:cNvSpPr>
          <p:nvPr>
            <p:ph type="ctrTitle"/>
          </p:nvPr>
        </p:nvSpPr>
        <p:spPr/>
        <p:txBody>
          <a:bodyPr/>
          <a:lstStyle/>
          <a:p>
            <a:r>
              <a:rPr lang="de-DE" altLang="de-DE">
                <a:ea typeface="ＭＳ Ｐゴシック" panose="020B0600070205080204" pitchFamily="34" charset="-128"/>
              </a:rPr>
              <a:t>Vielen Dank für Ihre Aufmerksamkeit und stets sicheres Arbeiten!</a:t>
            </a:r>
            <a:br>
              <a:rPr lang="de-DE" altLang="de-DE">
                <a:ea typeface="ＭＳ Ｐゴシック" panose="020B0600070205080204" pitchFamily="34" charset="-128"/>
              </a:rPr>
            </a:br>
            <a:endParaRPr lang="de-DE"/>
          </a:p>
        </p:txBody>
      </p:sp>
      <p:sp>
        <p:nvSpPr>
          <p:cNvPr id="3" name="Vertikaler Textplatzhalter 2">
            <a:extLst>
              <a:ext uri="{FF2B5EF4-FFF2-40B4-BE49-F238E27FC236}">
                <a16:creationId xmlns:a16="http://schemas.microsoft.com/office/drawing/2014/main" id="{DB585452-66A7-45FB-B03E-F8750138F8F0}"/>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7045F161-58EC-410D-8236-B0D9436938E8}"/>
              </a:ext>
            </a:extLst>
          </p:cNvPr>
          <p:cNvSpPr>
            <a:spLocks noGrp="1"/>
          </p:cNvSpPr>
          <p:nvPr>
            <p:ph type="sldNum" sz="quarter" idx="4"/>
          </p:nvPr>
        </p:nvSpPr>
        <p:spPr/>
        <p:txBody>
          <a:bodyPr/>
          <a:lstStyle/>
          <a:p>
            <a:pPr algn="r"/>
            <a:fld id="{D8EB360B-720C-704A-863E-A567E738ABDA}" type="slidenum">
              <a:rPr lang="de-DE" smtClean="0"/>
              <a:pPr algn="r"/>
              <a:t>77</a:t>
            </a:fld>
            <a:endParaRPr lang="de-DE"/>
          </a:p>
        </p:txBody>
      </p:sp>
    </p:spTree>
    <p:extLst>
      <p:ext uri="{BB962C8B-B14F-4D97-AF65-F5344CB8AC3E}">
        <p14:creationId xmlns:p14="http://schemas.microsoft.com/office/powerpoint/2010/main" val="15078366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78AA4D2-F719-4D5C-8786-AED795637DF5}"/>
              </a:ext>
            </a:extLst>
          </p:cNvPr>
          <p:cNvSpPr>
            <a:spLocks noGrp="1"/>
          </p:cNvSpPr>
          <p:nvPr>
            <p:ph type="ctrTitle"/>
          </p:nvPr>
        </p:nvSpPr>
        <p:spPr/>
        <p:txBody>
          <a:bodyPr/>
          <a:lstStyle/>
          <a:p>
            <a:r>
              <a:rPr lang="de-DE"/>
              <a:t>Lernerfolgskontrolle</a:t>
            </a:r>
          </a:p>
        </p:txBody>
      </p:sp>
      <p:sp>
        <p:nvSpPr>
          <p:cNvPr id="4" name="Vertikaler Textplatzhalter 3">
            <a:extLst>
              <a:ext uri="{FF2B5EF4-FFF2-40B4-BE49-F238E27FC236}">
                <a16:creationId xmlns:a16="http://schemas.microsoft.com/office/drawing/2014/main" id="{B851E459-4149-497E-B5E5-6D82F093DCEE}"/>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12F9CA2C-8B9B-425F-BA37-F48CEA04B367}"/>
              </a:ext>
            </a:extLst>
          </p:cNvPr>
          <p:cNvSpPr>
            <a:spLocks noGrp="1"/>
          </p:cNvSpPr>
          <p:nvPr>
            <p:ph type="sldNum" sz="quarter" idx="4"/>
          </p:nvPr>
        </p:nvSpPr>
        <p:spPr/>
        <p:txBody>
          <a:bodyPr/>
          <a:lstStyle/>
          <a:p>
            <a:pPr algn="r"/>
            <a:fld id="{D8EB360B-720C-704A-863E-A567E738ABDA}" type="slidenum">
              <a:rPr lang="de-DE" smtClean="0"/>
              <a:pPr algn="r"/>
              <a:t>78</a:t>
            </a:fld>
            <a:endParaRPr lang="de-DE"/>
          </a:p>
        </p:txBody>
      </p:sp>
      <p:sp>
        <p:nvSpPr>
          <p:cNvPr id="7" name="Inhaltsplatzhalter 1">
            <a:extLst>
              <a:ext uri="{FF2B5EF4-FFF2-40B4-BE49-F238E27FC236}">
                <a16:creationId xmlns:a16="http://schemas.microsoft.com/office/drawing/2014/main" id="{9439F51C-CD70-4B18-B4E4-2E50D3AB03BE}"/>
              </a:ext>
            </a:extLst>
          </p:cNvPr>
          <p:cNvSpPr>
            <a:spLocks noGrp="1"/>
          </p:cNvSpPr>
          <p:nvPr>
            <p:ph idx="1"/>
          </p:nvPr>
        </p:nvSpPr>
        <p:spPr>
          <a:xfrm>
            <a:off x="1704977" y="1087042"/>
            <a:ext cx="7038975" cy="1151334"/>
          </a:xfrm>
        </p:spPr>
        <p:txBody>
          <a:bodyPr/>
          <a:lstStyle/>
          <a:p>
            <a:pPr marL="0" indent="0">
              <a:buNone/>
            </a:pPr>
            <a:r>
              <a:rPr lang="de-DE" altLang="de-DE">
                <a:solidFill>
                  <a:schemeClr val="tx1"/>
                </a:solidFill>
                <a:ea typeface="ＭＳ Ｐゴシック" panose="020B0600070205080204" pitchFamily="34" charset="-128"/>
                <a:cs typeface="Geneva" charset="0"/>
                <a:sym typeface="Symbol" panose="05050102010706020507" pitchFamily="18" charset="2"/>
              </a:rPr>
              <a:t>Im angehängten Dokument befindet sich die Lernerfolgskontrolle sowie die Lernerfolgskontrolle inklusive Lösungen.</a:t>
            </a:r>
          </a:p>
          <a:p>
            <a:pPr marL="0" indent="0">
              <a:buNone/>
            </a:pPr>
            <a:r>
              <a:rPr lang="de-DE" altLang="de-DE">
                <a:solidFill>
                  <a:schemeClr val="tx1"/>
                </a:solidFill>
                <a:ea typeface="ＭＳ Ｐゴシック" panose="020B0600070205080204" pitchFamily="34" charset="-128"/>
                <a:cs typeface="Geneva" charset="0"/>
                <a:sym typeface="Symbol" panose="05050102010706020507" pitchFamily="18" charset="2"/>
              </a:rPr>
              <a:t>Drucken Sie den vorderen Teil zur Bearbeitung durch Ihre Kollegen aus.</a:t>
            </a:r>
          </a:p>
        </p:txBody>
      </p:sp>
      <p:sp>
        <p:nvSpPr>
          <p:cNvPr id="2" name="TextBox 1">
            <a:extLst>
              <a:ext uri="{FF2B5EF4-FFF2-40B4-BE49-F238E27FC236}">
                <a16:creationId xmlns:a16="http://schemas.microsoft.com/office/drawing/2014/main" id="{56BB8239-EB35-FC82-E98C-54EA775CB3D7}"/>
              </a:ext>
            </a:extLst>
          </p:cNvPr>
          <p:cNvSpPr txBox="1"/>
          <p:nvPr/>
        </p:nvSpPr>
        <p:spPr>
          <a:xfrm>
            <a:off x="1708562" y="3374818"/>
            <a:ext cx="6216732"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50">
                <a:solidFill>
                  <a:srgbClr val="FF0000"/>
                </a:solidFill>
              </a:rPr>
              <a:t>Wichtig: </a:t>
            </a:r>
            <a:r>
              <a:rPr lang="de-DE" sz="1650"/>
              <a:t>Um die PDF zu öffnen, muss die Präsentation zunächst aus Ihrer EAZY-Mail heruntergeladen werden. </a:t>
            </a:r>
          </a:p>
        </p:txBody>
      </p:sp>
      <p:sp>
        <p:nvSpPr>
          <p:cNvPr id="8" name="Rechteck: abgerundete Ecken 7">
            <a:hlinkClick r:id="rId2"/>
            <a:extLst>
              <a:ext uri="{FF2B5EF4-FFF2-40B4-BE49-F238E27FC236}">
                <a16:creationId xmlns:a16="http://schemas.microsoft.com/office/drawing/2014/main" id="{4F47ECF6-F1B7-EE3B-D5E2-5A69A6193D93}"/>
              </a:ext>
            </a:extLst>
          </p:cNvPr>
          <p:cNvSpPr/>
          <p:nvPr/>
        </p:nvSpPr>
        <p:spPr bwMode="auto">
          <a:xfrm>
            <a:off x="4275104" y="2480728"/>
            <a:ext cx="1721428" cy="424397"/>
          </a:xfrm>
          <a:prstGeom prst="roundRect">
            <a:avLst/>
          </a:prstGeom>
          <a:solidFill>
            <a:srgbClr val="BE002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de-DE"/>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bg1"/>
                </a:solidFill>
                <a:effectLst/>
                <a:latin typeface="Arial" pitchFamily="-108" charset="0"/>
              </a:rPr>
              <a:t>Hier zur Lernerfolgskontrolle</a:t>
            </a:r>
          </a:p>
        </p:txBody>
      </p:sp>
    </p:spTree>
    <p:extLst>
      <p:ext uri="{BB962C8B-B14F-4D97-AF65-F5344CB8AC3E}">
        <p14:creationId xmlns:p14="http://schemas.microsoft.com/office/powerpoint/2010/main" val="23210088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54BF2F9-A617-4E11-B1FF-A314D387ACF6}"/>
              </a:ext>
            </a:extLst>
          </p:cNvPr>
          <p:cNvSpPr>
            <a:spLocks noGrp="1"/>
          </p:cNvSpPr>
          <p:nvPr>
            <p:ph idx="1"/>
          </p:nvPr>
        </p:nvSpPr>
        <p:spPr/>
        <p:txBody>
          <a:bodyPr lIns="91440" tIns="45720" rIns="91440" bIns="45720" anchor="t"/>
          <a:lstStyle/>
          <a:p>
            <a:pPr marL="381000" marR="0" lvl="0" indent="-381000" algn="l" defTabSz="914400" rtl="0" eaLnBrk="1" fontAlgn="base" latinLnBrk="0" hangingPunct="1">
              <a:lnSpc>
                <a:spcPct val="100000"/>
              </a:lnSpc>
              <a:spcBef>
                <a:spcPct val="50000"/>
              </a:spcBef>
              <a:spcAft>
                <a:spcPct val="0"/>
              </a:spcAft>
              <a:buClr>
                <a:srgbClr val="D11242"/>
              </a:buClr>
              <a:buSzPct val="85000"/>
              <a:buFont typeface="Wingdings" panose="05000000000000000000" pitchFamily="2" charset="2"/>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a:ea typeface="ＭＳ Ｐゴシック"/>
                <a:cs typeface="Arial"/>
              </a:rPr>
              <a:t>Kopjar</a:t>
            </a:r>
            <a:r>
              <a:rPr kumimoji="0" lang="de-DE" altLang="de-DE" sz="900" b="0" i="1" u="none" strike="noStrike" kern="1200" cap="none" spc="0" normalizeH="0" baseline="0" noProof="0">
                <a:ln>
                  <a:noFill/>
                </a:ln>
                <a:solidFill>
                  <a:srgbClr val="666565"/>
                </a:solidFill>
                <a:effectLst/>
                <a:uLnTx/>
                <a:uFillTx/>
                <a:latin typeface="Arial"/>
                <a:ea typeface="ＭＳ Ｐゴシック"/>
                <a:cs typeface="Arial"/>
              </a:rPr>
              <a:t> N et al</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Assessment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of</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genotoxic</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risks</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in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Croatian</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health</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care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workers</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occupationally</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exposed</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to</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cytotoxic</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drugs</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 multi-</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biomarker</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approach</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Int</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J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Hyg</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Environ Health. 2009 Jul;212(4):414-3.</a:t>
            </a:r>
          </a:p>
          <a:p>
            <a:pPr marL="381000" marR="0" lvl="0" indent="-381000" algn="l" defTabSz="914400" rtl="0" eaLnBrk="1" fontAlgn="base" latinLnBrk="0" hangingPunct="1">
              <a:lnSpc>
                <a:spcPct val="100000"/>
              </a:lnSpc>
              <a:spcBef>
                <a:spcPct val="50000"/>
              </a:spcBef>
              <a:spcAft>
                <a:spcPct val="0"/>
              </a:spcAft>
              <a:buClr>
                <a:srgbClr val="D11242"/>
              </a:buClr>
              <a:buSzPct val="85000"/>
              <a:buFont typeface="Wingdings" panose="05000000000000000000" pitchFamily="2" charset="2"/>
              <a:buAutoNum type="arabicPeriod"/>
              <a:tabLst/>
              <a:defRPr/>
            </a:pPr>
            <a:r>
              <a:rPr kumimoji="0" lang="en-US" altLang="de-DE" sz="900" b="0" i="1" u="none" strike="noStrike" kern="1200" cap="none" spc="0" normalizeH="0" baseline="0" noProof="0">
                <a:ln>
                  <a:noFill/>
                </a:ln>
                <a:solidFill>
                  <a:srgbClr val="666565"/>
                </a:solidFill>
                <a:effectLst/>
                <a:uLnTx/>
                <a:uFillTx/>
                <a:latin typeface="Arial"/>
                <a:ea typeface="ＭＳ Ｐゴシック"/>
                <a:cs typeface="Arial"/>
              </a:rPr>
              <a:t>Sabatini L et al. </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Biological monitoring of occupational exposure to antineoplastic drugs in hospital settings.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Med</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Lav</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2012 Sep-Oct;103(5):394-401.</a:t>
            </a:r>
            <a:endParaRPr lang="de-DE" altLang="de-DE" sz="900" b="0" u="none" strike="noStrike" kern="1200" cap="none" spc="0" normalizeH="0" baseline="0" noProof="0">
              <a:ln>
                <a:noFill/>
              </a:ln>
              <a:solidFill>
                <a:srgbClr val="666565"/>
              </a:solidFill>
              <a:effectLst/>
              <a:uLnTx/>
              <a:uFillTx/>
              <a:latin typeface="Arial"/>
              <a:ea typeface="ＭＳ Ｐゴシック"/>
              <a:cs typeface="Arial"/>
            </a:endParaRPr>
          </a:p>
          <a:p>
            <a:pPr marL="381000" marR="0" lvl="0" indent="-381000" algn="l" defTabSz="914400" rtl="0" eaLnBrk="1" fontAlgn="base" latinLnBrk="0" hangingPunct="1">
              <a:lnSpc>
                <a:spcPct val="100000"/>
              </a:lnSpc>
              <a:spcBef>
                <a:spcPct val="50000"/>
              </a:spcBef>
              <a:spcAft>
                <a:spcPct val="0"/>
              </a:spcAft>
              <a:buClr>
                <a:srgbClr val="D11242"/>
              </a:buClr>
              <a:buSzPct val="85000"/>
              <a:buFont typeface="Wingdings" panose="05000000000000000000" pitchFamily="2" charset="2"/>
              <a:buAutoNum type="arabicPeriod"/>
              <a:tabLst/>
              <a:defRPr/>
            </a:pPr>
            <a:r>
              <a:rPr kumimoji="0" lang="en-US" altLang="de-DE" sz="900" b="0" i="1" u="none" strike="noStrike" kern="1200" cap="none" spc="0" normalizeH="0" baseline="0" noProof="0" err="1">
                <a:ln>
                  <a:noFill/>
                </a:ln>
                <a:solidFill>
                  <a:srgbClr val="666565"/>
                </a:solidFill>
                <a:effectLst/>
                <a:uLnTx/>
                <a:uFillTx/>
                <a:latin typeface="Arial"/>
                <a:ea typeface="ＭＳ Ｐゴシック"/>
                <a:cs typeface="Arial"/>
              </a:rPr>
              <a:t>Schierl</a:t>
            </a:r>
            <a:r>
              <a:rPr kumimoji="0" lang="en-US" altLang="de-DE" sz="900" b="0" i="1" u="none" strike="noStrike" kern="1200" cap="none" spc="0" normalizeH="0" baseline="0" noProof="0">
                <a:ln>
                  <a:noFill/>
                </a:ln>
                <a:solidFill>
                  <a:srgbClr val="666565"/>
                </a:solidFill>
                <a:effectLst/>
                <a:uLnTx/>
                <a:uFillTx/>
                <a:latin typeface="Arial"/>
                <a:ea typeface="ＭＳ Ｐゴシック"/>
                <a:cs typeface="Arial"/>
              </a:rPr>
              <a:t> R et al. </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Guidance values for surface monitoring of antineoplastic drugs in German pharmacies. </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Ann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Occup</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Hyg. 2009 Oct;53(7):703-11.</a:t>
            </a:r>
            <a:endParaRPr lang="de-DE" altLang="de-DE" sz="900" b="0" u="none" strike="noStrike" kern="1200" cap="none" spc="0" normalizeH="0" baseline="0" noProof="0">
              <a:ln>
                <a:noFill/>
              </a:ln>
              <a:solidFill>
                <a:srgbClr val="666565"/>
              </a:solidFill>
              <a:effectLst/>
              <a:uLnTx/>
              <a:uFillTx/>
              <a:latin typeface="Arial"/>
              <a:ea typeface="ＭＳ Ｐゴシック"/>
              <a:cs typeface="Arial"/>
            </a:endParaRPr>
          </a:p>
          <a:p>
            <a:pPr marL="381000" marR="0" lvl="0" indent="-381000" algn="l" defTabSz="914400" rtl="0" eaLnBrk="1" fontAlgn="base" latinLnBrk="0" hangingPunct="1">
              <a:lnSpc>
                <a:spcPct val="100000"/>
              </a:lnSpc>
              <a:spcBef>
                <a:spcPct val="50000"/>
              </a:spcBef>
              <a:spcAft>
                <a:spcPct val="0"/>
              </a:spcAft>
              <a:buClr>
                <a:srgbClr val="D11242"/>
              </a:buClr>
              <a:buSzPct val="85000"/>
              <a:buFont typeface="Wingdings" panose="05000000000000000000" pitchFamily="2" charset="2"/>
              <a:buAutoNum type="arabicPeriod"/>
              <a:tabLst/>
              <a:defRPr/>
            </a:pPr>
            <a:r>
              <a:rPr kumimoji="0" lang="en-US" altLang="de-DE" sz="900" b="0" i="1" u="none" strike="noStrike" kern="1200" cap="none" spc="0" normalizeH="0" baseline="0" noProof="0" err="1">
                <a:ln>
                  <a:noFill/>
                </a:ln>
                <a:solidFill>
                  <a:srgbClr val="666565"/>
                </a:solidFill>
                <a:effectLst/>
                <a:uLnTx/>
                <a:uFillTx/>
                <a:latin typeface="Arial"/>
                <a:ea typeface="ＭＳ Ｐゴシック"/>
                <a:cs typeface="Arial"/>
              </a:rPr>
              <a:t>Sessink</a:t>
            </a:r>
            <a:r>
              <a:rPr kumimoji="0" lang="en-US" altLang="de-DE" sz="900" b="0" i="1" u="none" strike="noStrike" kern="1200" cap="none" spc="0" normalizeH="0" baseline="0" noProof="0">
                <a:ln>
                  <a:noFill/>
                </a:ln>
                <a:solidFill>
                  <a:srgbClr val="666565"/>
                </a:solidFill>
                <a:effectLst/>
                <a:uLnTx/>
                <a:uFillTx/>
                <a:latin typeface="Arial"/>
                <a:ea typeface="ＭＳ Ｐゴシック"/>
                <a:cs typeface="Arial"/>
              </a:rPr>
              <a:t> PJ et al.</a:t>
            </a:r>
            <a:r>
              <a:rPr kumimoji="0" lang="de-DE" altLang="de-DE" sz="900" b="0" i="1"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Cancer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risk</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assessment</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health</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care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workers</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occupationally</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exposed</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to</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cyclophosphamide</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Int</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Arch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Occup</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Environ Health. 1995;67:317-323.</a:t>
            </a:r>
            <a:endParaRPr lang="de-DE" altLang="de-DE" sz="900" b="0" u="none" strike="noStrike" kern="1200" cap="none" spc="0" normalizeH="0" baseline="0" noProof="0">
              <a:ln>
                <a:noFill/>
              </a:ln>
              <a:solidFill>
                <a:srgbClr val="666565"/>
              </a:solidFill>
              <a:effectLst/>
              <a:uLnTx/>
              <a:uFillTx/>
              <a:latin typeface="Arial"/>
              <a:ea typeface="ＭＳ Ｐゴシック"/>
              <a:cs typeface="Arial"/>
            </a:endParaRPr>
          </a:p>
          <a:p>
            <a:pPr marL="381000" indent="-381000" eaLnBrk="1" hangingPunct="1">
              <a:lnSpc>
                <a:spcPct val="100000"/>
              </a:lnSpc>
              <a:spcBef>
                <a:spcPct val="50000"/>
              </a:spcBef>
              <a:buClr>
                <a:srgbClr val="D11242"/>
              </a:buClr>
              <a:buSzPct val="85000"/>
              <a:buFont typeface="Wingdings" panose="05000000000000000000" pitchFamily="2" charset="2"/>
              <a:buAutoNum type="arabicPeriod"/>
              <a:defRPr/>
            </a:pPr>
            <a:r>
              <a:rPr kumimoji="0" lang="de-DE" altLang="de-DE" sz="900" b="0" i="1" u="none" strike="noStrike" kern="1200" cap="none" spc="0" normalizeH="0" baseline="0" noProof="0" err="1">
                <a:ln>
                  <a:noFill/>
                </a:ln>
                <a:solidFill>
                  <a:srgbClr val="666565"/>
                </a:solidFill>
                <a:effectLst/>
                <a:uLnTx/>
                <a:uFillTx/>
                <a:latin typeface="Arial"/>
                <a:ea typeface="ＭＳ Ｐゴシック"/>
                <a:cs typeface="Arial"/>
              </a:rPr>
              <a:t>Bouyer</a:t>
            </a:r>
            <a:r>
              <a:rPr kumimoji="0" lang="de-DE" altLang="de-DE" sz="900" b="0" i="1" u="none" strike="noStrike" kern="1200" cap="none" spc="0" normalizeH="0" baseline="0" noProof="0">
                <a:ln>
                  <a:noFill/>
                </a:ln>
                <a:solidFill>
                  <a:srgbClr val="666565"/>
                </a:solidFill>
                <a:effectLst/>
                <a:uLnTx/>
                <a:uFillTx/>
                <a:latin typeface="Arial"/>
                <a:ea typeface="ＭＳ Ｐゴシック"/>
                <a:cs typeface="Arial"/>
              </a:rPr>
              <a:t> J et al.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Ectopic</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pregnancy</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and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occupational</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exposure</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to</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hospital</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personnel</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Scand</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J Work Environ Health. 1998;24:98-103.</a:t>
            </a:r>
            <a:r>
              <a:rPr lang="de-DE" altLang="de-DE" sz="900" kern="1200">
                <a:latin typeface="Arial"/>
                <a:ea typeface="ＭＳ Ｐゴシック"/>
                <a:cs typeface="Arial"/>
              </a:rPr>
              <a:t> </a:t>
            </a:r>
          </a:p>
          <a:p>
            <a:pPr marL="381000" marR="0" lvl="0" indent="-381000" algn="l" defTabSz="914400" rtl="0" eaLnBrk="1" fontAlgn="base" latinLnBrk="0" hangingPunct="1">
              <a:lnSpc>
                <a:spcPct val="100000"/>
              </a:lnSpc>
              <a:spcBef>
                <a:spcPct val="50000"/>
              </a:spcBef>
              <a:spcAft>
                <a:spcPct val="0"/>
              </a:spcAft>
              <a:buClr>
                <a:srgbClr val="D11242"/>
              </a:buClr>
              <a:buSzPct val="85000"/>
              <a:buFont typeface="Wingdings" panose="05000000000000000000" pitchFamily="2" charset="2"/>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a:ea typeface="ＭＳ Ｐゴシック"/>
                <a:cs typeface="Arial"/>
              </a:rPr>
              <a:t>Krstev</a:t>
            </a:r>
            <a:r>
              <a:rPr kumimoji="0" lang="de-DE" altLang="de-DE" sz="900" b="0" i="1" u="none" strike="noStrike" kern="1200" cap="none" spc="0" normalizeH="0" baseline="0" noProof="0">
                <a:ln>
                  <a:noFill/>
                </a:ln>
                <a:solidFill>
                  <a:srgbClr val="666565"/>
                </a:solidFill>
                <a:effectLst/>
                <a:uLnTx/>
                <a:uFillTx/>
                <a:latin typeface="Arial"/>
                <a:ea typeface="ＭＳ Ｐゴシック"/>
                <a:cs typeface="Arial"/>
              </a:rPr>
              <a:t> S et al. </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Work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practice</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and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some</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adverse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health</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effects</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in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nurses</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handling</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antineoplastic</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drugs</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Med</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a:t>
            </a:r>
            <a:r>
              <a:rPr kumimoji="0" lang="de-DE" altLang="de-DE" sz="900" b="0" u="none" strike="noStrike" kern="1200" cap="none" spc="0" normalizeH="0" baseline="0" noProof="0" err="1">
                <a:ln>
                  <a:noFill/>
                </a:ln>
                <a:solidFill>
                  <a:srgbClr val="666565"/>
                </a:solidFill>
                <a:effectLst/>
                <a:uLnTx/>
                <a:uFillTx/>
                <a:latin typeface="Arial"/>
                <a:ea typeface="ＭＳ Ｐゴシック"/>
                <a:cs typeface="Arial"/>
              </a:rPr>
              <a:t>Lav</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2003;94:432-439.</a:t>
            </a:r>
            <a:endParaRPr lang="de-DE" altLang="de-DE" sz="900" b="0" u="none" strike="noStrike" kern="1200" cap="none" spc="0" normalizeH="0" baseline="0" noProof="0">
              <a:ln>
                <a:noFill/>
              </a:ln>
              <a:solidFill>
                <a:srgbClr val="666565"/>
              </a:solidFill>
              <a:effectLst/>
              <a:uLnTx/>
              <a:uFillTx/>
              <a:latin typeface="Arial"/>
              <a:ea typeface="ＭＳ Ｐゴシック"/>
              <a:cs typeface="Arial"/>
            </a:endParaRPr>
          </a:p>
          <a:p>
            <a:pPr marL="381000" marR="0" lvl="0" indent="-381000" algn="l" defTabSz="914400" rtl="0" eaLnBrk="1" fontAlgn="base" latinLnBrk="0" hangingPunct="1">
              <a:lnSpc>
                <a:spcPct val="100000"/>
              </a:lnSpc>
              <a:spcBef>
                <a:spcPct val="50000"/>
              </a:spcBef>
              <a:spcAft>
                <a:spcPct val="0"/>
              </a:spcAft>
              <a:buClr>
                <a:srgbClr val="D11242"/>
              </a:buClr>
              <a:buSzPct val="85000"/>
              <a:buFont typeface="Wingdings" panose="05000000000000000000" pitchFamily="2" charset="2"/>
              <a:buAutoNum type="arabicPeriod"/>
              <a:tabLst/>
              <a:defRPr/>
            </a:pPr>
            <a:r>
              <a:rPr kumimoji="0" lang="de-DE" altLang="de-DE" sz="900" b="0" i="1" u="none" strike="noStrike" kern="1200" cap="none" spc="0" normalizeH="0" baseline="0" noProof="0" err="1">
                <a:ln>
                  <a:noFill/>
                </a:ln>
                <a:solidFill>
                  <a:srgbClr val="666565"/>
                </a:solidFill>
                <a:effectLst/>
                <a:uLnTx/>
                <a:uFillTx/>
                <a:latin typeface="Arial"/>
                <a:ea typeface="ＭＳ Ｐゴシック"/>
                <a:cs typeface="Arial"/>
              </a:rPr>
              <a:t>Dranitsaris</a:t>
            </a:r>
            <a:r>
              <a:rPr kumimoji="0" lang="de-DE" altLang="de-DE" sz="900" b="0" i="1" u="none" strike="noStrike" kern="1200" cap="none" spc="0" normalizeH="0" baseline="0" noProof="0">
                <a:ln>
                  <a:noFill/>
                </a:ln>
                <a:solidFill>
                  <a:srgbClr val="666565"/>
                </a:solidFill>
                <a:effectLst/>
                <a:uLnTx/>
                <a:uFillTx/>
                <a:latin typeface="Arial"/>
                <a:ea typeface="ＭＳ Ｐゴシック"/>
                <a:cs typeface="Arial"/>
              </a:rPr>
              <a:t> G et al. </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Are health care providers who work with cancer drugs at an increased risk for toxic events? A systematic review and meta-analysis of the literature. J Oncol Pharm </a:t>
            </a:r>
            <a:r>
              <a:rPr kumimoji="0" lang="en-US" altLang="de-DE" sz="900" b="0" u="none" strike="noStrike" kern="1200" cap="none" spc="0" normalizeH="0" baseline="0" noProof="0" err="1">
                <a:ln>
                  <a:noFill/>
                </a:ln>
                <a:solidFill>
                  <a:srgbClr val="666565"/>
                </a:solidFill>
                <a:effectLst/>
                <a:uLnTx/>
                <a:uFillTx/>
                <a:latin typeface="Arial"/>
                <a:ea typeface="ＭＳ Ｐゴシック"/>
                <a:cs typeface="Arial"/>
              </a:rPr>
              <a:t>Pract</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 2005 Jun;11(2):69-78.</a:t>
            </a:r>
            <a:endParaRPr lang="en-US" altLang="de-DE" sz="900" b="0" u="none" strike="noStrike" kern="1200" cap="none" spc="0" normalizeH="0" baseline="0" noProof="0">
              <a:ln>
                <a:noFill/>
              </a:ln>
              <a:solidFill>
                <a:srgbClr val="666565"/>
              </a:solidFill>
              <a:effectLst/>
              <a:uLnTx/>
              <a:uFillTx/>
              <a:latin typeface="Arial"/>
              <a:ea typeface="ＭＳ Ｐゴシック"/>
              <a:cs typeface="Arial"/>
            </a:endParaRPr>
          </a:p>
          <a:p>
            <a:pPr marL="381000" indent="-381000" eaLnBrk="1" hangingPunct="1">
              <a:lnSpc>
                <a:spcPct val="100000"/>
              </a:lnSpc>
              <a:spcBef>
                <a:spcPct val="50000"/>
              </a:spcBef>
              <a:buClr>
                <a:srgbClr val="D11242"/>
              </a:buClr>
              <a:buSzPct val="85000"/>
              <a:buFont typeface="Wingdings" panose="05000000000000000000" pitchFamily="2" charset="2"/>
              <a:buAutoNum type="arabicPeriod"/>
              <a:defRPr/>
            </a:pPr>
            <a:r>
              <a:rPr kumimoji="0" lang="en-US" altLang="de-DE" sz="900" b="0" i="1" u="none" strike="noStrike" kern="1200" cap="none" spc="0" normalizeH="0" baseline="0" noProof="0" err="1">
                <a:ln>
                  <a:noFill/>
                </a:ln>
                <a:solidFill>
                  <a:srgbClr val="666565"/>
                </a:solidFill>
                <a:effectLst/>
                <a:uLnTx/>
                <a:uFillTx/>
                <a:latin typeface="Arial"/>
                <a:ea typeface="ＭＳ Ｐゴシック"/>
                <a:cs typeface="Arial"/>
              </a:rPr>
              <a:t>Kopjar</a:t>
            </a:r>
            <a:r>
              <a:rPr kumimoji="0" lang="en-US" altLang="de-DE" sz="900" b="0" i="1" u="none" strike="noStrike" kern="1200" cap="none" spc="0" normalizeH="0" baseline="0" noProof="0">
                <a:ln>
                  <a:noFill/>
                </a:ln>
                <a:solidFill>
                  <a:srgbClr val="666565"/>
                </a:solidFill>
                <a:effectLst/>
                <a:uLnTx/>
                <a:uFillTx/>
                <a:latin typeface="Arial"/>
                <a:ea typeface="ＭＳ Ｐゴシック"/>
                <a:cs typeface="Arial"/>
              </a:rPr>
              <a:t> et al. </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Assessment of genotoxic risks in Croatian health care workers occupationally exposed to cytotoxic drugs: a multi-biomarker approach. Int J </a:t>
            </a:r>
            <a:r>
              <a:rPr kumimoji="0" lang="en-US" altLang="de-DE" sz="900" b="0" u="none" strike="noStrike" kern="1200" cap="none" spc="0" normalizeH="0" baseline="0" noProof="0" err="1">
                <a:ln>
                  <a:noFill/>
                </a:ln>
                <a:solidFill>
                  <a:srgbClr val="666565"/>
                </a:solidFill>
                <a:effectLst/>
                <a:uLnTx/>
                <a:uFillTx/>
                <a:latin typeface="Arial"/>
                <a:ea typeface="ＭＳ Ｐゴシック"/>
                <a:cs typeface="Arial"/>
              </a:rPr>
              <a:t>Hyg</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 Environ Health 2009 Jul;212(4):414-31. </a:t>
            </a:r>
            <a:r>
              <a:rPr kumimoji="0" lang="en-US" altLang="de-DE" sz="900" b="0" u="none" strike="noStrike" kern="1200" cap="none" spc="0" normalizeH="0" baseline="0" noProof="0" err="1">
                <a:ln>
                  <a:noFill/>
                </a:ln>
                <a:solidFill>
                  <a:srgbClr val="666565"/>
                </a:solidFill>
                <a:effectLst/>
                <a:uLnTx/>
                <a:uFillTx/>
                <a:latin typeface="Arial"/>
                <a:ea typeface="ＭＳ Ｐゴシック"/>
                <a:cs typeface="Arial"/>
              </a:rPr>
              <a:t>doi</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 10.1016/j.ijheh.2008.10.001. </a:t>
            </a:r>
            <a:r>
              <a:rPr kumimoji="0" lang="en-US" altLang="de-DE" sz="900" b="0" u="none" strike="noStrike" kern="1200" cap="none" spc="0" normalizeH="0" baseline="0" noProof="0" err="1">
                <a:ln>
                  <a:noFill/>
                </a:ln>
                <a:solidFill>
                  <a:srgbClr val="666565"/>
                </a:solidFill>
                <a:effectLst/>
                <a:uLnTx/>
                <a:uFillTx/>
                <a:latin typeface="Arial"/>
                <a:ea typeface="ＭＳ Ｐゴシック"/>
                <a:cs typeface="Arial"/>
              </a:rPr>
              <a:t>Epub</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 2008 Dec 1.</a:t>
            </a:r>
            <a:r>
              <a:rPr lang="en-US" altLang="de-DE" sz="900" kern="1200">
                <a:latin typeface="Arial"/>
                <a:ea typeface="ＭＳ Ｐゴシック"/>
                <a:cs typeface="Arial"/>
              </a:rPr>
              <a:t> </a:t>
            </a:r>
            <a:endParaRPr lang="en-US" altLang="de-DE" sz="900" b="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81000" indent="-381000" eaLnBrk="1" hangingPunct="1">
              <a:lnSpc>
                <a:spcPct val="100000"/>
              </a:lnSpc>
              <a:spcBef>
                <a:spcPct val="50000"/>
              </a:spcBef>
              <a:buClr>
                <a:srgbClr val="D11242"/>
              </a:buClr>
              <a:buSzPct val="85000"/>
              <a:buFont typeface="Wingdings" panose="05000000000000000000" pitchFamily="2" charset="2"/>
              <a:buAutoNum type="arabicPeriod"/>
              <a:defRPr/>
            </a:pPr>
            <a:r>
              <a:rPr kumimoji="0" lang="en-US" altLang="de-DE" sz="900" b="0" i="1" u="none" strike="noStrike" kern="1200" cap="none" spc="0" normalizeH="0" baseline="0" noProof="0" err="1">
                <a:ln>
                  <a:noFill/>
                </a:ln>
                <a:solidFill>
                  <a:srgbClr val="666565"/>
                </a:solidFill>
                <a:effectLst/>
                <a:uLnTx/>
                <a:uFillTx/>
                <a:latin typeface="Arial"/>
                <a:ea typeface="ＭＳ Ｐゴシック"/>
                <a:cs typeface="Arial"/>
              </a:rPr>
              <a:t>Sottani</a:t>
            </a:r>
            <a:r>
              <a:rPr kumimoji="0" lang="en-US" altLang="de-DE" sz="900" b="0" i="1" u="none" strike="noStrike" kern="1200" cap="none" spc="0" normalizeH="0" baseline="0" noProof="0">
                <a:ln>
                  <a:noFill/>
                </a:ln>
                <a:solidFill>
                  <a:srgbClr val="666565"/>
                </a:solidFill>
                <a:effectLst/>
                <a:uLnTx/>
                <a:uFillTx/>
                <a:latin typeface="Arial"/>
                <a:ea typeface="ＭＳ Ｐゴシック"/>
                <a:cs typeface="Arial"/>
              </a:rPr>
              <a:t> C et al.</a:t>
            </a:r>
            <a:r>
              <a:rPr lang="en-US" altLang="de-DE" sz="900" i="1" kern="1200">
                <a:latin typeface="Arial"/>
                <a:ea typeface="ＭＳ Ｐゴシック"/>
                <a:cs typeface="Arial"/>
              </a:rPr>
              <a:t> </a:t>
            </a:r>
            <a:r>
              <a:rPr kumimoji="0" lang="en-US" altLang="de-DE" sz="900" b="0" i="1" u="none" strike="noStrike" kern="1200" cap="none" spc="0" normalizeH="0" baseline="0" noProof="0">
                <a:ln>
                  <a:noFill/>
                </a:ln>
                <a:solidFill>
                  <a:srgbClr val="666565"/>
                </a:solidFill>
                <a:effectLst/>
                <a:uLnTx/>
                <a:uFillTx/>
                <a:latin typeface="Arial"/>
                <a:ea typeface="ＭＳ Ｐゴシック"/>
                <a:cs typeface="Arial"/>
              </a:rPr>
              <a:t> </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An analysis to study trends in occupational exposure to antineoplastic drugs among health care workers. J </a:t>
            </a:r>
            <a:r>
              <a:rPr kumimoji="0" lang="en-US" altLang="de-DE" sz="900" b="0" u="none" strike="noStrike" kern="1200" cap="none" spc="0" normalizeH="0" baseline="0" noProof="0" err="1">
                <a:ln>
                  <a:noFill/>
                </a:ln>
                <a:solidFill>
                  <a:srgbClr val="666565"/>
                </a:solidFill>
                <a:effectLst/>
                <a:uLnTx/>
                <a:uFillTx/>
                <a:latin typeface="Arial"/>
                <a:ea typeface="ＭＳ Ｐゴシック"/>
                <a:cs typeface="Arial"/>
              </a:rPr>
              <a:t>Chromatogr</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 B </a:t>
            </a:r>
            <a:r>
              <a:rPr kumimoji="0" lang="en-US" altLang="de-DE" sz="900" b="0" u="none" strike="noStrike" kern="1200" cap="none" spc="0" normalizeH="0" baseline="0" noProof="0" err="1">
                <a:ln>
                  <a:noFill/>
                </a:ln>
                <a:solidFill>
                  <a:srgbClr val="666565"/>
                </a:solidFill>
                <a:effectLst/>
                <a:uLnTx/>
                <a:uFillTx/>
                <a:latin typeface="Arial"/>
                <a:ea typeface="ＭＳ Ｐゴシック"/>
                <a:cs typeface="Arial"/>
              </a:rPr>
              <a:t>Analyt</a:t>
            </a:r>
            <a:r>
              <a:rPr kumimoji="0" lang="en-US" altLang="de-DE" sz="900" b="0" u="none" strike="noStrike" kern="1200" cap="none" spc="0" normalizeH="0" baseline="0" noProof="0">
                <a:ln>
                  <a:noFill/>
                </a:ln>
                <a:solidFill>
                  <a:srgbClr val="666565"/>
                </a:solidFill>
                <a:effectLst/>
                <a:uLnTx/>
                <a:uFillTx/>
                <a:latin typeface="Arial"/>
                <a:ea typeface="ＭＳ Ｐゴシック"/>
                <a:cs typeface="Arial"/>
              </a:rPr>
              <a:t> Technol Biomed Life Sci. 2010 Oct 1;878(27):2593-605.</a:t>
            </a:r>
            <a:r>
              <a:rPr lang="en-US" altLang="de-DE" sz="900" kern="1200">
                <a:latin typeface="Arial"/>
                <a:ea typeface="ＭＳ Ｐゴシック"/>
                <a:cs typeface="Arial"/>
              </a:rPr>
              <a:t> </a:t>
            </a:r>
            <a:endParaRPr lang="en-US" altLang="de-DE" sz="900" b="0" u="none" strike="noStrike" kern="1200" cap="none" spc="0" normalizeH="0" baseline="0" noProof="0">
              <a:ln>
                <a:noFill/>
              </a:ln>
              <a:solidFill>
                <a:srgbClr val="666565"/>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81000" indent="-381000" eaLnBrk="1" hangingPunct="1">
              <a:lnSpc>
                <a:spcPct val="100000"/>
              </a:lnSpc>
              <a:spcBef>
                <a:spcPct val="50000"/>
              </a:spcBef>
              <a:buClr>
                <a:srgbClr val="D11242"/>
              </a:buClr>
              <a:buSzPct val="85000"/>
              <a:buAutoNum type="arabicPeriod"/>
              <a:defRPr/>
            </a:pP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Gefahrstoffverordnung (GefStoffV) v. </a:t>
            </a:r>
            <a:r>
              <a:rPr lang="de-DE" sz="900" kern="1200">
                <a:ea typeface="+mn-lt"/>
                <a:cs typeface="+mn-lt"/>
              </a:rPr>
              <a:t>1.10.2021</a:t>
            </a:r>
            <a:r>
              <a:rPr lang="de-DE" altLang="de-DE" sz="900" kern="1200">
                <a:latin typeface="Arial"/>
                <a:ea typeface="ＭＳ Ｐゴシック"/>
                <a:cs typeface="Arial"/>
              </a:rPr>
              <a:t>,</a:t>
            </a:r>
            <a:r>
              <a:rPr kumimoji="0" lang="de-DE" altLang="de-DE" sz="900" b="0" u="none" strike="noStrike" kern="1200" cap="none" spc="0" normalizeH="0" baseline="0" noProof="0">
                <a:ln>
                  <a:noFill/>
                </a:ln>
                <a:solidFill>
                  <a:srgbClr val="666565"/>
                </a:solidFill>
                <a:effectLst/>
                <a:uLnTx/>
                <a:uFillTx/>
                <a:latin typeface="Arial"/>
                <a:ea typeface="ＭＳ Ｐゴシック"/>
                <a:cs typeface="Arial"/>
              </a:rPr>
              <a:t> §14. Online veröffentlicht unter</a:t>
            </a:r>
            <a:r>
              <a:rPr kumimoji="0" lang="de-DE" altLang="de-DE" sz="900" b="0" u="none" strike="noStrike" kern="1200" cap="none" spc="0" normalizeH="0" baseline="0" noProof="0">
                <a:ln>
                  <a:noFill/>
                </a:ln>
                <a:solidFill>
                  <a:srgbClr val="666565"/>
                </a:solidFill>
                <a:effectLst/>
                <a:uLnTx/>
                <a:uFillTx/>
                <a:latin typeface="+mj-lt"/>
                <a:ea typeface="ＭＳ Ｐゴシック"/>
                <a:cs typeface="Arial"/>
              </a:rPr>
              <a:t>: </a:t>
            </a:r>
            <a:r>
              <a:rPr lang="de-DE" sz="900">
                <a:effectLst/>
                <a:latin typeface="+mj-lt"/>
              </a:rPr>
              <a:t>https://www.gesetze-im-internet.de/gefstoffv_2010/</a:t>
            </a:r>
            <a:endParaRPr lang="de-DE" sz="900">
              <a:latin typeface="+mj-lt"/>
            </a:endParaRPr>
          </a:p>
        </p:txBody>
      </p:sp>
      <p:sp>
        <p:nvSpPr>
          <p:cNvPr id="3" name="Titel 2">
            <a:extLst>
              <a:ext uri="{FF2B5EF4-FFF2-40B4-BE49-F238E27FC236}">
                <a16:creationId xmlns:a16="http://schemas.microsoft.com/office/drawing/2014/main" id="{A8C63BDA-BA80-4FE8-9B10-965C80983DFD}"/>
              </a:ext>
            </a:extLst>
          </p:cNvPr>
          <p:cNvSpPr>
            <a:spLocks noGrp="1"/>
          </p:cNvSpPr>
          <p:nvPr>
            <p:ph type="ctrTitle"/>
          </p:nvPr>
        </p:nvSpPr>
        <p:spPr/>
        <p:txBody>
          <a:bodyPr/>
          <a:lstStyle/>
          <a:p>
            <a:r>
              <a:rPr lang="de-DE" altLang="de-DE">
                <a:ea typeface="ＭＳ Ｐゴシック" panose="020B0600070205080204" pitchFamily="34" charset="-128"/>
              </a:rPr>
              <a:t>Referenzen</a:t>
            </a:r>
            <a:endParaRPr lang="de-DE"/>
          </a:p>
        </p:txBody>
      </p:sp>
      <p:sp>
        <p:nvSpPr>
          <p:cNvPr id="4" name="Vertikaler Textplatzhalter 3">
            <a:extLst>
              <a:ext uri="{FF2B5EF4-FFF2-40B4-BE49-F238E27FC236}">
                <a16:creationId xmlns:a16="http://schemas.microsoft.com/office/drawing/2014/main" id="{008F8854-6721-466A-B500-C4EFF63D79E9}"/>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B4A8BB73-5AC0-4EC3-8F20-0BE640B5590C}"/>
              </a:ext>
            </a:extLst>
          </p:cNvPr>
          <p:cNvSpPr>
            <a:spLocks noGrp="1"/>
          </p:cNvSpPr>
          <p:nvPr>
            <p:ph type="sldNum" sz="quarter" idx="4"/>
          </p:nvPr>
        </p:nvSpPr>
        <p:spPr/>
        <p:txBody>
          <a:bodyPr/>
          <a:lstStyle/>
          <a:p>
            <a:pPr algn="r"/>
            <a:fld id="{D8EB360B-720C-704A-863E-A567E738ABDA}" type="slidenum">
              <a:rPr lang="de-DE" smtClean="0"/>
              <a:pPr algn="r"/>
              <a:t>79</a:t>
            </a:fld>
            <a:endParaRPr lang="de-DE"/>
          </a:p>
        </p:txBody>
      </p:sp>
    </p:spTree>
    <p:extLst>
      <p:ext uri="{BB962C8B-B14F-4D97-AF65-F5344CB8AC3E}">
        <p14:creationId xmlns:p14="http://schemas.microsoft.com/office/powerpoint/2010/main" val="260937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3E84C3B-A39D-4FDD-BE33-8F8C7A79710D}"/>
              </a:ext>
            </a:extLst>
          </p:cNvPr>
          <p:cNvSpPr>
            <a:spLocks noGrp="1"/>
          </p:cNvSpPr>
          <p:nvPr>
            <p:ph idx="1"/>
          </p:nvPr>
        </p:nvSpPr>
        <p:spPr>
          <a:xfrm>
            <a:off x="1790702" y="1087041"/>
            <a:ext cx="7038975" cy="3897914"/>
          </a:xfrm>
        </p:spPr>
        <p:txBody>
          <a:bodyPr lIns="91440" tIns="45720" rIns="91440" bIns="45720" anchor="t"/>
          <a:lstStyle/>
          <a:p>
            <a:pPr marL="0" indent="0">
              <a:buFont typeface="Wingdings" panose="05000000000000000000" pitchFamily="2" charset="2"/>
              <a:buNone/>
            </a:pPr>
            <a:r>
              <a:rPr lang="de-DE" altLang="de-DE" sz="1700" b="1">
                <a:ea typeface="ＭＳ Ｐゴシック"/>
                <a:cs typeface="Geneva" charset="0"/>
              </a:rPr>
              <a:t>Häufig kontaminierte Oberflächen in der Apotheke </a:t>
            </a:r>
            <a:r>
              <a:rPr lang="de-DE" altLang="de-DE" sz="1700" baseline="30000">
                <a:ea typeface="ＭＳ Ｐゴシック"/>
                <a:cs typeface="Geneva" charset="0"/>
              </a:rPr>
              <a:t>[9]</a:t>
            </a:r>
            <a:endParaRPr lang="de-DE" altLang="de-DE" sz="1700" b="1">
              <a:ea typeface="ＭＳ Ｐゴシック"/>
              <a:cs typeface="Geneva" charset="0"/>
            </a:endParaRPr>
          </a:p>
          <a:p>
            <a:pPr marL="264795" lvl="1" indent="-264795">
              <a:buFont typeface="Wingdings" panose="05000000000000000000" pitchFamily="2" charset="2"/>
              <a:buChar char="§"/>
            </a:pPr>
            <a:r>
              <a:rPr lang="de-DE" altLang="de-DE">
                <a:ea typeface="ＭＳ Ｐゴシック"/>
              </a:rPr>
              <a:t>Arbeitsfläche der Sicherheitswerkbank</a:t>
            </a:r>
          </a:p>
          <a:p>
            <a:pPr marL="264795" lvl="1" indent="-264795">
              <a:buFont typeface="Wingdings" panose="05000000000000000000" pitchFamily="2" charset="2"/>
              <a:buChar char="§"/>
            </a:pPr>
            <a:r>
              <a:rPr lang="de-DE" altLang="de-DE">
                <a:ea typeface="ＭＳ Ｐゴシック"/>
              </a:rPr>
              <a:t>Arbeitsfläche im Zubereitungsraum</a:t>
            </a:r>
          </a:p>
          <a:p>
            <a:pPr marL="264795" lvl="1" indent="-264795">
              <a:buFont typeface="Wingdings" panose="05000000000000000000" pitchFamily="2" charset="2"/>
              <a:buChar char="§"/>
            </a:pPr>
            <a:r>
              <a:rPr lang="de-DE" altLang="de-DE">
                <a:ea typeface="ＭＳ Ｐゴシック"/>
              </a:rPr>
              <a:t>Schreibzeug</a:t>
            </a:r>
          </a:p>
          <a:p>
            <a:pPr marL="264795" lvl="1" indent="-264795">
              <a:buFont typeface="Wingdings" panose="05000000000000000000" pitchFamily="2" charset="2"/>
              <a:buChar char="§"/>
            </a:pPr>
            <a:r>
              <a:rPr lang="de-DE" altLang="de-DE">
                <a:ea typeface="ＭＳ Ｐゴシック"/>
              </a:rPr>
              <a:t>Transportbehälter</a:t>
            </a:r>
          </a:p>
          <a:p>
            <a:pPr marL="264795" lvl="1" indent="-264795">
              <a:buFont typeface="Wingdings" panose="05000000000000000000" pitchFamily="2" charset="2"/>
              <a:buChar char="§"/>
            </a:pPr>
            <a:r>
              <a:rPr lang="de-DE" altLang="de-DE">
                <a:ea typeface="ＭＳ Ｐゴシック"/>
              </a:rPr>
              <a:t>Türgriff</a:t>
            </a:r>
          </a:p>
          <a:p>
            <a:pPr marL="264795" lvl="1" indent="-264795">
              <a:buFont typeface="Wingdings" panose="05000000000000000000" pitchFamily="2" charset="2"/>
              <a:buChar char="§"/>
            </a:pPr>
            <a:r>
              <a:rPr lang="de-DE" altLang="de-DE">
                <a:ea typeface="ＭＳ Ｐゴシック"/>
              </a:rPr>
              <a:t>Lagerflächen, inkl. Kühlschränke</a:t>
            </a:r>
          </a:p>
          <a:p>
            <a:pPr marL="264795" lvl="1" indent="-264795">
              <a:buFont typeface="Wingdings" panose="05000000000000000000" pitchFamily="2" charset="2"/>
              <a:buChar char="§"/>
            </a:pPr>
            <a:r>
              <a:rPr lang="de-DE" altLang="de-DE">
                <a:ea typeface="ＭＳ Ｐゴシック"/>
              </a:rPr>
              <a:t>Fußböden in und außerhalb des Herstellungsraumes</a:t>
            </a:r>
          </a:p>
          <a:p>
            <a:pPr marL="264795" lvl="1" indent="-264795">
              <a:buFont typeface="Wingdings" panose="05000000000000000000" pitchFamily="2" charset="2"/>
              <a:buChar char="§"/>
            </a:pPr>
            <a:r>
              <a:rPr lang="de-DE" altLang="de-DE">
                <a:ea typeface="ＭＳ Ｐゴシック"/>
              </a:rPr>
              <a:t>Abfallbehältnis</a:t>
            </a:r>
          </a:p>
          <a:p>
            <a:pPr marL="264795" lvl="1" indent="-264795">
              <a:buFont typeface="Wingdings" panose="05000000000000000000" pitchFamily="2" charset="2"/>
              <a:buChar char="§"/>
            </a:pPr>
            <a:r>
              <a:rPr lang="de-DE" altLang="de-DE">
                <a:ea typeface="ＭＳ Ｐゴシック"/>
              </a:rPr>
              <a:t>Tastatur unter der Sicherheitswerkbank/des Isolators</a:t>
            </a:r>
          </a:p>
          <a:p>
            <a:pPr marL="264795" lvl="1" indent="-264795">
              <a:buFont typeface="Wingdings" panose="05000000000000000000" pitchFamily="2" charset="2"/>
              <a:buChar char="§"/>
            </a:pPr>
            <a:r>
              <a:rPr lang="de-DE" altLang="de-DE">
                <a:ea typeface="ＭＳ Ｐゴシック"/>
              </a:rPr>
              <a:t>Arbeitsfläche der Endproduktkontrolle</a:t>
            </a:r>
          </a:p>
          <a:p>
            <a:pPr marL="264795" lvl="1" indent="-264795">
              <a:buFont typeface="Wingdings" panose="05000000000000000000" pitchFamily="2" charset="2"/>
              <a:buChar char="§"/>
            </a:pPr>
            <a:r>
              <a:rPr lang="de-DE" altLang="de-DE">
                <a:ea typeface="ＭＳ Ｐゴシック"/>
              </a:rPr>
              <a:t>Telefon</a:t>
            </a:r>
          </a:p>
          <a:p>
            <a:pPr marL="264795" lvl="1" indent="-264795">
              <a:buFont typeface="Wingdings" panose="05000000000000000000" pitchFamily="2" charset="2"/>
              <a:buChar char="§"/>
            </a:pPr>
            <a:r>
              <a:rPr lang="de-DE" altLang="de-DE">
                <a:ea typeface="ＭＳ Ｐゴシック"/>
              </a:rPr>
              <a:t>mit Zytostatika befüllte Infusionsbeutel und -spritzen</a:t>
            </a:r>
            <a:endParaRPr lang="de-DE" altLang="de-DE">
              <a:ea typeface="ＭＳ Ｐゴシック" panose="020B0600070205080204" pitchFamily="34" charset="-128"/>
            </a:endParaRPr>
          </a:p>
          <a:p>
            <a:endParaRPr lang="de-DE"/>
          </a:p>
        </p:txBody>
      </p:sp>
      <p:sp>
        <p:nvSpPr>
          <p:cNvPr id="3" name="Titel 2">
            <a:extLst>
              <a:ext uri="{FF2B5EF4-FFF2-40B4-BE49-F238E27FC236}">
                <a16:creationId xmlns:a16="http://schemas.microsoft.com/office/drawing/2014/main" id="{56866645-B79F-488B-ADC5-E24A83A892B8}"/>
              </a:ext>
            </a:extLst>
          </p:cNvPr>
          <p:cNvSpPr>
            <a:spLocks noGrp="1"/>
          </p:cNvSpPr>
          <p:nvPr>
            <p:ph type="ctrTitle"/>
          </p:nvPr>
        </p:nvSpPr>
        <p:spPr/>
        <p:txBody>
          <a:bodyPr/>
          <a:lstStyle/>
          <a:p>
            <a:r>
              <a:rPr lang="de-DE" sz="2030">
                <a:effectLst/>
                <a:latin typeface="+mj-lt"/>
              </a:rPr>
              <a:t>Kontamination des Personals &amp; der Umgebung</a:t>
            </a:r>
            <a:endParaRPr lang="de-DE" sz="2030">
              <a:latin typeface="+mj-lt"/>
            </a:endParaRPr>
          </a:p>
        </p:txBody>
      </p:sp>
      <p:sp>
        <p:nvSpPr>
          <p:cNvPr id="4" name="Vertikaler Textplatzhalter 3">
            <a:extLst>
              <a:ext uri="{FF2B5EF4-FFF2-40B4-BE49-F238E27FC236}">
                <a16:creationId xmlns:a16="http://schemas.microsoft.com/office/drawing/2014/main" id="{AD6B81AE-FB2E-4748-A2D4-07796AE7BBED}"/>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EE34B778-8E93-4AF7-B0C9-E6B5BE57BCD5}"/>
              </a:ext>
            </a:extLst>
          </p:cNvPr>
          <p:cNvSpPr>
            <a:spLocks noGrp="1"/>
          </p:cNvSpPr>
          <p:nvPr>
            <p:ph type="sldNum" sz="quarter" idx="4"/>
          </p:nvPr>
        </p:nvSpPr>
        <p:spPr/>
        <p:txBody>
          <a:bodyPr/>
          <a:lstStyle/>
          <a:p>
            <a:pPr algn="r"/>
            <a:fld id="{D8EB360B-720C-704A-863E-A567E738ABDA}" type="slidenum">
              <a:rPr lang="de-DE" smtClean="0"/>
              <a:pPr algn="r"/>
              <a:t>8</a:t>
            </a:fld>
            <a:endParaRPr lang="de-DE"/>
          </a:p>
        </p:txBody>
      </p:sp>
      <p:pic>
        <p:nvPicPr>
          <p:cNvPr id="6" name="Bild 7" descr="_MG_9859_2.jpg">
            <a:extLst>
              <a:ext uri="{FF2B5EF4-FFF2-40B4-BE49-F238E27FC236}">
                <a16:creationId xmlns:a16="http://schemas.microsoft.com/office/drawing/2014/main" id="{B67F4881-F4BE-4046-A6FD-5219873F7F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6395" y="1559623"/>
            <a:ext cx="1633282" cy="222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5796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475E1EE-22A9-4BAA-8F24-79B9C5CF6F72}"/>
              </a:ext>
            </a:extLst>
          </p:cNvPr>
          <p:cNvSpPr>
            <a:spLocks noGrp="1"/>
          </p:cNvSpPr>
          <p:nvPr>
            <p:ph idx="1"/>
          </p:nvPr>
        </p:nvSpPr>
        <p:spPr>
          <a:xfrm>
            <a:off x="1783816" y="921788"/>
            <a:ext cx="7038975" cy="3613547"/>
          </a:xfrm>
        </p:spPr>
        <p:txBody>
          <a:bodyPr lIns="91440" tIns="45720" rIns="91440" bIns="45720" anchor="t"/>
          <a:lstStyle/>
          <a:p>
            <a:pPr marL="381000" indent="-381000" eaLnBrk="1" hangingPunct="1">
              <a:lnSpc>
                <a:spcPct val="100000"/>
              </a:lnSpc>
              <a:spcBef>
                <a:spcPct val="50000"/>
              </a:spcBef>
              <a:buClr>
                <a:srgbClr val="D11242"/>
              </a:buClr>
              <a:buSzPct val="85000"/>
              <a:buFont typeface="+mj-lt"/>
              <a:buAutoNum type="arabicPeriod" startAt="11"/>
              <a:defRPr/>
            </a:pPr>
            <a:r>
              <a:rPr lang="de-DE" sz="900" kern="1200">
                <a:ea typeface="+mn-lt"/>
                <a:cs typeface="+mn-lt"/>
              </a:rPr>
              <a:t>Berufsgenossenschaft für Gesundheitsdienst und Wohlfahrtspflege – BGW (Hrsg.). Zytostatika im Gesundheitsdienst. Informationen zur sicheren Handhabung von Zytostatika. Stand 02/2019. Online veröffentlicht unter</a:t>
            </a:r>
            <a:r>
              <a:rPr lang="de-DE" sz="900" kern="1200">
                <a:latin typeface="Arial"/>
                <a:ea typeface="ＭＳ Ｐゴシック"/>
                <a:cs typeface="Arial"/>
              </a:rPr>
              <a:t>: </a:t>
            </a:r>
            <a:r>
              <a:rPr lang="de-DE" sz="900" kern="1200">
                <a:latin typeface="Arial"/>
                <a:ea typeface="ＭＳ Ｐゴシック"/>
                <a:cs typeface="Arial"/>
                <a:hlinkClick r:id="rId3">
                  <a:extLst>
                    <a:ext uri="{A12FA001-AC4F-418D-AE19-62706E023703}">
                      <ahyp:hlinkClr xmlns:ahyp="http://schemas.microsoft.com/office/drawing/2018/hyperlinkcolor" val="tx"/>
                    </a:ext>
                  </a:extLst>
                </a:hlinkClick>
              </a:rPr>
              <a:t>https://www.bgw-online.de/resource/blob/18266/053a77b52e3278137b7b7cc5ae1a8728/bgw09-19-042-zytostatika-im-gesundheitsdienst-data.pdf</a:t>
            </a:r>
            <a:endParaRPr lang="en-US" sz="900" kern="1200">
              <a:latin typeface="Arial"/>
              <a:ea typeface="ＭＳ Ｐゴシック"/>
              <a:cs typeface="Arial"/>
              <a:hlinkClick r:id="rId3">
                <a:extLst>
                  <a:ext uri="{A12FA001-AC4F-418D-AE19-62706E023703}">
                    <ahyp:hlinkClr xmlns:ahyp="http://schemas.microsoft.com/office/drawing/2018/hyperlinkcolor" val="tx"/>
                  </a:ext>
                </a:extLst>
              </a:hlinkClick>
            </a:endParaRPr>
          </a:p>
          <a:p>
            <a:pPr marL="381000" marR="0" lvl="0" indent="-381000" algn="l" defTabSz="914400" rtl="0" eaLnBrk="1" fontAlgn="base" latinLnBrk="0" hangingPunct="1">
              <a:lnSpc>
                <a:spcPct val="100000"/>
              </a:lnSpc>
              <a:spcBef>
                <a:spcPct val="50000"/>
              </a:spcBef>
              <a:spcAft>
                <a:spcPct val="0"/>
              </a:spcAft>
              <a:buClr>
                <a:srgbClr val="D11242"/>
              </a:buClr>
              <a:buSzPct val="85000"/>
              <a:buFont typeface="+mj-lt"/>
              <a:buAutoNum type="arabicPeriod" startAt="11"/>
              <a:tabLst/>
              <a:defRPr/>
            </a:pPr>
            <a:r>
              <a:rPr kumimoji="0" lang="de-DE" altLang="de-DE" sz="900" b="0" i="0" u="none" strike="noStrike" kern="1200" cap="none" spc="0" normalizeH="0" baseline="0" noProof="0">
                <a:ln>
                  <a:noFill/>
                </a:ln>
                <a:solidFill>
                  <a:srgbClr val="666565"/>
                </a:solidFill>
                <a:effectLst/>
                <a:uLnTx/>
                <a:uFillTx/>
                <a:latin typeface="Arial"/>
                <a:ea typeface="ＭＳ Ｐゴシック"/>
                <a:cs typeface="Arial"/>
              </a:rPr>
              <a:t>Leitlinie der Bundesapothekerkammer „Aseptische Herstellung und Prüfung applikationsfertiger </a:t>
            </a:r>
            <a:r>
              <a:rPr kumimoji="0" lang="de-DE" altLang="de-DE" sz="900" b="0" i="0" u="none" strike="noStrike" kern="1200" cap="none" spc="0" normalizeH="0" baseline="0" noProof="0" err="1">
                <a:ln>
                  <a:noFill/>
                </a:ln>
                <a:solidFill>
                  <a:srgbClr val="666565"/>
                </a:solidFill>
                <a:effectLst/>
                <a:uLnTx/>
                <a:uFillTx/>
                <a:latin typeface="Arial"/>
                <a:ea typeface="ＭＳ Ｐゴシック"/>
                <a:cs typeface="Arial"/>
              </a:rPr>
              <a:t>Parenteralia</a:t>
            </a:r>
            <a:r>
              <a:rPr kumimoji="0" lang="de-DE" altLang="de-DE" sz="900" b="0" i="0" u="none" strike="noStrike" kern="1200" cap="none" spc="0" normalizeH="0" baseline="0" noProof="0">
                <a:ln>
                  <a:noFill/>
                </a:ln>
                <a:solidFill>
                  <a:srgbClr val="666565"/>
                </a:solidFill>
                <a:effectLst/>
                <a:uLnTx/>
                <a:uFillTx/>
                <a:latin typeface="Arial"/>
                <a:ea typeface="ＭＳ Ｐゴシック"/>
                <a:cs typeface="Arial"/>
              </a:rPr>
              <a:t>". Stand 13.11.2019 Online veröffentlich unter: https://www.abda.de/fuer-apotheker/qualitaetssicherung/leitlinien/leitlinien-und-arbeitshilfen/</a:t>
            </a:r>
            <a:endParaRPr lang="de-DE" altLang="de-DE" sz="900" b="0" i="0" u="none" strike="noStrike" kern="1200" cap="none" spc="0" normalizeH="0" baseline="0" noProof="0">
              <a:ln>
                <a:noFill/>
              </a:ln>
              <a:solidFill>
                <a:srgbClr val="666565"/>
              </a:solidFill>
              <a:effectLst/>
              <a:uLnTx/>
              <a:uFillTx/>
              <a:latin typeface="Arial"/>
              <a:ea typeface="ＭＳ Ｐゴシック"/>
              <a:cs typeface="Arial"/>
            </a:endParaRPr>
          </a:p>
          <a:p>
            <a:pPr marL="381000" marR="0" lvl="0" indent="-381000" algn="l" defTabSz="457200" rtl="0" eaLnBrk="1" fontAlgn="base" latinLnBrk="0" hangingPunct="1">
              <a:lnSpc>
                <a:spcPct val="100000"/>
              </a:lnSpc>
              <a:spcBef>
                <a:spcPct val="50000"/>
              </a:spcBef>
              <a:spcAft>
                <a:spcPct val="0"/>
              </a:spcAft>
              <a:buClr>
                <a:srgbClr val="D11242"/>
              </a:buClr>
              <a:buSzPct val="85000"/>
              <a:buFont typeface="+mj-lt"/>
              <a:buAutoNum type="arabicPeriod" startAt="11"/>
              <a:tabLst/>
              <a:defRPr/>
            </a:pPr>
            <a:r>
              <a:rPr lang="de-DE" altLang="de-DE" sz="900" kern="1200">
                <a:latin typeface="Arial"/>
                <a:ea typeface="ＭＳ Ｐゴシック"/>
                <a:cs typeface="Arial"/>
              </a:rPr>
              <a:t>Richtlinie über die Entsorgung von Abfällen aus Einrichtungen des Gesundheitsdienstes der LAGA (Länderarbeitsgemeinschaft Abfall), 9ff. Online veröffentlicht unter: http://www.laga-online.de/servlet/is/23874/M%2018%20Januar%202015_Endfassung.pdf?command=downloadContent&amp;filename=M%2018%20Januar%202015_Endfassung.pdf</a:t>
            </a:r>
          </a:p>
          <a:p>
            <a:pPr marL="381000" marR="0" lvl="0" indent="-381000" algn="l" defTabSz="457200" rtl="0" eaLnBrk="1" fontAlgn="base" latinLnBrk="0" hangingPunct="1">
              <a:lnSpc>
                <a:spcPct val="100000"/>
              </a:lnSpc>
              <a:spcBef>
                <a:spcPct val="50000"/>
              </a:spcBef>
              <a:spcAft>
                <a:spcPct val="0"/>
              </a:spcAft>
              <a:buClr>
                <a:srgbClr val="D11242"/>
              </a:buClr>
              <a:buSzPct val="85000"/>
              <a:buFont typeface="+mj-lt"/>
              <a:buAutoNum type="arabicPeriod" startAt="11"/>
              <a:tabLst/>
              <a:defRPr/>
            </a:pPr>
            <a:r>
              <a:rPr lang="de-DE" altLang="de-DE" sz="900" kern="1200">
                <a:latin typeface="Arial"/>
                <a:ea typeface="ＭＳ Ｐゴシック"/>
                <a:cs typeface="Arial"/>
              </a:rPr>
              <a:t>ESOP, </a:t>
            </a:r>
            <a:r>
              <a:rPr lang="de-DE" altLang="de-DE" sz="900" kern="1200" err="1">
                <a:latin typeface="Arial"/>
                <a:ea typeface="ＭＳ Ｐゴシック"/>
                <a:cs typeface="Arial"/>
              </a:rPr>
              <a:t>QuapoS</a:t>
            </a:r>
            <a:r>
              <a:rPr lang="de-DE" altLang="de-DE" sz="900" kern="1200">
                <a:latin typeface="Arial"/>
                <a:ea typeface="ＭＳ Ｐゴシック"/>
                <a:cs typeface="Arial"/>
              </a:rPr>
              <a:t> 6 – Qualitätsstandards für den pharmazeutisch-onkologischen Service, 6. Auflage 2018. Online veröffentlicht unter: https://esop.li/wp-content/uploads/2020/03/Inhalt_B_QuapoS_DEU_1907_03_aktuell.pdf</a:t>
            </a:r>
          </a:p>
          <a:p>
            <a:pPr marL="381000" marR="0" lvl="0" indent="-381000" algn="l" defTabSz="457200" rtl="0" eaLnBrk="1" fontAlgn="base" latinLnBrk="0" hangingPunct="1">
              <a:lnSpc>
                <a:spcPct val="100000"/>
              </a:lnSpc>
              <a:spcBef>
                <a:spcPct val="50000"/>
              </a:spcBef>
              <a:spcAft>
                <a:spcPct val="0"/>
              </a:spcAft>
              <a:buClr>
                <a:srgbClr val="D11242"/>
              </a:buClr>
              <a:buSzPct val="85000"/>
              <a:buFont typeface="+mj-lt"/>
              <a:buAutoNum type="arabicPeriod" startAt="11"/>
              <a:tabLst/>
              <a:defRPr/>
            </a:pPr>
            <a:r>
              <a:rPr lang="de-DE" altLang="de-DE" sz="900" i="1" kern="1200">
                <a:latin typeface="Arial"/>
                <a:ea typeface="ＭＳ Ｐゴシック"/>
                <a:cs typeface="Arial"/>
              </a:rPr>
              <a:t>Türk J et al.</a:t>
            </a:r>
            <a:r>
              <a:rPr lang="de-DE" altLang="de-DE" sz="900" kern="1200">
                <a:latin typeface="Arial"/>
                <a:ea typeface="ＭＳ Ｐゴシック"/>
                <a:cs typeface="Arial"/>
              </a:rPr>
              <a:t> Abschlussbericht zum IGF-FV 13030 N. 2003, Kap. 5.5, 18. Online veröffentlicht unter: http://www.veu.de/files/abschlussbericht_13030.pdf</a:t>
            </a:r>
          </a:p>
          <a:p>
            <a:pPr marL="381000" marR="0" lvl="0" indent="-381000" algn="l" defTabSz="457200" rtl="0" eaLnBrk="1" fontAlgn="base" latinLnBrk="0" hangingPunct="1">
              <a:lnSpc>
                <a:spcPct val="100000"/>
              </a:lnSpc>
              <a:spcBef>
                <a:spcPct val="50000"/>
              </a:spcBef>
              <a:spcAft>
                <a:spcPct val="0"/>
              </a:spcAft>
              <a:buClr>
                <a:srgbClr val="D11242"/>
              </a:buClr>
              <a:buSzPct val="85000"/>
              <a:buFont typeface="+mj-lt"/>
              <a:buAutoNum type="arabicPeriod" startAt="11"/>
              <a:tabLst/>
              <a:defRPr/>
            </a:pPr>
            <a:r>
              <a:rPr lang="de-DE" altLang="de-DE" sz="900" i="1" kern="1200" err="1">
                <a:latin typeface="Arial"/>
                <a:ea typeface="ＭＳ Ｐゴシック"/>
                <a:cs typeface="Arial"/>
              </a:rPr>
              <a:t>Valanis</a:t>
            </a:r>
            <a:r>
              <a:rPr lang="de-DE" altLang="de-DE" sz="900" i="1" kern="1200">
                <a:latin typeface="Arial"/>
                <a:ea typeface="ＭＳ Ｐゴシック"/>
                <a:cs typeface="Arial"/>
              </a:rPr>
              <a:t> B., Vollmer W.M., </a:t>
            </a:r>
            <a:r>
              <a:rPr lang="de-DE" altLang="de-DE" sz="900" i="1" kern="1200" err="1">
                <a:latin typeface="Arial"/>
                <a:ea typeface="ＭＳ Ｐゴシック"/>
                <a:cs typeface="Arial"/>
              </a:rPr>
              <a:t>Labuhn</a:t>
            </a:r>
            <a:r>
              <a:rPr lang="de-DE" altLang="de-DE" sz="900" i="1" kern="1200">
                <a:latin typeface="Arial"/>
                <a:ea typeface="ＭＳ Ｐゴシック"/>
                <a:cs typeface="Arial"/>
              </a:rPr>
              <a:t> K.T., Glass A.G</a:t>
            </a:r>
            <a:r>
              <a:rPr lang="de-DE" altLang="de-DE" sz="900" kern="1200">
                <a:latin typeface="Arial"/>
                <a:ea typeface="ＭＳ Ｐゴシック"/>
                <a:cs typeface="Arial"/>
              </a:rPr>
              <a:t>. </a:t>
            </a:r>
            <a:r>
              <a:rPr lang="de-DE" altLang="de-DE" sz="900" kern="1200" err="1">
                <a:latin typeface="Arial"/>
                <a:ea typeface="ＭＳ Ｐゴシック"/>
                <a:cs typeface="Arial"/>
              </a:rPr>
              <a:t>Acute</a:t>
            </a:r>
            <a:r>
              <a:rPr lang="de-DE" altLang="de-DE" sz="900" kern="1200">
                <a:latin typeface="Arial"/>
                <a:ea typeface="ＭＳ Ｐゴシック"/>
                <a:cs typeface="Arial"/>
              </a:rPr>
              <a:t> </a:t>
            </a:r>
            <a:r>
              <a:rPr lang="de-DE" altLang="de-DE" sz="900" kern="1200" err="1">
                <a:latin typeface="Arial"/>
                <a:ea typeface="ＭＳ Ｐゴシック"/>
                <a:cs typeface="Arial"/>
              </a:rPr>
              <a:t>symptoms</a:t>
            </a:r>
            <a:r>
              <a:rPr lang="de-DE" altLang="de-DE" sz="900" kern="1200">
                <a:latin typeface="Arial"/>
                <a:ea typeface="ＭＳ Ｐゴシック"/>
                <a:cs typeface="Arial"/>
              </a:rPr>
              <a:t> </a:t>
            </a:r>
            <a:r>
              <a:rPr lang="de-DE" altLang="de-DE" sz="900" kern="1200" err="1">
                <a:latin typeface="Arial"/>
                <a:ea typeface="ＭＳ Ｐゴシック"/>
                <a:cs typeface="Arial"/>
              </a:rPr>
              <a:t>associated</a:t>
            </a:r>
            <a:r>
              <a:rPr lang="de-DE" altLang="de-DE" sz="900" kern="1200">
                <a:latin typeface="Arial"/>
                <a:ea typeface="ＭＳ Ｐゴシック"/>
                <a:cs typeface="Arial"/>
              </a:rPr>
              <a:t> </a:t>
            </a:r>
            <a:r>
              <a:rPr lang="de-DE" altLang="de-DE" sz="900" kern="1200" err="1">
                <a:latin typeface="Arial"/>
                <a:ea typeface="ＭＳ Ｐゴシック"/>
                <a:cs typeface="Arial"/>
              </a:rPr>
              <a:t>with</a:t>
            </a:r>
            <a:r>
              <a:rPr lang="de-DE" altLang="de-DE" sz="900" kern="1200">
                <a:latin typeface="Arial"/>
                <a:ea typeface="ＭＳ Ｐゴシック"/>
                <a:cs typeface="Arial"/>
              </a:rPr>
              <a:t> </a:t>
            </a:r>
            <a:r>
              <a:rPr lang="de-DE" altLang="de-DE" sz="900" kern="1200" err="1">
                <a:latin typeface="Arial"/>
                <a:ea typeface="ＭＳ Ｐゴシック"/>
                <a:cs typeface="Arial"/>
              </a:rPr>
              <a:t>antineoplastic</a:t>
            </a:r>
            <a:r>
              <a:rPr lang="de-DE" altLang="de-DE" sz="900" kern="1200">
                <a:latin typeface="Arial"/>
                <a:ea typeface="ＭＳ Ｐゴシック"/>
                <a:cs typeface="Arial"/>
              </a:rPr>
              <a:t> </a:t>
            </a:r>
            <a:r>
              <a:rPr lang="de-DE" altLang="de-DE" sz="900" kern="1200" err="1">
                <a:latin typeface="Arial"/>
                <a:ea typeface="ＭＳ Ｐゴシック"/>
                <a:cs typeface="Arial"/>
              </a:rPr>
              <a:t>drug</a:t>
            </a:r>
            <a:r>
              <a:rPr lang="de-DE" altLang="de-DE" sz="900" kern="1200">
                <a:latin typeface="Arial"/>
                <a:ea typeface="ＭＳ Ｐゴシック"/>
                <a:cs typeface="Arial"/>
              </a:rPr>
              <a:t> </a:t>
            </a:r>
            <a:r>
              <a:rPr lang="de-DE" altLang="de-DE" sz="900" kern="1200" err="1">
                <a:latin typeface="Arial"/>
                <a:ea typeface="ＭＳ Ｐゴシック"/>
                <a:cs typeface="Arial"/>
              </a:rPr>
              <a:t>handling</a:t>
            </a:r>
            <a:r>
              <a:rPr lang="de-DE" altLang="de-DE" sz="900" kern="1200">
                <a:latin typeface="Arial"/>
                <a:ea typeface="ＭＳ Ｐゴシック"/>
                <a:cs typeface="Arial"/>
              </a:rPr>
              <a:t> </a:t>
            </a:r>
            <a:r>
              <a:rPr lang="de-DE" altLang="de-DE" sz="900" kern="1200" err="1">
                <a:latin typeface="Arial"/>
                <a:ea typeface="ＭＳ Ｐゴシック"/>
                <a:cs typeface="Arial"/>
              </a:rPr>
              <a:t>among</a:t>
            </a:r>
            <a:r>
              <a:rPr lang="de-DE" altLang="de-DE" sz="900" kern="1200">
                <a:latin typeface="Arial"/>
                <a:ea typeface="ＭＳ Ｐゴシック"/>
                <a:cs typeface="Arial"/>
              </a:rPr>
              <a:t> </a:t>
            </a:r>
            <a:r>
              <a:rPr lang="de-DE" altLang="de-DE" sz="900" kern="1200" err="1">
                <a:latin typeface="Arial"/>
                <a:ea typeface="ＭＳ Ｐゴシック"/>
                <a:cs typeface="Arial"/>
              </a:rPr>
              <a:t>nurses</a:t>
            </a:r>
            <a:r>
              <a:rPr lang="de-DE" altLang="de-DE" sz="900" kern="1200">
                <a:latin typeface="Arial"/>
                <a:ea typeface="ＭＳ Ｐゴシック"/>
                <a:cs typeface="Arial"/>
              </a:rPr>
              <a:t>. Cancer Nurs 1993; 16:288- 295</a:t>
            </a:r>
          </a:p>
          <a:p>
            <a:pPr marL="381000" marR="0" lvl="0" indent="-381000" algn="l" defTabSz="457200" rtl="0" eaLnBrk="1" fontAlgn="base" latinLnBrk="0" hangingPunct="1">
              <a:lnSpc>
                <a:spcPct val="100000"/>
              </a:lnSpc>
              <a:spcBef>
                <a:spcPct val="50000"/>
              </a:spcBef>
              <a:spcAft>
                <a:spcPct val="0"/>
              </a:spcAft>
              <a:buClr>
                <a:srgbClr val="D11242"/>
              </a:buClr>
              <a:buSzPct val="85000"/>
              <a:buFont typeface="+mj-lt"/>
              <a:buAutoNum type="arabicPeriod" startAt="11"/>
              <a:tabLst/>
              <a:defRPr/>
            </a:pPr>
            <a:r>
              <a:rPr lang="de-DE" altLang="de-DE" sz="900" i="1" kern="1200" err="1">
                <a:latin typeface="Arial"/>
                <a:ea typeface="ＭＳ Ｐゴシック"/>
                <a:cs typeface="Arial"/>
              </a:rPr>
              <a:t>Sotaniemi</a:t>
            </a:r>
            <a:r>
              <a:rPr lang="de-DE" altLang="de-DE" sz="900" i="1" kern="1200">
                <a:latin typeface="Arial"/>
                <a:ea typeface="ＭＳ Ｐゴシック"/>
                <a:cs typeface="Arial"/>
              </a:rPr>
              <a:t> E.A., </a:t>
            </a:r>
            <a:r>
              <a:rPr lang="de-DE" altLang="de-DE" sz="900" i="1" kern="1200" err="1">
                <a:latin typeface="Arial"/>
                <a:ea typeface="ＭＳ Ｐゴシック"/>
                <a:cs typeface="Arial"/>
              </a:rPr>
              <a:t>Sutinen</a:t>
            </a:r>
            <a:r>
              <a:rPr lang="de-DE" altLang="de-DE" sz="900" i="1" kern="1200">
                <a:latin typeface="Arial"/>
                <a:ea typeface="ＭＳ Ｐゴシック"/>
                <a:cs typeface="Arial"/>
              </a:rPr>
              <a:t> S., </a:t>
            </a:r>
            <a:r>
              <a:rPr lang="de-DE" altLang="de-DE" sz="900" i="1" kern="1200" err="1">
                <a:latin typeface="Arial"/>
                <a:ea typeface="ＭＳ Ｐゴシック"/>
                <a:cs typeface="Arial"/>
              </a:rPr>
              <a:t>Arranto</a:t>
            </a:r>
            <a:r>
              <a:rPr lang="de-DE" altLang="de-DE" sz="900" i="1" kern="1200">
                <a:latin typeface="Arial"/>
                <a:ea typeface="ＭＳ Ｐゴシック"/>
                <a:cs typeface="Arial"/>
              </a:rPr>
              <a:t> A.J., </a:t>
            </a:r>
            <a:r>
              <a:rPr lang="de-DE" altLang="de-DE" sz="900" i="1" kern="1200" err="1">
                <a:latin typeface="Arial"/>
                <a:ea typeface="ＭＳ Ｐゴシック"/>
                <a:cs typeface="Arial"/>
              </a:rPr>
              <a:t>Sutinen</a:t>
            </a:r>
            <a:r>
              <a:rPr lang="de-DE" altLang="de-DE" sz="900" i="1" kern="1200">
                <a:latin typeface="Arial"/>
                <a:ea typeface="ＭＳ Ｐゴシック"/>
                <a:cs typeface="Arial"/>
              </a:rPr>
              <a:t> S., </a:t>
            </a:r>
            <a:r>
              <a:rPr lang="de-DE" altLang="de-DE" sz="900" i="1" kern="1200" err="1">
                <a:latin typeface="Arial"/>
                <a:ea typeface="ＭＳ Ｐゴシック"/>
                <a:cs typeface="Arial"/>
              </a:rPr>
              <a:t>Sotaniemi</a:t>
            </a:r>
            <a:r>
              <a:rPr lang="de-DE" altLang="de-DE" sz="900" i="1" kern="1200">
                <a:latin typeface="Arial"/>
                <a:ea typeface="ＭＳ Ｐゴシック"/>
                <a:cs typeface="Arial"/>
              </a:rPr>
              <a:t> K.A., </a:t>
            </a:r>
            <a:r>
              <a:rPr lang="de-DE" altLang="de-DE" sz="900" i="1" kern="1200" err="1">
                <a:latin typeface="Arial"/>
                <a:ea typeface="ＭＳ Ｐゴシック"/>
                <a:cs typeface="Arial"/>
              </a:rPr>
              <a:t>Lehtola</a:t>
            </a:r>
            <a:r>
              <a:rPr lang="de-DE" altLang="de-DE" sz="900" i="1" kern="1200">
                <a:latin typeface="Arial"/>
                <a:ea typeface="ＭＳ Ｐゴシック"/>
                <a:cs typeface="Arial"/>
              </a:rPr>
              <a:t> J., </a:t>
            </a:r>
            <a:r>
              <a:rPr lang="de-DE" altLang="de-DE" sz="900" i="1" kern="1200" err="1">
                <a:latin typeface="Arial"/>
                <a:ea typeface="ＭＳ Ｐゴシック"/>
                <a:cs typeface="Arial"/>
              </a:rPr>
              <a:t>Pelkonen</a:t>
            </a:r>
            <a:r>
              <a:rPr lang="de-DE" altLang="de-DE" sz="900" i="1" kern="1200">
                <a:latin typeface="Arial"/>
                <a:ea typeface="ＭＳ Ｐゴシック"/>
                <a:cs typeface="Arial"/>
              </a:rPr>
              <a:t> R.O.</a:t>
            </a:r>
            <a:r>
              <a:rPr lang="de-DE" altLang="de-DE" sz="900" kern="1200">
                <a:latin typeface="Arial"/>
                <a:ea typeface="ＭＳ Ｐゴシック"/>
                <a:cs typeface="Arial"/>
              </a:rPr>
              <a:t> Liver </a:t>
            </a:r>
            <a:r>
              <a:rPr lang="de-DE" altLang="de-DE" sz="900" kern="1200" err="1">
                <a:latin typeface="Arial"/>
                <a:ea typeface="ＭＳ Ｐゴシック"/>
                <a:cs typeface="Arial"/>
              </a:rPr>
              <a:t>damage</a:t>
            </a:r>
            <a:r>
              <a:rPr lang="de-DE" altLang="de-DE" sz="900" kern="1200">
                <a:latin typeface="Arial"/>
                <a:ea typeface="ＭＳ Ｐゴシック"/>
                <a:cs typeface="Arial"/>
              </a:rPr>
              <a:t> in </a:t>
            </a:r>
            <a:r>
              <a:rPr lang="de-DE" altLang="de-DE" sz="900" kern="1200" err="1">
                <a:latin typeface="Arial"/>
                <a:ea typeface="ＭＳ Ｐゴシック"/>
                <a:cs typeface="Arial"/>
              </a:rPr>
              <a:t>nurses</a:t>
            </a:r>
            <a:r>
              <a:rPr lang="de-DE" altLang="de-DE" sz="900" kern="1200">
                <a:latin typeface="Arial"/>
                <a:ea typeface="ＭＳ Ｐゴシック"/>
                <a:cs typeface="Arial"/>
              </a:rPr>
              <a:t> </a:t>
            </a:r>
            <a:r>
              <a:rPr lang="de-DE" altLang="de-DE" sz="900" kern="1200" err="1">
                <a:latin typeface="Arial"/>
                <a:ea typeface="ＭＳ Ｐゴシック"/>
                <a:cs typeface="Arial"/>
              </a:rPr>
              <a:t>handling</a:t>
            </a:r>
            <a:r>
              <a:rPr lang="de-DE" altLang="de-DE" sz="900" kern="1200">
                <a:latin typeface="Arial"/>
                <a:ea typeface="ＭＳ Ｐゴシック"/>
                <a:cs typeface="Arial"/>
              </a:rPr>
              <a:t> </a:t>
            </a:r>
            <a:r>
              <a:rPr lang="de-DE" altLang="de-DE" sz="900" kern="1200" err="1">
                <a:latin typeface="Arial"/>
                <a:ea typeface="ＭＳ Ｐゴシック"/>
                <a:cs typeface="Arial"/>
              </a:rPr>
              <a:t>cytostatic</a:t>
            </a:r>
            <a:r>
              <a:rPr lang="de-DE" altLang="de-DE" sz="900" kern="1200">
                <a:latin typeface="Arial"/>
                <a:ea typeface="ＭＳ Ｐゴシック"/>
                <a:cs typeface="Arial"/>
              </a:rPr>
              <a:t> </a:t>
            </a:r>
            <a:r>
              <a:rPr lang="de-DE" altLang="de-DE" sz="900" kern="1200" err="1">
                <a:latin typeface="Arial"/>
                <a:ea typeface="ＭＳ Ｐゴシック"/>
                <a:cs typeface="Arial"/>
              </a:rPr>
              <a:t>agents</a:t>
            </a:r>
            <a:r>
              <a:rPr lang="de-DE" altLang="de-DE" sz="900" kern="1200">
                <a:latin typeface="Arial"/>
                <a:ea typeface="ＭＳ Ｐゴシック"/>
                <a:cs typeface="Arial"/>
              </a:rPr>
              <a:t>. Acta </a:t>
            </a:r>
            <a:r>
              <a:rPr lang="de-DE" altLang="de-DE" sz="900" kern="1200" err="1">
                <a:latin typeface="Arial"/>
                <a:ea typeface="ＭＳ Ｐゴシック"/>
                <a:cs typeface="Arial"/>
              </a:rPr>
              <a:t>Med</a:t>
            </a:r>
            <a:r>
              <a:rPr lang="de-DE" altLang="de-DE" sz="900" kern="1200">
                <a:latin typeface="Arial"/>
                <a:ea typeface="ＭＳ Ｐゴシック"/>
                <a:cs typeface="Arial"/>
              </a:rPr>
              <a:t> </a:t>
            </a:r>
            <a:r>
              <a:rPr lang="de-DE" altLang="de-DE" sz="900" kern="1200" err="1">
                <a:latin typeface="Arial"/>
                <a:ea typeface="ＭＳ Ｐゴシック"/>
                <a:cs typeface="Arial"/>
              </a:rPr>
              <a:t>Scand</a:t>
            </a:r>
            <a:r>
              <a:rPr lang="de-DE" altLang="de-DE" sz="900" kern="1200">
                <a:latin typeface="Arial"/>
                <a:ea typeface="ＭＳ Ｐゴシック"/>
                <a:cs typeface="Arial"/>
              </a:rPr>
              <a:t> 1983; 214:181– 89</a:t>
            </a:r>
          </a:p>
          <a:p>
            <a:pPr marL="381000" indent="-381000" defTabSz="457200" eaLnBrk="1" hangingPunct="1">
              <a:lnSpc>
                <a:spcPct val="100000"/>
              </a:lnSpc>
              <a:spcBef>
                <a:spcPct val="50000"/>
              </a:spcBef>
              <a:buClr>
                <a:srgbClr val="D11242"/>
              </a:buClr>
              <a:buSzPct val="85000"/>
              <a:buFont typeface="+mj-lt"/>
              <a:buAutoNum type="arabicPeriod" startAt="11"/>
              <a:defRPr/>
            </a:pPr>
            <a:r>
              <a:rPr lang="de-DE" altLang="de-DE" sz="900" i="1" kern="1200">
                <a:latin typeface="Arial"/>
                <a:ea typeface="ＭＳ Ｐゴシック"/>
                <a:cs typeface="Arial"/>
              </a:rPr>
              <a:t>Thomas H. Connor, Matthew D. Zock, Amy H. Snow.</a:t>
            </a:r>
            <a:r>
              <a:rPr lang="de-DE" altLang="de-DE" sz="900" kern="1200">
                <a:latin typeface="Arial"/>
                <a:ea typeface="ＭＳ Ｐゴシック"/>
                <a:cs typeface="Arial"/>
              </a:rPr>
              <a:t> Surface </a:t>
            </a:r>
            <a:r>
              <a:rPr lang="de-DE" altLang="de-DE" sz="900" kern="1200" err="1">
                <a:latin typeface="Arial"/>
                <a:ea typeface="ＭＳ Ｐゴシック"/>
                <a:cs typeface="Arial"/>
              </a:rPr>
              <a:t>Wipe</a:t>
            </a:r>
            <a:r>
              <a:rPr lang="de-DE" altLang="de-DE" sz="900" kern="1200">
                <a:latin typeface="Arial"/>
                <a:ea typeface="ＭＳ Ｐゴシック"/>
                <a:cs typeface="Arial"/>
              </a:rPr>
              <a:t> Sampling </a:t>
            </a:r>
            <a:r>
              <a:rPr lang="de-DE" altLang="de-DE" sz="900" kern="1200" err="1">
                <a:latin typeface="Arial"/>
                <a:ea typeface="ＭＳ Ｐゴシック"/>
                <a:cs typeface="Arial"/>
              </a:rPr>
              <a:t>for</a:t>
            </a:r>
            <a:r>
              <a:rPr lang="de-DE" altLang="de-DE" sz="900" kern="1200">
                <a:latin typeface="Arial"/>
                <a:ea typeface="ＭＳ Ｐゴシック"/>
                <a:cs typeface="Arial"/>
              </a:rPr>
              <a:t> </a:t>
            </a:r>
            <a:r>
              <a:rPr lang="de-DE" altLang="de-DE" sz="900" kern="1200" err="1">
                <a:latin typeface="Arial"/>
                <a:ea typeface="ＭＳ Ｐゴシック"/>
                <a:cs typeface="Arial"/>
              </a:rPr>
              <a:t>Antineoplastic</a:t>
            </a:r>
            <a:r>
              <a:rPr lang="de-DE" altLang="de-DE" sz="900" kern="1200">
                <a:latin typeface="Arial"/>
                <a:ea typeface="ＭＳ Ｐゴシック"/>
                <a:cs typeface="Arial"/>
              </a:rPr>
              <a:t> (</a:t>
            </a:r>
            <a:r>
              <a:rPr lang="de-DE" altLang="de-DE" sz="900" kern="1200" err="1">
                <a:latin typeface="Arial"/>
                <a:ea typeface="ＭＳ Ｐゴシック"/>
                <a:cs typeface="Arial"/>
              </a:rPr>
              <a:t>Chemotherapy</a:t>
            </a:r>
            <a:r>
              <a:rPr lang="de-DE" altLang="de-DE" sz="900" kern="1200">
                <a:latin typeface="Arial"/>
                <a:ea typeface="ＭＳ Ｐゴシック"/>
                <a:cs typeface="Arial"/>
              </a:rPr>
              <a:t>) and Other </a:t>
            </a:r>
            <a:r>
              <a:rPr lang="de-DE" altLang="de-DE" sz="900" kern="1200" err="1">
                <a:latin typeface="Arial"/>
                <a:ea typeface="ＭＳ Ｐゴシック"/>
                <a:cs typeface="Arial"/>
              </a:rPr>
              <a:t>Hazardous</a:t>
            </a:r>
            <a:r>
              <a:rPr lang="de-DE" altLang="de-DE" sz="900" kern="1200">
                <a:latin typeface="Arial"/>
                <a:ea typeface="ＭＳ Ｐゴシック"/>
                <a:cs typeface="Arial"/>
              </a:rPr>
              <a:t> Drug </a:t>
            </a:r>
            <a:r>
              <a:rPr lang="de-DE" altLang="de-DE" sz="900" kern="1200" err="1">
                <a:latin typeface="Arial"/>
                <a:ea typeface="ＭＳ Ｐゴシック"/>
                <a:cs typeface="Arial"/>
              </a:rPr>
              <a:t>Residue</a:t>
            </a:r>
            <a:r>
              <a:rPr lang="de-DE" altLang="de-DE" sz="900" kern="1200">
                <a:latin typeface="Arial"/>
                <a:ea typeface="ＭＳ Ｐゴシック"/>
                <a:cs typeface="Arial"/>
              </a:rPr>
              <a:t> in </a:t>
            </a:r>
            <a:r>
              <a:rPr lang="de-DE" altLang="de-DE" sz="900" kern="1200" err="1">
                <a:latin typeface="Arial"/>
                <a:ea typeface="ＭＳ Ｐゴシック"/>
                <a:cs typeface="Arial"/>
              </a:rPr>
              <a:t>Healthcare</a:t>
            </a:r>
            <a:r>
              <a:rPr lang="de-DE" altLang="de-DE" sz="900" kern="1200">
                <a:latin typeface="Arial"/>
                <a:ea typeface="ＭＳ Ｐゴシック"/>
                <a:cs typeface="Arial"/>
              </a:rPr>
              <a:t> Settings: </a:t>
            </a:r>
            <a:r>
              <a:rPr lang="de-DE" altLang="de-DE" sz="900" kern="1200" err="1">
                <a:latin typeface="Arial"/>
                <a:ea typeface="ＭＳ Ｐゴシック"/>
                <a:cs typeface="Arial"/>
              </a:rPr>
              <a:t>Methodology</a:t>
            </a:r>
            <a:r>
              <a:rPr lang="de-DE" altLang="de-DE" sz="900" kern="1200">
                <a:latin typeface="Arial"/>
                <a:ea typeface="ＭＳ Ｐゴシック"/>
                <a:cs typeface="Arial"/>
              </a:rPr>
              <a:t> and </a:t>
            </a:r>
            <a:r>
              <a:rPr lang="de-DE" altLang="de-DE" sz="900" kern="1200" err="1">
                <a:latin typeface="Arial"/>
                <a:ea typeface="ＭＳ Ｐゴシック"/>
                <a:cs typeface="Arial"/>
              </a:rPr>
              <a:t>Recommendations</a:t>
            </a:r>
            <a:r>
              <a:rPr lang="de-DE" altLang="de-DE" sz="900" kern="1200">
                <a:latin typeface="Arial"/>
                <a:ea typeface="ＭＳ Ｐゴシック"/>
                <a:cs typeface="Arial"/>
              </a:rPr>
              <a:t>. J </a:t>
            </a:r>
            <a:r>
              <a:rPr lang="de-DE" altLang="de-DE" sz="900" kern="1200" err="1">
                <a:latin typeface="Arial"/>
                <a:ea typeface="ＭＳ Ｐゴシック"/>
                <a:cs typeface="Arial"/>
              </a:rPr>
              <a:t>Occup</a:t>
            </a:r>
            <a:r>
              <a:rPr lang="de-DE" altLang="de-DE" sz="900" kern="1200">
                <a:latin typeface="Arial"/>
                <a:ea typeface="ＭＳ Ｐゴシック"/>
                <a:cs typeface="Arial"/>
              </a:rPr>
              <a:t> Environ Hyg. </a:t>
            </a:r>
            <a:r>
              <a:rPr lang="de-DE" altLang="de-DE" sz="900" kern="1200" err="1">
                <a:latin typeface="Arial"/>
                <a:ea typeface="ＭＳ Ｐゴシック"/>
                <a:cs typeface="Arial"/>
              </a:rPr>
              <a:t>Author</a:t>
            </a:r>
            <a:r>
              <a:rPr lang="de-DE" altLang="de-DE" sz="900" kern="1200">
                <a:latin typeface="Arial"/>
                <a:ea typeface="ＭＳ Ｐゴシック"/>
                <a:cs typeface="Arial"/>
              </a:rPr>
              <a:t> </a:t>
            </a:r>
            <a:r>
              <a:rPr lang="de-DE" altLang="de-DE" sz="900" kern="1200" err="1">
                <a:latin typeface="Arial"/>
                <a:ea typeface="ＭＳ Ｐゴシック"/>
                <a:cs typeface="Arial"/>
              </a:rPr>
              <a:t>manuscript</a:t>
            </a:r>
            <a:r>
              <a:rPr lang="de-DE" altLang="de-DE" sz="900" kern="1200">
                <a:latin typeface="Arial"/>
                <a:ea typeface="ＭＳ Ｐゴシック"/>
                <a:cs typeface="Arial"/>
              </a:rPr>
              <a:t>; </a:t>
            </a:r>
            <a:r>
              <a:rPr lang="de-DE" altLang="de-DE" sz="900" kern="1200" err="1">
                <a:latin typeface="Arial"/>
                <a:ea typeface="ＭＳ Ｐゴシック"/>
                <a:cs typeface="Arial"/>
              </a:rPr>
              <a:t>available</a:t>
            </a:r>
            <a:r>
              <a:rPr lang="de-DE" altLang="de-DE" sz="900" kern="1200">
                <a:latin typeface="Arial"/>
                <a:ea typeface="ＭＳ Ｐゴシック"/>
                <a:cs typeface="Arial"/>
              </a:rPr>
              <a:t> in PMC 2017 Sep 1. </a:t>
            </a:r>
            <a:r>
              <a:rPr lang="de-DE" altLang="de-DE" sz="900" kern="1200" err="1">
                <a:latin typeface="Arial"/>
                <a:ea typeface="ＭＳ Ｐゴシック"/>
                <a:cs typeface="Arial"/>
              </a:rPr>
              <a:t>Published</a:t>
            </a:r>
            <a:r>
              <a:rPr lang="de-DE" altLang="de-DE" sz="900" kern="1200">
                <a:latin typeface="Arial"/>
                <a:ea typeface="ＭＳ Ｐゴシック"/>
                <a:cs typeface="Arial"/>
              </a:rPr>
              <a:t> in final </a:t>
            </a:r>
            <a:r>
              <a:rPr lang="de-DE" altLang="de-DE" sz="900" kern="1200" err="1">
                <a:latin typeface="Arial"/>
                <a:ea typeface="ＭＳ Ｐゴシック"/>
                <a:cs typeface="Arial"/>
              </a:rPr>
              <a:t>edited</a:t>
            </a:r>
            <a:r>
              <a:rPr lang="de-DE" altLang="de-DE" sz="900" kern="1200">
                <a:latin typeface="Arial"/>
                <a:ea typeface="ＭＳ Ｐゴシック"/>
                <a:cs typeface="Arial"/>
              </a:rPr>
              <a:t> form </a:t>
            </a:r>
            <a:r>
              <a:rPr lang="de-DE" altLang="de-DE" sz="900" kern="1200" err="1">
                <a:latin typeface="Arial"/>
                <a:ea typeface="ＭＳ Ｐゴシック"/>
                <a:cs typeface="Arial"/>
              </a:rPr>
              <a:t>as</a:t>
            </a:r>
            <a:r>
              <a:rPr lang="de-DE" altLang="de-DE" sz="900" kern="1200">
                <a:latin typeface="Arial"/>
                <a:ea typeface="ＭＳ Ｐゴシック"/>
                <a:cs typeface="Arial"/>
              </a:rPr>
              <a:t>: J </a:t>
            </a:r>
            <a:r>
              <a:rPr lang="de-DE" altLang="de-DE" sz="900" kern="1200" err="1">
                <a:latin typeface="Arial"/>
                <a:ea typeface="ＭＳ Ｐゴシック"/>
                <a:cs typeface="Arial"/>
              </a:rPr>
              <a:t>Occup</a:t>
            </a:r>
            <a:r>
              <a:rPr lang="de-DE" altLang="de-DE" sz="900" kern="1200">
                <a:latin typeface="Arial"/>
                <a:ea typeface="ＭＳ Ｐゴシック"/>
                <a:cs typeface="Arial"/>
              </a:rPr>
              <a:t> Environ Hyg. 2016 Sep; 13(9): 658–667.</a:t>
            </a:r>
            <a:endParaRPr lang="de-DE" altLang="de-DE" sz="900" kern="1200">
              <a:ea typeface="ＭＳ Ｐゴシック"/>
              <a:cs typeface="+mn-lt"/>
            </a:endParaRPr>
          </a:p>
          <a:p>
            <a:pPr marL="381000" indent="-381000" defTabSz="457200">
              <a:lnSpc>
                <a:spcPct val="100000"/>
              </a:lnSpc>
              <a:spcBef>
                <a:spcPct val="50000"/>
              </a:spcBef>
              <a:buClr>
                <a:srgbClr val="D11242"/>
              </a:buClr>
              <a:buSzPct val="85000"/>
              <a:buFont typeface="+mj-lt"/>
              <a:buAutoNum type="arabicPeriod" startAt="11"/>
              <a:defRPr/>
            </a:pPr>
            <a:r>
              <a:rPr lang="de-DE" sz="900" kern="1200" err="1">
                <a:ea typeface="+mn-lt"/>
                <a:cs typeface="+mn-lt"/>
              </a:rPr>
              <a:t>Ramphal</a:t>
            </a:r>
            <a:r>
              <a:rPr lang="de-DE" sz="900" kern="1200">
                <a:ea typeface="+mn-lt"/>
                <a:cs typeface="+mn-lt"/>
              </a:rPr>
              <a:t> R. et al. </a:t>
            </a:r>
            <a:r>
              <a:rPr lang="de-DE" sz="900" kern="1200" err="1">
                <a:ea typeface="+mn-lt"/>
                <a:cs typeface="+mn-lt"/>
              </a:rPr>
              <a:t>Occupational</a:t>
            </a:r>
            <a:r>
              <a:rPr lang="de-DE" sz="900" kern="1200">
                <a:ea typeface="+mn-lt"/>
                <a:cs typeface="+mn-lt"/>
              </a:rPr>
              <a:t> </a:t>
            </a:r>
            <a:r>
              <a:rPr lang="de-DE" sz="900" kern="1200" err="1">
                <a:ea typeface="+mn-lt"/>
                <a:cs typeface="+mn-lt"/>
              </a:rPr>
              <a:t>exposure</a:t>
            </a:r>
            <a:r>
              <a:rPr lang="de-DE" sz="900" kern="1200">
                <a:ea typeface="+mn-lt"/>
                <a:cs typeface="+mn-lt"/>
              </a:rPr>
              <a:t> </a:t>
            </a:r>
            <a:r>
              <a:rPr lang="de-DE" sz="900" kern="1200" err="1">
                <a:ea typeface="+mn-lt"/>
                <a:cs typeface="+mn-lt"/>
              </a:rPr>
              <a:t>to</a:t>
            </a:r>
            <a:r>
              <a:rPr lang="de-DE" sz="900" kern="1200">
                <a:ea typeface="+mn-lt"/>
                <a:cs typeface="+mn-lt"/>
              </a:rPr>
              <a:t> </a:t>
            </a:r>
            <a:r>
              <a:rPr lang="de-DE" sz="900" kern="1200" err="1">
                <a:ea typeface="+mn-lt"/>
                <a:cs typeface="+mn-lt"/>
              </a:rPr>
              <a:t>chemotherapy</a:t>
            </a:r>
            <a:r>
              <a:rPr lang="de-DE" sz="900" kern="1200">
                <a:ea typeface="+mn-lt"/>
                <a:cs typeface="+mn-lt"/>
              </a:rPr>
              <a:t> </a:t>
            </a:r>
            <a:r>
              <a:rPr lang="de-DE" sz="900" kern="1200" err="1">
                <a:ea typeface="+mn-lt"/>
                <a:cs typeface="+mn-lt"/>
              </a:rPr>
              <a:t>of</a:t>
            </a:r>
            <a:r>
              <a:rPr lang="de-DE" sz="900" kern="1200">
                <a:ea typeface="+mn-lt"/>
                <a:cs typeface="+mn-lt"/>
              </a:rPr>
              <a:t> </a:t>
            </a:r>
            <a:r>
              <a:rPr lang="de-DE" sz="900" kern="1200" err="1">
                <a:ea typeface="+mn-lt"/>
                <a:cs typeface="+mn-lt"/>
              </a:rPr>
              <a:t>pharmacy</a:t>
            </a:r>
            <a:r>
              <a:rPr lang="de-DE" sz="900" kern="1200">
                <a:ea typeface="+mn-lt"/>
                <a:cs typeface="+mn-lt"/>
              </a:rPr>
              <a:t> </a:t>
            </a:r>
            <a:r>
              <a:rPr lang="de-DE" sz="900" kern="1200" err="1">
                <a:ea typeface="+mn-lt"/>
                <a:cs typeface="+mn-lt"/>
              </a:rPr>
              <a:t>personnel</a:t>
            </a:r>
            <a:r>
              <a:rPr lang="de-DE" sz="900" kern="1200">
                <a:ea typeface="+mn-lt"/>
                <a:cs typeface="+mn-lt"/>
              </a:rPr>
              <a:t> at a </a:t>
            </a:r>
            <a:r>
              <a:rPr lang="de-DE" sz="900" kern="1200" err="1">
                <a:ea typeface="+mn-lt"/>
                <a:cs typeface="+mn-lt"/>
              </a:rPr>
              <a:t>singel</a:t>
            </a:r>
            <a:r>
              <a:rPr lang="de-DE" sz="900" kern="1200">
                <a:ea typeface="+mn-lt"/>
                <a:cs typeface="+mn-lt"/>
              </a:rPr>
              <a:t> </a:t>
            </a:r>
            <a:r>
              <a:rPr lang="de-DE" sz="900" kern="1200" err="1">
                <a:ea typeface="+mn-lt"/>
                <a:cs typeface="+mn-lt"/>
              </a:rPr>
              <a:t>centre</a:t>
            </a:r>
            <a:r>
              <a:rPr lang="de-DE" sz="900" kern="1200">
                <a:ea typeface="+mn-lt"/>
                <a:cs typeface="+mn-lt"/>
              </a:rPr>
              <a:t>. Can J Hosp Pharm. 2015; 68(2):104-12</a:t>
            </a:r>
            <a:endParaRPr lang="de-DE" altLang="de-DE" sz="900" kern="1200">
              <a:ea typeface="ＭＳ Ｐゴシック"/>
              <a:cs typeface="+mn-lt"/>
            </a:endParaRPr>
          </a:p>
          <a:p>
            <a:pPr marL="381000" indent="-381000" defTabSz="457200">
              <a:lnSpc>
                <a:spcPct val="100000"/>
              </a:lnSpc>
              <a:spcBef>
                <a:spcPct val="50000"/>
              </a:spcBef>
              <a:buClr>
                <a:srgbClr val="D11242"/>
              </a:buClr>
              <a:buSzPct val="85000"/>
              <a:buFont typeface="+mj-lt"/>
              <a:buAutoNum type="arabicPeriod" startAt="11"/>
              <a:defRPr/>
            </a:pPr>
            <a:r>
              <a:rPr lang="de-DE" sz="900" kern="1200">
                <a:ea typeface="+mn-lt"/>
                <a:cs typeface="+mn-lt"/>
              </a:rPr>
              <a:t>Stapel U. Betriebsanweisungen und Gefährdungsbeurteilung – Arbeitsschutz in Apotheken bei Tätigkeiten mit Gefahrstoffen (5. Auflage 2020). </a:t>
            </a:r>
            <a:r>
              <a:rPr lang="de-DE" sz="900" kern="1200" err="1">
                <a:ea typeface="+mn-lt"/>
                <a:cs typeface="+mn-lt"/>
              </a:rPr>
              <a:t>Govi</a:t>
            </a:r>
            <a:r>
              <a:rPr lang="de-DE" sz="900" kern="1200">
                <a:ea typeface="+mn-lt"/>
                <a:cs typeface="+mn-lt"/>
              </a:rPr>
              <a:t> Verlag  </a:t>
            </a:r>
            <a:endParaRPr lang="de-DE" sz="900" kern="1200">
              <a:latin typeface="Arial" panose="020B0604020202020204" pitchFamily="34" charset="0"/>
              <a:ea typeface="ＭＳ Ｐゴシック" panose="020B0600070205080204" pitchFamily="34" charset="-128"/>
              <a:cs typeface="Arial" panose="020B0604020202020204" pitchFamily="34" charset="0"/>
            </a:endParaRPr>
          </a:p>
          <a:p>
            <a:pPr marL="381000" indent="-381000">
              <a:lnSpc>
                <a:spcPct val="100000"/>
              </a:lnSpc>
              <a:spcBef>
                <a:spcPct val="50000"/>
              </a:spcBef>
              <a:buClr>
                <a:srgbClr val="D11242"/>
              </a:buClr>
              <a:buSzPct val="85000"/>
              <a:buFont typeface="+mj-lt"/>
              <a:buAutoNum type="arabicPeriod" startAt="11"/>
            </a:pPr>
            <a:endParaRPr lang="de-DE" sz="900" kern="1200">
              <a:latin typeface="Arial" panose="020B0604020202020204" pitchFamily="34" charset="0"/>
              <a:ea typeface="ＭＳ Ｐゴシック" panose="020B0600070205080204" pitchFamily="34" charset="-128"/>
              <a:cs typeface="Arial" panose="020B0604020202020204" pitchFamily="34" charset="0"/>
            </a:endParaRPr>
          </a:p>
          <a:p>
            <a:pPr marL="381000" indent="-381000">
              <a:lnSpc>
                <a:spcPct val="100000"/>
              </a:lnSpc>
              <a:spcBef>
                <a:spcPct val="50000"/>
              </a:spcBef>
              <a:buClr>
                <a:srgbClr val="D11242"/>
              </a:buClr>
              <a:buSzPct val="85000"/>
              <a:buFont typeface="+mj-lt"/>
              <a:buAutoNum type="arabicPeriod" startAt="11"/>
            </a:pPr>
            <a:endParaRPr lang="de-DE" altLang="de-DE" sz="900" kern="1200">
              <a:latin typeface="Arial" panose="020B0604020202020204" pitchFamily="34" charset="0"/>
              <a:ea typeface="ＭＳ Ｐゴシック" panose="020B0600070205080204" pitchFamily="34" charset="-128"/>
              <a:cs typeface="Arial" panose="020B0604020202020204" pitchFamily="34" charset="0"/>
            </a:endParaRPr>
          </a:p>
          <a:p>
            <a:pPr marL="381000" indent="-381000" eaLnBrk="1" hangingPunct="1">
              <a:lnSpc>
                <a:spcPct val="100000"/>
              </a:lnSpc>
              <a:spcBef>
                <a:spcPct val="50000"/>
              </a:spcBef>
              <a:buClr>
                <a:srgbClr val="D11242"/>
              </a:buClr>
              <a:buSzPct val="85000"/>
              <a:buFont typeface="+mj-lt"/>
              <a:buAutoNum type="arabicPeriod" startAt="11"/>
            </a:pPr>
            <a:endParaRPr lang="de-DE" altLang="de-DE" sz="900" kern="1200">
              <a:latin typeface="Arial" panose="020B0604020202020204" pitchFamily="34" charset="0"/>
              <a:ea typeface="ＭＳ Ｐゴシック" panose="020B0600070205080204" pitchFamily="34" charset="-128"/>
              <a:cs typeface="Arial" panose="020B0604020202020204" pitchFamily="34" charset="0"/>
            </a:endParaRPr>
          </a:p>
          <a:p>
            <a:endParaRPr lang="de-DE"/>
          </a:p>
        </p:txBody>
      </p:sp>
      <p:sp>
        <p:nvSpPr>
          <p:cNvPr id="3" name="Titel 2">
            <a:extLst>
              <a:ext uri="{FF2B5EF4-FFF2-40B4-BE49-F238E27FC236}">
                <a16:creationId xmlns:a16="http://schemas.microsoft.com/office/drawing/2014/main" id="{906C5BB6-609A-4D30-B9AF-13150150E5C0}"/>
              </a:ext>
            </a:extLst>
          </p:cNvPr>
          <p:cNvSpPr>
            <a:spLocks noGrp="1"/>
          </p:cNvSpPr>
          <p:nvPr>
            <p:ph type="ctrTitle"/>
          </p:nvPr>
        </p:nvSpPr>
        <p:spPr/>
        <p:txBody>
          <a:bodyPr/>
          <a:lstStyle/>
          <a:p>
            <a:r>
              <a:rPr lang="de-DE" altLang="de-DE">
                <a:ea typeface="ＭＳ Ｐゴシック" panose="020B0600070205080204" pitchFamily="34" charset="-128"/>
              </a:rPr>
              <a:t>Referenzen</a:t>
            </a:r>
            <a:endParaRPr lang="de-DE"/>
          </a:p>
        </p:txBody>
      </p:sp>
      <p:sp>
        <p:nvSpPr>
          <p:cNvPr id="4" name="Vertikaler Textplatzhalter 3">
            <a:extLst>
              <a:ext uri="{FF2B5EF4-FFF2-40B4-BE49-F238E27FC236}">
                <a16:creationId xmlns:a16="http://schemas.microsoft.com/office/drawing/2014/main" id="{633D52BD-29A6-4235-909B-538C64DB0061}"/>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25209379-44C8-4162-B3CD-B59F60EA2E41}"/>
              </a:ext>
            </a:extLst>
          </p:cNvPr>
          <p:cNvSpPr>
            <a:spLocks noGrp="1"/>
          </p:cNvSpPr>
          <p:nvPr>
            <p:ph type="sldNum" sz="quarter" idx="4"/>
          </p:nvPr>
        </p:nvSpPr>
        <p:spPr/>
        <p:txBody>
          <a:bodyPr/>
          <a:lstStyle/>
          <a:p>
            <a:pPr algn="r"/>
            <a:fld id="{D8EB360B-720C-704A-863E-A567E738ABDA}" type="slidenum">
              <a:rPr lang="de-DE" smtClean="0"/>
              <a:pPr algn="r"/>
              <a:t>80</a:t>
            </a:fld>
            <a:endParaRPr lang="de-DE"/>
          </a:p>
        </p:txBody>
      </p:sp>
    </p:spTree>
    <p:extLst>
      <p:ext uri="{BB962C8B-B14F-4D97-AF65-F5344CB8AC3E}">
        <p14:creationId xmlns:p14="http://schemas.microsoft.com/office/powerpoint/2010/main" val="13704098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9E4255F-3796-CB5D-8A40-C82B0EA578E9}"/>
              </a:ext>
            </a:extLst>
          </p:cNvPr>
          <p:cNvSpPr>
            <a:spLocks noGrp="1"/>
          </p:cNvSpPr>
          <p:nvPr>
            <p:ph idx="1"/>
          </p:nvPr>
        </p:nvSpPr>
        <p:spPr/>
        <p:txBody>
          <a:bodyPr/>
          <a:lstStyle/>
          <a:p>
            <a:pPr marL="228600" indent="-228600">
              <a:lnSpc>
                <a:spcPct val="100000"/>
              </a:lnSpc>
              <a:buFont typeface="+mj-lt"/>
              <a:buAutoNum type="arabicPeriod" startAt="21"/>
            </a:pPr>
            <a:r>
              <a:rPr lang="de-DE" sz="900" err="1">
                <a:effectLst/>
                <a:latin typeface="+mj-lt"/>
              </a:rPr>
              <a:t>Korczowska</a:t>
            </a:r>
            <a:r>
              <a:rPr lang="de-DE" sz="900">
                <a:effectLst/>
                <a:latin typeface="+mj-lt"/>
              </a:rPr>
              <a:t> E, </a:t>
            </a:r>
            <a:r>
              <a:rPr lang="de-DE" sz="900" err="1">
                <a:effectLst/>
                <a:latin typeface="+mj-lt"/>
              </a:rPr>
              <a:t>Crul</a:t>
            </a:r>
            <a:r>
              <a:rPr lang="de-DE" sz="900">
                <a:effectLst/>
                <a:latin typeface="+mj-lt"/>
              </a:rPr>
              <a:t> M, </a:t>
            </a:r>
            <a:r>
              <a:rPr lang="de-DE" sz="900" err="1">
                <a:effectLst/>
                <a:latin typeface="+mj-lt"/>
              </a:rPr>
              <a:t>Tuerk</a:t>
            </a:r>
            <a:r>
              <a:rPr lang="de-DE" sz="900">
                <a:effectLst/>
                <a:latin typeface="+mj-lt"/>
              </a:rPr>
              <a:t> J, Meier K (2020) Environmental </a:t>
            </a:r>
            <a:r>
              <a:rPr lang="de-DE" sz="900" err="1">
                <a:effectLst/>
                <a:latin typeface="+mj-lt"/>
              </a:rPr>
              <a:t>contamination</a:t>
            </a:r>
            <a:r>
              <a:rPr lang="de-DE" sz="900">
                <a:effectLst/>
                <a:latin typeface="+mj-lt"/>
              </a:rPr>
              <a:t> </a:t>
            </a:r>
            <a:r>
              <a:rPr lang="de-DE" sz="900" err="1">
                <a:effectLst/>
                <a:latin typeface="+mj-lt"/>
              </a:rPr>
              <a:t>with</a:t>
            </a:r>
            <a:r>
              <a:rPr lang="de-DE" sz="900">
                <a:effectLst/>
                <a:latin typeface="+mj-lt"/>
              </a:rPr>
              <a:t> </a:t>
            </a:r>
            <a:r>
              <a:rPr lang="de-DE" sz="900" err="1">
                <a:effectLst/>
                <a:latin typeface="+mj-lt"/>
              </a:rPr>
              <a:t>cytotoxic</a:t>
            </a:r>
            <a:r>
              <a:rPr lang="de-DE" sz="900">
                <a:effectLst/>
                <a:latin typeface="+mj-lt"/>
              </a:rPr>
              <a:t> </a:t>
            </a:r>
            <a:r>
              <a:rPr lang="de-DE" sz="900" err="1">
                <a:effectLst/>
                <a:latin typeface="+mj-lt"/>
              </a:rPr>
              <a:t>drugs</a:t>
            </a:r>
            <a:r>
              <a:rPr lang="de-DE" sz="900">
                <a:effectLst/>
                <a:latin typeface="+mj-lt"/>
              </a:rPr>
              <a:t> in 15 </a:t>
            </a:r>
            <a:r>
              <a:rPr lang="de-DE" sz="900" err="1">
                <a:effectLst/>
                <a:latin typeface="+mj-lt"/>
              </a:rPr>
              <a:t>hospitals</a:t>
            </a:r>
            <a:r>
              <a:rPr lang="de-DE" sz="900">
                <a:effectLst/>
                <a:latin typeface="+mj-lt"/>
              </a:rPr>
              <a:t> </a:t>
            </a:r>
            <a:r>
              <a:rPr lang="de-DE" sz="900" err="1">
                <a:effectLst/>
                <a:latin typeface="+mj-lt"/>
              </a:rPr>
              <a:t>from</a:t>
            </a:r>
            <a:r>
              <a:rPr lang="de-DE" sz="900">
                <a:effectLst/>
                <a:latin typeface="+mj-lt"/>
              </a:rPr>
              <a:t> 11 European countries—</a:t>
            </a:r>
            <a:r>
              <a:rPr lang="de-DE" sz="900" err="1">
                <a:effectLst/>
                <a:latin typeface="+mj-lt"/>
              </a:rPr>
              <a:t>results</a:t>
            </a:r>
            <a:r>
              <a:rPr lang="de-DE" sz="900">
                <a:effectLst/>
                <a:latin typeface="+mj-lt"/>
              </a:rPr>
              <a:t> </a:t>
            </a:r>
            <a:r>
              <a:rPr lang="de-DE" sz="900" err="1">
                <a:effectLst/>
                <a:latin typeface="+mj-lt"/>
              </a:rPr>
              <a:t>of</a:t>
            </a:r>
            <a:r>
              <a:rPr lang="de-DE" sz="900">
                <a:effectLst/>
                <a:latin typeface="+mj-lt"/>
              </a:rPr>
              <a:t> </a:t>
            </a:r>
            <a:r>
              <a:rPr lang="de-DE" sz="900" err="1">
                <a:effectLst/>
                <a:latin typeface="+mj-lt"/>
              </a:rPr>
              <a:t>the</a:t>
            </a:r>
            <a:r>
              <a:rPr lang="de-DE" sz="900">
                <a:effectLst/>
                <a:latin typeface="+mj-lt"/>
              </a:rPr>
              <a:t> MASHA </a:t>
            </a:r>
            <a:r>
              <a:rPr lang="de-DE" sz="900" err="1">
                <a:effectLst/>
                <a:latin typeface="+mj-lt"/>
              </a:rPr>
              <a:t>project</a:t>
            </a:r>
            <a:r>
              <a:rPr lang="de-DE" sz="900">
                <a:effectLst/>
                <a:latin typeface="+mj-lt"/>
              </a:rPr>
              <a:t>. </a:t>
            </a:r>
            <a:r>
              <a:rPr lang="de-DE" sz="900" err="1">
                <a:effectLst/>
                <a:latin typeface="+mj-lt"/>
              </a:rPr>
              <a:t>Eur</a:t>
            </a:r>
            <a:r>
              <a:rPr lang="de-DE" sz="900">
                <a:effectLst/>
                <a:latin typeface="+mj-lt"/>
              </a:rPr>
              <a:t> J </a:t>
            </a:r>
            <a:r>
              <a:rPr lang="de-DE" sz="900" err="1">
                <a:effectLst/>
                <a:latin typeface="+mj-lt"/>
              </a:rPr>
              <a:t>Oncol</a:t>
            </a:r>
            <a:r>
              <a:rPr lang="de-DE" sz="900">
                <a:effectLst/>
                <a:latin typeface="+mj-lt"/>
              </a:rPr>
              <a:t> </a:t>
            </a:r>
            <a:r>
              <a:rPr lang="de-DE" sz="900" err="1">
                <a:effectLst/>
                <a:latin typeface="+mj-lt"/>
              </a:rPr>
              <a:t>Pharm</a:t>
            </a:r>
            <a:r>
              <a:rPr lang="de-DE" sz="900">
                <a:effectLst/>
                <a:latin typeface="+mj-lt"/>
              </a:rPr>
              <a:t> 3(2):e24. https://doi.org/10.1097/op9.0000000000000024</a:t>
            </a:r>
          </a:p>
          <a:p>
            <a:pPr marL="228600" indent="-228600">
              <a:lnSpc>
                <a:spcPct val="100000"/>
              </a:lnSpc>
              <a:buFont typeface="+mj-lt"/>
              <a:buAutoNum type="arabicPeriod" startAt="21"/>
            </a:pPr>
            <a:r>
              <a:rPr lang="de-DE" sz="900" err="1">
                <a:effectLst/>
                <a:latin typeface="+mj-lt"/>
              </a:rPr>
              <a:t>Chauchat</a:t>
            </a:r>
            <a:r>
              <a:rPr lang="de-DE" sz="900">
                <a:effectLst/>
                <a:latin typeface="+mj-lt"/>
              </a:rPr>
              <a:t> L, Tanguay C, Caron NJ, et al. Surface </a:t>
            </a:r>
            <a:r>
              <a:rPr lang="de-DE" sz="900" err="1">
                <a:effectLst/>
                <a:latin typeface="+mj-lt"/>
              </a:rPr>
              <a:t>contamination</a:t>
            </a:r>
            <a:r>
              <a:rPr lang="de-DE" sz="900">
                <a:effectLst/>
                <a:latin typeface="+mj-lt"/>
              </a:rPr>
              <a:t> </a:t>
            </a:r>
            <a:r>
              <a:rPr lang="de-DE" sz="900" err="1">
                <a:effectLst/>
                <a:latin typeface="+mj-lt"/>
              </a:rPr>
              <a:t>with</a:t>
            </a:r>
            <a:r>
              <a:rPr lang="de-DE" sz="900">
                <a:effectLst/>
                <a:latin typeface="+mj-lt"/>
              </a:rPr>
              <a:t> </a:t>
            </a:r>
            <a:r>
              <a:rPr lang="de-DE" sz="900" err="1">
                <a:effectLst/>
                <a:latin typeface="+mj-lt"/>
              </a:rPr>
              <a:t>ten</a:t>
            </a:r>
            <a:r>
              <a:rPr lang="de-DE" sz="900">
                <a:effectLst/>
                <a:latin typeface="+mj-lt"/>
              </a:rPr>
              <a:t> </a:t>
            </a:r>
            <a:r>
              <a:rPr lang="de-DE" sz="900" err="1">
                <a:effectLst/>
                <a:latin typeface="+mj-lt"/>
              </a:rPr>
              <a:t>antineoplastic</a:t>
            </a:r>
            <a:r>
              <a:rPr lang="de-DE" sz="900">
                <a:effectLst/>
                <a:latin typeface="+mj-lt"/>
              </a:rPr>
              <a:t> </a:t>
            </a:r>
            <a:r>
              <a:rPr lang="de-DE" sz="900" err="1">
                <a:effectLst/>
                <a:latin typeface="+mj-lt"/>
              </a:rPr>
              <a:t>drugs</a:t>
            </a:r>
            <a:r>
              <a:rPr lang="de-DE" sz="900">
                <a:effectLst/>
                <a:latin typeface="+mj-lt"/>
              </a:rPr>
              <a:t> in 83 Canadian </a:t>
            </a:r>
            <a:r>
              <a:rPr lang="de-DE" sz="900" err="1">
                <a:effectLst/>
                <a:latin typeface="+mj-lt"/>
              </a:rPr>
              <a:t>centers</a:t>
            </a:r>
            <a:r>
              <a:rPr lang="de-DE" sz="900">
                <a:effectLst/>
                <a:latin typeface="+mj-lt"/>
              </a:rPr>
              <a:t>. J </a:t>
            </a:r>
            <a:r>
              <a:rPr lang="de-DE" sz="900" err="1">
                <a:effectLst/>
                <a:latin typeface="+mj-lt"/>
              </a:rPr>
              <a:t>Oncol</a:t>
            </a:r>
            <a:r>
              <a:rPr lang="de-DE" sz="900">
                <a:effectLst/>
                <a:latin typeface="+mj-lt"/>
              </a:rPr>
              <a:t> </a:t>
            </a:r>
            <a:r>
              <a:rPr lang="de-DE" sz="900" err="1">
                <a:effectLst/>
                <a:latin typeface="+mj-lt"/>
              </a:rPr>
              <a:t>Pharm</a:t>
            </a:r>
            <a:r>
              <a:rPr lang="de-DE" sz="900">
                <a:effectLst/>
                <a:latin typeface="+mj-lt"/>
              </a:rPr>
              <a:t> </a:t>
            </a:r>
            <a:r>
              <a:rPr lang="de-DE" sz="900" err="1">
                <a:effectLst/>
                <a:latin typeface="+mj-lt"/>
              </a:rPr>
              <a:t>Pract</a:t>
            </a:r>
            <a:r>
              <a:rPr lang="de-DE" sz="900">
                <a:effectLst/>
                <a:latin typeface="+mj-lt"/>
              </a:rPr>
              <a:t> 2019; 25:1089–1098.</a:t>
            </a:r>
          </a:p>
          <a:p>
            <a:pPr marL="228600" indent="-228600">
              <a:lnSpc>
                <a:spcPct val="100000"/>
              </a:lnSpc>
              <a:buFont typeface="+mj-lt"/>
              <a:buAutoNum type="arabicPeriod" startAt="21"/>
            </a:pPr>
            <a:r>
              <a:rPr lang="en-US" sz="900">
                <a:effectLst/>
                <a:latin typeface="+mj-lt"/>
              </a:rPr>
              <a:t>McDiarmid MA, </a:t>
            </a:r>
            <a:r>
              <a:rPr lang="en-US" sz="900" err="1">
                <a:effectLst/>
                <a:latin typeface="+mj-lt"/>
              </a:rPr>
              <a:t>Polovich</a:t>
            </a:r>
            <a:r>
              <a:rPr lang="en-US" sz="900">
                <a:effectLst/>
                <a:latin typeface="+mj-lt"/>
              </a:rPr>
              <a:t> M, Power LA, et al. Published review of close system transfer devices: limitations and implications. Am J Health-Syst Pharm 2018; 75:1982–1985.</a:t>
            </a:r>
          </a:p>
          <a:p>
            <a:pPr marL="228600" indent="-228600">
              <a:lnSpc>
                <a:spcPct val="100000"/>
              </a:lnSpc>
              <a:buFont typeface="+mj-lt"/>
              <a:buAutoNum type="arabicPeriod" startAt="21"/>
            </a:pPr>
            <a:r>
              <a:rPr lang="de-DE" sz="900" err="1">
                <a:effectLst/>
                <a:latin typeface="+mj-lt"/>
              </a:rPr>
              <a:t>Gurusamy</a:t>
            </a:r>
            <a:r>
              <a:rPr lang="de-DE" sz="900">
                <a:effectLst/>
                <a:latin typeface="+mj-lt"/>
              </a:rPr>
              <a:t> KS, Best LM, Tanguay C. </a:t>
            </a:r>
            <a:r>
              <a:rPr lang="de-DE" sz="900" err="1">
                <a:effectLst/>
                <a:latin typeface="+mj-lt"/>
              </a:rPr>
              <a:t>Closed</a:t>
            </a:r>
            <a:r>
              <a:rPr lang="de-DE" sz="900">
                <a:effectLst/>
                <a:latin typeface="+mj-lt"/>
              </a:rPr>
              <a:t>-system </a:t>
            </a:r>
            <a:r>
              <a:rPr lang="de-DE" sz="900" err="1">
                <a:effectLst/>
                <a:latin typeface="+mj-lt"/>
              </a:rPr>
              <a:t>drug</a:t>
            </a:r>
            <a:r>
              <a:rPr lang="de-DE" sz="900">
                <a:effectLst/>
                <a:latin typeface="+mj-lt"/>
              </a:rPr>
              <a:t>-transfer </a:t>
            </a:r>
            <a:r>
              <a:rPr lang="de-DE" sz="900" err="1">
                <a:effectLst/>
                <a:latin typeface="+mj-lt"/>
              </a:rPr>
              <a:t>devices</a:t>
            </a:r>
            <a:r>
              <a:rPr lang="de-DE" sz="900">
                <a:effectLst/>
                <a:latin typeface="+mj-lt"/>
              </a:rPr>
              <a:t> plus safe </a:t>
            </a:r>
            <a:r>
              <a:rPr lang="de-DE" sz="900" err="1">
                <a:effectLst/>
                <a:latin typeface="+mj-lt"/>
              </a:rPr>
              <a:t>handling</a:t>
            </a:r>
            <a:r>
              <a:rPr lang="de-DE" sz="900">
                <a:effectLst/>
                <a:latin typeface="+mj-lt"/>
              </a:rPr>
              <a:t> </a:t>
            </a:r>
            <a:r>
              <a:rPr lang="de-DE" sz="900" err="1">
                <a:effectLst/>
                <a:latin typeface="+mj-lt"/>
              </a:rPr>
              <a:t>of</a:t>
            </a:r>
            <a:r>
              <a:rPr lang="de-DE" sz="900">
                <a:effectLst/>
                <a:latin typeface="+mj-lt"/>
              </a:rPr>
              <a:t> </a:t>
            </a:r>
            <a:r>
              <a:rPr lang="de-DE" sz="900" err="1">
                <a:effectLst/>
                <a:latin typeface="+mj-lt"/>
              </a:rPr>
              <a:t>hazardous</a:t>
            </a:r>
            <a:r>
              <a:rPr lang="de-DE" sz="900">
                <a:effectLst/>
                <a:latin typeface="+mj-lt"/>
              </a:rPr>
              <a:t> </a:t>
            </a:r>
            <a:r>
              <a:rPr lang="de-DE" sz="900" err="1">
                <a:effectLst/>
                <a:latin typeface="+mj-lt"/>
              </a:rPr>
              <a:t>drugs</a:t>
            </a:r>
            <a:r>
              <a:rPr lang="de-DE" sz="900">
                <a:effectLst/>
                <a:latin typeface="+mj-lt"/>
              </a:rPr>
              <a:t> versus safe </a:t>
            </a:r>
            <a:r>
              <a:rPr lang="de-DE" sz="900" err="1">
                <a:effectLst/>
                <a:latin typeface="+mj-lt"/>
              </a:rPr>
              <a:t>handling</a:t>
            </a:r>
            <a:r>
              <a:rPr lang="de-DE" sz="900">
                <a:effectLst/>
                <a:latin typeface="+mj-lt"/>
              </a:rPr>
              <a:t> </a:t>
            </a:r>
            <a:r>
              <a:rPr lang="de-DE" sz="900" err="1">
                <a:effectLst/>
                <a:latin typeface="+mj-lt"/>
              </a:rPr>
              <a:t>alone</a:t>
            </a:r>
            <a:r>
              <a:rPr lang="de-DE" sz="900">
                <a:effectLst/>
                <a:latin typeface="+mj-lt"/>
              </a:rPr>
              <a:t> </a:t>
            </a:r>
            <a:r>
              <a:rPr lang="de-DE" sz="900" err="1">
                <a:effectLst/>
                <a:latin typeface="+mj-lt"/>
              </a:rPr>
              <a:t>for</a:t>
            </a:r>
            <a:r>
              <a:rPr lang="de-DE" sz="900">
                <a:effectLst/>
                <a:latin typeface="+mj-lt"/>
              </a:rPr>
              <a:t> </a:t>
            </a:r>
            <a:r>
              <a:rPr lang="de-DE" sz="900" err="1">
                <a:effectLst/>
                <a:latin typeface="+mj-lt"/>
              </a:rPr>
              <a:t>reducing</a:t>
            </a:r>
            <a:r>
              <a:rPr lang="de-DE" sz="900">
                <a:effectLst/>
                <a:latin typeface="+mj-lt"/>
              </a:rPr>
              <a:t> </a:t>
            </a:r>
            <a:r>
              <a:rPr lang="de-DE" sz="900" err="1">
                <a:effectLst/>
                <a:latin typeface="+mj-lt"/>
              </a:rPr>
              <a:t>exposure</a:t>
            </a:r>
            <a:r>
              <a:rPr lang="de-DE" sz="900">
                <a:effectLst/>
                <a:latin typeface="+mj-lt"/>
              </a:rPr>
              <a:t> </a:t>
            </a:r>
            <a:r>
              <a:rPr lang="de-DE" sz="900" err="1">
                <a:effectLst/>
                <a:latin typeface="+mj-lt"/>
              </a:rPr>
              <a:t>to</a:t>
            </a:r>
            <a:r>
              <a:rPr lang="de-DE" sz="900">
                <a:effectLst/>
                <a:latin typeface="+mj-lt"/>
              </a:rPr>
              <a:t> </a:t>
            </a:r>
            <a:r>
              <a:rPr lang="de-DE" sz="900" err="1">
                <a:effectLst/>
                <a:latin typeface="+mj-lt"/>
              </a:rPr>
              <a:t>infusional</a:t>
            </a:r>
            <a:r>
              <a:rPr lang="de-DE" sz="900">
                <a:effectLst/>
                <a:latin typeface="+mj-lt"/>
              </a:rPr>
              <a:t> </a:t>
            </a:r>
            <a:r>
              <a:rPr lang="de-DE" sz="900" err="1">
                <a:effectLst/>
                <a:latin typeface="+mj-lt"/>
              </a:rPr>
              <a:t>hazardous</a:t>
            </a:r>
            <a:r>
              <a:rPr lang="de-DE" sz="900">
                <a:effectLst/>
                <a:latin typeface="+mj-lt"/>
              </a:rPr>
              <a:t> </a:t>
            </a:r>
            <a:r>
              <a:rPr lang="de-DE" sz="900" err="1">
                <a:effectLst/>
                <a:latin typeface="+mj-lt"/>
              </a:rPr>
              <a:t>drugs</a:t>
            </a:r>
            <a:endParaRPr lang="de-DE" sz="900">
              <a:effectLst/>
              <a:latin typeface="+mj-lt"/>
            </a:endParaRPr>
          </a:p>
          <a:p>
            <a:pPr marL="228600" indent="-228600">
              <a:lnSpc>
                <a:spcPct val="100000"/>
              </a:lnSpc>
              <a:buFont typeface="+mj-lt"/>
              <a:buAutoNum type="arabicPeriod" startAt="21"/>
            </a:pPr>
            <a:r>
              <a:rPr lang="en-US" sz="900">
                <a:effectLst/>
                <a:latin typeface="+mj-lt"/>
              </a:rPr>
              <a:t>Chauchat L, </a:t>
            </a:r>
            <a:r>
              <a:rPr lang="en-US" sz="900" err="1">
                <a:effectLst/>
                <a:latin typeface="+mj-lt"/>
              </a:rPr>
              <a:t>Tanguay</a:t>
            </a:r>
            <a:r>
              <a:rPr lang="en-US" sz="900">
                <a:effectLst/>
                <a:latin typeface="+mj-lt"/>
              </a:rPr>
              <a:t> C. Biological monitoring of 4 antineoplastic drugs in health care workers from 2 adult hospitals: a pilot study. Can J Hosp Pharm 2019; 72:56–59.</a:t>
            </a:r>
          </a:p>
          <a:p>
            <a:pPr marL="228600" indent="-228600">
              <a:lnSpc>
                <a:spcPct val="100000"/>
              </a:lnSpc>
              <a:buFont typeface="+mj-lt"/>
              <a:buAutoNum type="arabicPeriod" startAt="21"/>
            </a:pPr>
            <a:r>
              <a:rPr lang="en-US" sz="900" err="1">
                <a:effectLst/>
                <a:latin typeface="+mj-lt"/>
              </a:rPr>
              <a:t>Poupeau</a:t>
            </a:r>
            <a:r>
              <a:rPr lang="en-US" sz="900">
                <a:effectLst/>
                <a:latin typeface="+mj-lt"/>
              </a:rPr>
              <a:t> C, </a:t>
            </a:r>
            <a:r>
              <a:rPr lang="en-US" sz="900" err="1">
                <a:effectLst/>
                <a:latin typeface="+mj-lt"/>
              </a:rPr>
              <a:t>Tanguay</a:t>
            </a:r>
            <a:r>
              <a:rPr lang="en-US" sz="900">
                <a:effectLst/>
                <a:latin typeface="+mj-lt"/>
              </a:rPr>
              <a:t> C, Plante C, et al. Pilot study of biological monitoring of four antineoplastic drugs among Canadian </a:t>
            </a:r>
            <a:r>
              <a:rPr lang="en-US" sz="900" err="1">
                <a:effectLst/>
                <a:latin typeface="+mj-lt"/>
              </a:rPr>
              <a:t>healthcareworkers</a:t>
            </a:r>
            <a:r>
              <a:rPr lang="en-US" sz="900">
                <a:effectLst/>
                <a:latin typeface="+mj-lt"/>
              </a:rPr>
              <a:t>. J Oncol Pharm </a:t>
            </a:r>
            <a:r>
              <a:rPr lang="en-US" sz="900" err="1">
                <a:effectLst/>
                <a:latin typeface="+mj-lt"/>
              </a:rPr>
              <a:t>Pract</a:t>
            </a:r>
            <a:r>
              <a:rPr lang="en-US" sz="900">
                <a:effectLst/>
                <a:latin typeface="+mj-lt"/>
              </a:rPr>
              <a:t> 2017; 23:323–332.</a:t>
            </a:r>
            <a:endParaRPr lang="de-DE" sz="900">
              <a:solidFill>
                <a:schemeClr val="tx1">
                  <a:lumMod val="65000"/>
                  <a:lumOff val="35000"/>
                </a:schemeClr>
              </a:solidFill>
              <a:latin typeface="Arial" pitchFamily="-107" charset="0"/>
              <a:ea typeface="Geneva" pitchFamily="-107" charset="-128"/>
              <a:cs typeface="Geneva" pitchFamily="-107" charset="-128"/>
            </a:endParaRPr>
          </a:p>
          <a:p>
            <a:pPr marL="228600" indent="-228600">
              <a:lnSpc>
                <a:spcPct val="100000"/>
              </a:lnSpc>
              <a:buFont typeface="+mj-lt"/>
              <a:buAutoNum type="arabicPeriod" startAt="21"/>
            </a:pPr>
            <a:r>
              <a:rPr lang="de-DE" sz="900">
                <a:effectLst/>
                <a:latin typeface="+mj-lt"/>
              </a:rPr>
              <a:t>Verordnung zur arbeitsmedizinischen Vorsorge (</a:t>
            </a:r>
            <a:r>
              <a:rPr lang="de-DE" sz="900" err="1">
                <a:effectLst/>
                <a:latin typeface="+mj-lt"/>
              </a:rPr>
              <a:t>ArbMedVV</a:t>
            </a:r>
            <a:r>
              <a:rPr lang="de-DE" sz="900">
                <a:effectLst/>
                <a:latin typeface="+mj-lt"/>
              </a:rPr>
              <a:t>): https://www.gesetze-im-internet.de/arbmedvv/BJNR276810008.html</a:t>
            </a:r>
          </a:p>
          <a:p>
            <a:pPr marL="228600" indent="-228600">
              <a:lnSpc>
                <a:spcPct val="100000"/>
              </a:lnSpc>
              <a:buFont typeface="+mj-lt"/>
              <a:buAutoNum type="arabicPeriod" startAt="21"/>
            </a:pPr>
            <a:r>
              <a:rPr lang="de-DE" sz="900">
                <a:effectLst/>
                <a:latin typeface="+mj-lt"/>
              </a:rPr>
              <a:t>Caroline </a:t>
            </a:r>
            <a:r>
              <a:rPr lang="de-DE" sz="900" err="1">
                <a:effectLst/>
                <a:latin typeface="+mj-lt"/>
              </a:rPr>
              <a:t>Quartucci</a:t>
            </a:r>
            <a:r>
              <a:rPr lang="de-DE" sz="900">
                <a:effectLst/>
                <a:latin typeface="+mj-lt"/>
              </a:rPr>
              <a:t>, James P. K. Rooney, Dennis Nowak &amp; Stefan Rakete. Evaluation </a:t>
            </a:r>
            <a:r>
              <a:rPr lang="de-DE" sz="900" err="1">
                <a:effectLst/>
                <a:latin typeface="+mj-lt"/>
              </a:rPr>
              <a:t>of</a:t>
            </a:r>
            <a:r>
              <a:rPr lang="de-DE" sz="900">
                <a:effectLst/>
                <a:latin typeface="+mj-lt"/>
              </a:rPr>
              <a:t> </a:t>
            </a:r>
            <a:r>
              <a:rPr lang="de-DE" sz="900" err="1">
                <a:effectLst/>
                <a:latin typeface="+mj-lt"/>
              </a:rPr>
              <a:t>long</a:t>
            </a:r>
            <a:r>
              <a:rPr lang="de-DE" sz="900">
                <a:effectLst/>
                <a:latin typeface="+mj-lt"/>
              </a:rPr>
              <a:t>-term </a:t>
            </a:r>
            <a:r>
              <a:rPr lang="de-DE" sz="900" err="1">
                <a:effectLst/>
                <a:latin typeface="+mj-lt"/>
              </a:rPr>
              <a:t>data</a:t>
            </a:r>
            <a:r>
              <a:rPr lang="de-DE" sz="900">
                <a:effectLst/>
                <a:latin typeface="+mj-lt"/>
              </a:rPr>
              <a:t> on </a:t>
            </a:r>
            <a:r>
              <a:rPr lang="de-DE" sz="900" err="1">
                <a:effectLst/>
                <a:latin typeface="+mj-lt"/>
              </a:rPr>
              <a:t>surface</a:t>
            </a:r>
            <a:r>
              <a:rPr lang="de-DE" sz="900">
                <a:effectLst/>
                <a:latin typeface="+mj-lt"/>
              </a:rPr>
              <a:t> </a:t>
            </a:r>
            <a:r>
              <a:rPr lang="de-DE" sz="900" err="1">
                <a:effectLst/>
                <a:latin typeface="+mj-lt"/>
              </a:rPr>
              <a:t>contamination</a:t>
            </a:r>
            <a:r>
              <a:rPr lang="de-DE" sz="900">
                <a:effectLst/>
                <a:latin typeface="+mj-lt"/>
              </a:rPr>
              <a:t> </a:t>
            </a:r>
            <a:r>
              <a:rPr lang="de-DE" sz="900" err="1">
                <a:effectLst/>
                <a:latin typeface="+mj-lt"/>
              </a:rPr>
              <a:t>by</a:t>
            </a:r>
            <a:r>
              <a:rPr lang="de-DE" sz="900">
                <a:effectLst/>
                <a:latin typeface="+mj-lt"/>
              </a:rPr>
              <a:t> </a:t>
            </a:r>
            <a:r>
              <a:rPr lang="de-DE" sz="900" err="1">
                <a:effectLst/>
                <a:latin typeface="+mj-lt"/>
              </a:rPr>
              <a:t>antineoplastic</a:t>
            </a:r>
            <a:r>
              <a:rPr lang="de-DE" sz="900">
                <a:effectLst/>
                <a:latin typeface="+mj-lt"/>
              </a:rPr>
              <a:t> </a:t>
            </a:r>
            <a:r>
              <a:rPr lang="de-DE" sz="900" err="1">
                <a:effectLst/>
                <a:latin typeface="+mj-lt"/>
              </a:rPr>
              <a:t>drugs</a:t>
            </a:r>
            <a:r>
              <a:rPr lang="de-DE" sz="900">
                <a:effectLst/>
                <a:latin typeface="+mj-lt"/>
              </a:rPr>
              <a:t> in </a:t>
            </a:r>
            <a:r>
              <a:rPr lang="de-DE" sz="900" err="1">
                <a:effectLst/>
                <a:latin typeface="+mj-lt"/>
              </a:rPr>
              <a:t>pharmacies</a:t>
            </a:r>
            <a:r>
              <a:rPr lang="de-DE" sz="900">
                <a:effectLst/>
                <a:latin typeface="+mj-lt"/>
              </a:rPr>
              <a:t> March 2023 Volume 96, </a:t>
            </a:r>
            <a:r>
              <a:rPr lang="de-DE" sz="900" err="1">
                <a:effectLst/>
                <a:latin typeface="+mj-lt"/>
              </a:rPr>
              <a:t>pages</a:t>
            </a:r>
            <a:r>
              <a:rPr lang="de-DE" sz="900">
                <a:effectLst/>
                <a:latin typeface="+mj-lt"/>
              </a:rPr>
              <a:t> 675–683.</a:t>
            </a:r>
            <a:endParaRPr lang="en-US" sz="900">
              <a:solidFill>
                <a:schemeClr val="tx1">
                  <a:lumMod val="65000"/>
                  <a:lumOff val="35000"/>
                </a:schemeClr>
              </a:solidFill>
              <a:effectLst/>
              <a:latin typeface="+mj-lt"/>
            </a:endParaRPr>
          </a:p>
        </p:txBody>
      </p:sp>
      <p:sp>
        <p:nvSpPr>
          <p:cNvPr id="3" name="Titel 2">
            <a:extLst>
              <a:ext uri="{FF2B5EF4-FFF2-40B4-BE49-F238E27FC236}">
                <a16:creationId xmlns:a16="http://schemas.microsoft.com/office/drawing/2014/main" id="{8FA3BB61-1ABE-162C-3577-A49786DA64CF}"/>
              </a:ext>
            </a:extLst>
          </p:cNvPr>
          <p:cNvSpPr>
            <a:spLocks noGrp="1"/>
          </p:cNvSpPr>
          <p:nvPr>
            <p:ph type="ctrTitle"/>
          </p:nvPr>
        </p:nvSpPr>
        <p:spPr/>
        <p:txBody>
          <a:bodyPr/>
          <a:lstStyle/>
          <a:p>
            <a:r>
              <a:rPr lang="de-DE"/>
              <a:t>Referenzen</a:t>
            </a:r>
          </a:p>
        </p:txBody>
      </p:sp>
      <p:sp>
        <p:nvSpPr>
          <p:cNvPr id="4" name="Vertikaler Textplatzhalter 3">
            <a:extLst>
              <a:ext uri="{FF2B5EF4-FFF2-40B4-BE49-F238E27FC236}">
                <a16:creationId xmlns:a16="http://schemas.microsoft.com/office/drawing/2014/main" id="{A5A1FE67-5B97-BDFE-0F42-4AFBC9EBB4EB}"/>
              </a:ext>
            </a:extLst>
          </p:cNvPr>
          <p:cNvSpPr>
            <a:spLocks noGrp="1"/>
          </p:cNvSpPr>
          <p:nvPr>
            <p:ph type="body" orient="vert" sz="quarter" idx="11"/>
          </p:nvPr>
        </p:nvSpPr>
        <p:spPr/>
        <p:txBody>
          <a:bodyPr/>
          <a:lstStyle/>
          <a:p>
            <a:endParaRPr lang="de-DE"/>
          </a:p>
        </p:txBody>
      </p:sp>
      <p:sp>
        <p:nvSpPr>
          <p:cNvPr id="5" name="Foliennummernplatzhalter 4">
            <a:extLst>
              <a:ext uri="{FF2B5EF4-FFF2-40B4-BE49-F238E27FC236}">
                <a16:creationId xmlns:a16="http://schemas.microsoft.com/office/drawing/2014/main" id="{1D95FDED-344A-B2E1-864D-C0F2D0749719}"/>
              </a:ext>
            </a:extLst>
          </p:cNvPr>
          <p:cNvSpPr>
            <a:spLocks noGrp="1"/>
          </p:cNvSpPr>
          <p:nvPr>
            <p:ph type="sldNum" sz="quarter" idx="4"/>
          </p:nvPr>
        </p:nvSpPr>
        <p:spPr/>
        <p:txBody>
          <a:bodyPr/>
          <a:lstStyle/>
          <a:p>
            <a:pPr algn="r"/>
            <a:fld id="{D8EB360B-720C-704A-863E-A567E738ABDA}" type="slidenum">
              <a:rPr lang="de-DE" smtClean="0"/>
              <a:pPr algn="r"/>
              <a:t>81</a:t>
            </a:fld>
            <a:endParaRPr lang="de-DE"/>
          </a:p>
        </p:txBody>
      </p:sp>
    </p:spTree>
    <p:extLst>
      <p:ext uri="{BB962C8B-B14F-4D97-AF65-F5344CB8AC3E}">
        <p14:creationId xmlns:p14="http://schemas.microsoft.com/office/powerpoint/2010/main" val="3276828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F8349-DD2C-4DDB-A93E-978CED3988D2}"/>
              </a:ext>
            </a:extLst>
          </p:cNvPr>
          <p:cNvSpPr>
            <a:spLocks noGrp="1"/>
          </p:cNvSpPr>
          <p:nvPr>
            <p:ph type="ctrTitle"/>
          </p:nvPr>
        </p:nvSpPr>
        <p:spPr/>
        <p:txBody>
          <a:bodyPr/>
          <a:lstStyle/>
          <a:p>
            <a:r>
              <a:rPr lang="de-DE" altLang="de-DE">
                <a:ea typeface="ＭＳ Ｐゴシック" panose="020B0600070205080204" pitchFamily="34" charset="-128"/>
              </a:rPr>
              <a:t>Leer-Folien</a:t>
            </a:r>
            <a:br>
              <a:rPr lang="de-DE" altLang="de-DE">
                <a:ea typeface="ＭＳ Ｐゴシック" panose="020B0600070205080204" pitchFamily="34" charset="-128"/>
              </a:rPr>
            </a:br>
            <a:r>
              <a:rPr lang="de-DE" altLang="de-DE">
                <a:ea typeface="ＭＳ Ｐゴシック" panose="020B0600070205080204" pitchFamily="34" charset="-128"/>
              </a:rPr>
              <a:t>für Ihre eigenen Ergänzungen</a:t>
            </a:r>
            <a:endParaRPr lang="de-DE"/>
          </a:p>
        </p:txBody>
      </p:sp>
      <p:sp>
        <p:nvSpPr>
          <p:cNvPr id="3" name="Vertikaler Textplatzhalter 2">
            <a:extLst>
              <a:ext uri="{FF2B5EF4-FFF2-40B4-BE49-F238E27FC236}">
                <a16:creationId xmlns:a16="http://schemas.microsoft.com/office/drawing/2014/main" id="{C502A46E-179B-4DB5-A06A-4D43E40B877A}"/>
              </a:ext>
            </a:extLst>
          </p:cNvPr>
          <p:cNvSpPr>
            <a:spLocks noGrp="1"/>
          </p:cNvSpPr>
          <p:nvPr>
            <p:ph type="body" orient="vert" sz="quarter" idx="11"/>
          </p:nvPr>
        </p:nvSpPr>
        <p:spPr/>
        <p:txBody>
          <a:bodyPr/>
          <a:lstStyle/>
          <a:p>
            <a:r>
              <a:rPr lang="de-DE"/>
              <a:t>PP-ON-DE-0303</a:t>
            </a:r>
          </a:p>
          <a:p>
            <a:endParaRPr lang="de-DE"/>
          </a:p>
          <a:p>
            <a:endParaRPr lang="de-DE"/>
          </a:p>
        </p:txBody>
      </p:sp>
      <p:sp>
        <p:nvSpPr>
          <p:cNvPr id="4" name="Foliennummernplatzhalter 3">
            <a:extLst>
              <a:ext uri="{FF2B5EF4-FFF2-40B4-BE49-F238E27FC236}">
                <a16:creationId xmlns:a16="http://schemas.microsoft.com/office/drawing/2014/main" id="{B0FA5EA3-6D50-4B78-8C5C-BD78AF4A206C}"/>
              </a:ext>
            </a:extLst>
          </p:cNvPr>
          <p:cNvSpPr>
            <a:spLocks noGrp="1"/>
          </p:cNvSpPr>
          <p:nvPr>
            <p:ph type="sldNum" sz="quarter" idx="4"/>
          </p:nvPr>
        </p:nvSpPr>
        <p:spPr/>
        <p:txBody>
          <a:bodyPr/>
          <a:lstStyle/>
          <a:p>
            <a:pPr algn="r"/>
            <a:fld id="{D8EB360B-720C-704A-863E-A567E738ABDA}" type="slidenum">
              <a:rPr lang="de-DE" smtClean="0"/>
              <a:pPr algn="r"/>
              <a:t>82</a:t>
            </a:fld>
            <a:endParaRPr lang="de-DE"/>
          </a:p>
        </p:txBody>
      </p:sp>
    </p:spTree>
    <p:extLst>
      <p:ext uri="{BB962C8B-B14F-4D97-AF65-F5344CB8AC3E}">
        <p14:creationId xmlns:p14="http://schemas.microsoft.com/office/powerpoint/2010/main" val="2958532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10">
            <a:extLst>
              <a:ext uri="{FF2B5EF4-FFF2-40B4-BE49-F238E27FC236}">
                <a16:creationId xmlns:a16="http://schemas.microsoft.com/office/drawing/2014/main" id="{95B0ADD8-91E5-8CD0-0337-D1AD8C9853E9}"/>
              </a:ext>
            </a:extLst>
          </p:cNvPr>
          <p:cNvSpPr>
            <a:spLocks noChangeArrowheads="1"/>
          </p:cNvSpPr>
          <p:nvPr/>
        </p:nvSpPr>
        <p:spPr bwMode="auto">
          <a:xfrm rot="19800000">
            <a:off x="-246007" y="2292562"/>
            <a:ext cx="9121253" cy="338614"/>
          </a:xfrm>
          <a:prstGeom prst="roundRect">
            <a:avLst>
              <a:gd name="adj" fmla="val 32403"/>
            </a:avLst>
          </a:prstGeom>
          <a:solidFill>
            <a:srgbClr val="BEBEBE"/>
          </a:solidFill>
          <a:ln w="25400">
            <a:solidFill>
              <a:sysClr val="window" lastClr="FFFFFF"/>
            </a:solidFill>
            <a:round/>
            <a:headEnd/>
            <a:tailEnd/>
          </a:ln>
          <a:effectLst>
            <a:outerShdw blurRad="101600" dist="38100" dir="2700000" algn="br" rotWithShape="0">
              <a:srgbClr val="808080">
                <a:alpha val="42998"/>
              </a:srgbClr>
            </a:outerShdw>
          </a:effectLst>
        </p:spPr>
        <p:txBody>
          <a:bodyPr wrap="square" lIns="0" tIns="0" rIns="0" bIns="0">
            <a:spAutoFit/>
          </a:bodyPr>
          <a:lstStyle/>
          <a:p>
            <a:pPr marL="0" marR="0" lvl="0" indent="0" algn="ctr" defTabSz="685800" eaLnBrk="1" fontAlgn="auto" latinLnBrk="0" hangingPunct="1">
              <a:lnSpc>
                <a:spcPct val="100000"/>
              </a:lnSpc>
              <a:spcBef>
                <a:spcPct val="50000"/>
              </a:spcBef>
              <a:spcAft>
                <a:spcPts val="0"/>
              </a:spcAft>
              <a:buClrTx/>
              <a:buSzTx/>
              <a:buFontTx/>
              <a:buNone/>
              <a:tabLst/>
              <a:defRPr/>
            </a:pPr>
            <a:r>
              <a:rPr kumimoji="0" lang="de-DE" sz="1800" b="1" i="0" u="none" strike="noStrike" kern="0" cap="none" spc="0" normalizeH="0" baseline="0" noProof="0">
                <a:ln>
                  <a:noFill/>
                </a:ln>
                <a:solidFill>
                  <a:prstClr val="white"/>
                </a:solidFill>
                <a:effectLst/>
                <a:uLnTx/>
                <a:uFillTx/>
                <a:latin typeface="Arial" pitchFamily="-107" charset="0"/>
                <a:ea typeface="Geneva" pitchFamily="-107" charset="-128"/>
                <a:cs typeface="Geneva" pitchFamily="-107" charset="-128"/>
              </a:rPr>
              <a:t>Ihr Text</a:t>
            </a:r>
            <a:endParaRPr kumimoji="0" lang="de-DE" sz="1800" b="0" i="0" u="none" strike="noStrike" kern="0" cap="none" spc="0" normalizeH="0" baseline="30000" noProof="0">
              <a:ln>
                <a:noFill/>
              </a:ln>
              <a:solidFill>
                <a:prstClr val="white"/>
              </a:solidFill>
              <a:effectLst/>
              <a:uLnTx/>
              <a:uFillTx/>
              <a:latin typeface="Arial" pitchFamily="-107" charset="0"/>
              <a:ea typeface="Geneva" pitchFamily="-107" charset="-128"/>
              <a:cs typeface="Geneva" pitchFamily="-107" charset="-128"/>
            </a:endParaRPr>
          </a:p>
        </p:txBody>
      </p:sp>
      <p:sp>
        <p:nvSpPr>
          <p:cNvPr id="2" name="TextBox 1">
            <a:extLst>
              <a:ext uri="{FF2B5EF4-FFF2-40B4-BE49-F238E27FC236}">
                <a16:creationId xmlns:a16="http://schemas.microsoft.com/office/drawing/2014/main" id="{7BD6AF3E-A62C-F068-A8CB-379AA9294E4C}"/>
              </a:ext>
            </a:extLst>
          </p:cNvPr>
          <p:cNvSpPr txBox="1"/>
          <p:nvPr/>
        </p:nvSpPr>
        <p:spPr>
          <a:xfrm>
            <a:off x="2725152" y="965534"/>
            <a:ext cx="2535655" cy="189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Inhaltsplatzhalter 1">
            <a:extLst>
              <a:ext uri="{FF2B5EF4-FFF2-40B4-BE49-F238E27FC236}">
                <a16:creationId xmlns:a16="http://schemas.microsoft.com/office/drawing/2014/main" id="{85CE6B57-E3ED-2E92-3BB0-BACA27204F2B}"/>
              </a:ext>
            </a:extLst>
          </p:cNvPr>
          <p:cNvSpPr txBox="1">
            <a:spLocks/>
          </p:cNvSpPr>
          <p:nvPr/>
        </p:nvSpPr>
        <p:spPr bwMode="auto">
          <a:xfrm>
            <a:off x="1790702" y="1087041"/>
            <a:ext cx="7038975" cy="36135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00025" indent="-200025" algn="l" rtl="0" eaLnBrk="0" fontAlgn="base" hangingPunct="0">
              <a:lnSpc>
                <a:spcPts val="1800"/>
              </a:lnSpc>
              <a:spcBef>
                <a:spcPts val="900"/>
              </a:spcBef>
              <a:spcAft>
                <a:spcPct val="0"/>
              </a:spcAft>
              <a:buClr>
                <a:schemeClr val="accent2"/>
              </a:buClr>
              <a:buFont typeface="Wingdings" panose="05000000000000000000" pitchFamily="2" charset="2"/>
              <a:buChar char="§"/>
              <a:defRPr sz="1650">
                <a:solidFill>
                  <a:srgbClr val="666565"/>
                </a:solidFill>
                <a:latin typeface="+mn-lt"/>
                <a:ea typeface="ＭＳ Ｐゴシック" charset="0"/>
                <a:cs typeface="Geneva" pitchFamily="-108" charset="-128"/>
              </a:defRPr>
            </a:lvl1pPr>
            <a:lvl2pPr marL="333375" indent="-133350" algn="l" rtl="0" eaLnBrk="0" fontAlgn="base" hangingPunct="0">
              <a:lnSpc>
                <a:spcPts val="1800"/>
              </a:lnSpc>
              <a:spcBef>
                <a:spcPct val="20000"/>
              </a:spcBef>
              <a:spcAft>
                <a:spcPct val="0"/>
              </a:spcAft>
              <a:buClr>
                <a:schemeClr val="accent2"/>
              </a:buClr>
              <a:buFont typeface="Symbol" charset="2"/>
              <a:buChar char="-"/>
              <a:defRPr sz="1500">
                <a:solidFill>
                  <a:srgbClr val="666565"/>
                </a:solidFill>
                <a:latin typeface="+mn-lt"/>
                <a:ea typeface="ＭＳ Ｐゴシック" charset="0"/>
                <a:cs typeface="Geneva" charset="0"/>
              </a:defRPr>
            </a:lvl2pPr>
            <a:lvl3pPr marL="472679" indent="-139304" algn="l" rtl="0" eaLnBrk="0" fontAlgn="base" hangingPunct="0">
              <a:lnSpc>
                <a:spcPts val="1800"/>
              </a:lnSpc>
              <a:spcBef>
                <a:spcPct val="20000"/>
              </a:spcBef>
              <a:spcAft>
                <a:spcPct val="0"/>
              </a:spcAft>
              <a:buClr>
                <a:schemeClr val="accent2"/>
              </a:buClr>
              <a:buFont typeface="Wingdings" panose="05000000000000000000" pitchFamily="2" charset="2"/>
              <a:buChar char="§"/>
              <a:defRPr sz="1500">
                <a:solidFill>
                  <a:srgbClr val="666565"/>
                </a:solidFill>
                <a:latin typeface="+mn-lt"/>
                <a:ea typeface="ＭＳ Ｐゴシック" charset="0"/>
                <a:cs typeface="Geneva" charset="0"/>
              </a:defRPr>
            </a:lvl3pPr>
            <a:lvl4pPr marL="60602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4pPr>
            <a:lvl5pPr marL="73937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a:lstStyle>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1</a:t>
            </a:r>
          </a:p>
          <a:p>
            <a:pPr defTabSz="914400"/>
            <a:r>
              <a:rPr lang="de-DE" altLang="de-DE" kern="0">
                <a:latin typeface="Arial" panose="020B0604020202020204" pitchFamily="34" charset="0"/>
                <a:ea typeface="ＭＳ Ｐゴシック" panose="020B0600070205080204" pitchFamily="34" charset="-128"/>
                <a:cs typeface="Geneva" charset="0"/>
              </a:rPr>
              <a:t>Text A</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endParaRPr lang="de-DE" altLang="de-DE" kern="0">
              <a:latin typeface="Arial" panose="020B0604020202020204" pitchFamily="34" charset="0"/>
              <a:ea typeface="ＭＳ Ｐゴシック" panose="020B0600070205080204" pitchFamily="34" charset="-128"/>
              <a:cs typeface="Geneva" charset="0"/>
            </a:endParaRPr>
          </a:p>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2</a:t>
            </a:r>
          </a:p>
          <a:p>
            <a:pPr defTabSz="914400"/>
            <a:r>
              <a:rPr lang="de-DE" altLang="de-DE" kern="0">
                <a:latin typeface="Arial" panose="020B0604020202020204" pitchFamily="34" charset="0"/>
                <a:ea typeface="ＭＳ Ｐゴシック" panose="020B0600070205080204" pitchFamily="34" charset="-128"/>
                <a:cs typeface="Geneva" charset="0"/>
              </a:rPr>
              <a:t>Text A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1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2 </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buFont typeface="Wingdings" panose="05000000000000000000" pitchFamily="2" charset="2"/>
              <a:buNone/>
            </a:pPr>
            <a:endParaRPr lang="de-DE" altLang="de-DE" kern="0">
              <a:latin typeface="Arial" panose="020B0604020202020204" pitchFamily="34" charset="0"/>
              <a:ea typeface="ＭＳ Ｐゴシック" panose="020B0600070205080204" pitchFamily="34" charset="-128"/>
              <a:cs typeface="Geneva" charset="0"/>
            </a:endParaRPr>
          </a:p>
        </p:txBody>
      </p:sp>
      <p:sp>
        <p:nvSpPr>
          <p:cNvPr id="6" name="Titel 2">
            <a:extLst>
              <a:ext uri="{FF2B5EF4-FFF2-40B4-BE49-F238E27FC236}">
                <a16:creationId xmlns:a16="http://schemas.microsoft.com/office/drawing/2014/main" id="{6110BDD3-783C-A999-0AB2-F6862AC61818}"/>
              </a:ext>
            </a:extLst>
          </p:cNvPr>
          <p:cNvSpPr txBox="1">
            <a:spLocks/>
          </p:cNvSpPr>
          <p:nvPr/>
        </p:nvSpPr>
        <p:spPr bwMode="auto">
          <a:xfrm>
            <a:off x="1790639" y="479950"/>
            <a:ext cx="5025628"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rgbClr val="666565"/>
                </a:solidFill>
                <a:latin typeface="Calibri" panose="020F0502020204030204" pitchFamily="34" charset="0"/>
                <a:ea typeface="ＭＳ Ｐゴシック" panose="020B0600070205080204" pitchFamily="34" charset="-128"/>
                <a:cs typeface="Geneva" charset="0"/>
              </a:defRPr>
            </a:lvl1pPr>
            <a:lvl2pPr marL="742950" indent="-28575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2pPr>
            <a:lvl3pPr marL="11430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3pPr>
            <a:lvl4pPr marL="16002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4pPr>
            <a:lvl5pPr marL="20574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9pPr>
          </a:lstStyle>
          <a:p>
            <a:pPr>
              <a:spcBef>
                <a:spcPct val="0"/>
              </a:spcBef>
              <a:buNone/>
              <a:defRPr/>
            </a:pPr>
            <a:r>
              <a:rPr lang="de-DE" altLang="de-DE" sz="2025">
                <a:solidFill>
                  <a:srgbClr val="BE0023"/>
                </a:solidFill>
                <a:latin typeface="Arial" panose="020B0604020202020204" pitchFamily="34" charset="0"/>
                <a:cs typeface="Arial" panose="020B0604020202020204" pitchFamily="34" charset="0"/>
              </a:rPr>
              <a:t>Leer-Folie, neutral</a:t>
            </a:r>
          </a:p>
        </p:txBody>
      </p:sp>
    </p:spTree>
    <p:extLst>
      <p:ext uri="{BB962C8B-B14F-4D97-AF65-F5344CB8AC3E}">
        <p14:creationId xmlns:p14="http://schemas.microsoft.com/office/powerpoint/2010/main" val="27990453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10">
            <a:extLst>
              <a:ext uri="{FF2B5EF4-FFF2-40B4-BE49-F238E27FC236}">
                <a16:creationId xmlns:a16="http://schemas.microsoft.com/office/drawing/2014/main" id="{95B0ADD8-91E5-8CD0-0337-D1AD8C9853E9}"/>
              </a:ext>
            </a:extLst>
          </p:cNvPr>
          <p:cNvSpPr>
            <a:spLocks noChangeArrowheads="1"/>
          </p:cNvSpPr>
          <p:nvPr/>
        </p:nvSpPr>
        <p:spPr bwMode="auto">
          <a:xfrm rot="19800000">
            <a:off x="-246007" y="2292562"/>
            <a:ext cx="9121253" cy="338614"/>
          </a:xfrm>
          <a:prstGeom prst="roundRect">
            <a:avLst>
              <a:gd name="adj" fmla="val 32403"/>
            </a:avLst>
          </a:prstGeom>
          <a:solidFill>
            <a:srgbClr val="BEBEBE"/>
          </a:solidFill>
          <a:ln w="25400">
            <a:solidFill>
              <a:sysClr val="window" lastClr="FFFFFF"/>
            </a:solidFill>
            <a:round/>
            <a:headEnd/>
            <a:tailEnd/>
          </a:ln>
          <a:effectLst>
            <a:outerShdw blurRad="101600" dist="38100" dir="2700000" algn="br" rotWithShape="0">
              <a:srgbClr val="808080">
                <a:alpha val="42998"/>
              </a:srgbClr>
            </a:outerShdw>
          </a:effectLst>
        </p:spPr>
        <p:txBody>
          <a:bodyPr wrap="square" lIns="0" tIns="0" rIns="0" bIns="0">
            <a:spAutoFit/>
          </a:bodyPr>
          <a:lstStyle/>
          <a:p>
            <a:pPr marL="0" marR="0" lvl="0" indent="0" algn="ctr" defTabSz="685800" eaLnBrk="1" fontAlgn="auto" latinLnBrk="0" hangingPunct="1">
              <a:lnSpc>
                <a:spcPct val="100000"/>
              </a:lnSpc>
              <a:spcBef>
                <a:spcPct val="50000"/>
              </a:spcBef>
              <a:spcAft>
                <a:spcPts val="0"/>
              </a:spcAft>
              <a:buClrTx/>
              <a:buSzTx/>
              <a:buFontTx/>
              <a:buNone/>
              <a:tabLst/>
              <a:defRPr/>
            </a:pPr>
            <a:r>
              <a:rPr kumimoji="0" lang="de-DE" sz="1800" b="1" i="0" u="none" strike="noStrike" kern="0" cap="none" spc="0" normalizeH="0" baseline="0" noProof="0">
                <a:ln>
                  <a:noFill/>
                </a:ln>
                <a:solidFill>
                  <a:prstClr val="white"/>
                </a:solidFill>
                <a:effectLst/>
                <a:uLnTx/>
                <a:uFillTx/>
                <a:latin typeface="Arial" pitchFamily="-107" charset="0"/>
                <a:ea typeface="Geneva" pitchFamily="-107" charset="-128"/>
                <a:cs typeface="Geneva" pitchFamily="-107" charset="-128"/>
              </a:rPr>
              <a:t>Ihr Text</a:t>
            </a:r>
            <a:endParaRPr kumimoji="0" lang="de-DE" sz="1800" b="0" i="0" u="none" strike="noStrike" kern="0" cap="none" spc="0" normalizeH="0" baseline="30000" noProof="0">
              <a:ln>
                <a:noFill/>
              </a:ln>
              <a:solidFill>
                <a:prstClr val="white"/>
              </a:solidFill>
              <a:effectLst/>
              <a:uLnTx/>
              <a:uFillTx/>
              <a:latin typeface="Arial" pitchFamily="-107" charset="0"/>
              <a:ea typeface="Geneva" pitchFamily="-107" charset="-128"/>
              <a:cs typeface="Geneva" pitchFamily="-107" charset="-128"/>
            </a:endParaRPr>
          </a:p>
        </p:txBody>
      </p:sp>
      <p:sp>
        <p:nvSpPr>
          <p:cNvPr id="2" name="TextBox 1">
            <a:extLst>
              <a:ext uri="{FF2B5EF4-FFF2-40B4-BE49-F238E27FC236}">
                <a16:creationId xmlns:a16="http://schemas.microsoft.com/office/drawing/2014/main" id="{7BD6AF3E-A62C-F068-A8CB-379AA9294E4C}"/>
              </a:ext>
            </a:extLst>
          </p:cNvPr>
          <p:cNvSpPr txBox="1"/>
          <p:nvPr/>
        </p:nvSpPr>
        <p:spPr>
          <a:xfrm>
            <a:off x="2725152" y="965534"/>
            <a:ext cx="2535655" cy="189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Inhaltsplatzhalter 1">
            <a:extLst>
              <a:ext uri="{FF2B5EF4-FFF2-40B4-BE49-F238E27FC236}">
                <a16:creationId xmlns:a16="http://schemas.microsoft.com/office/drawing/2014/main" id="{85CE6B57-E3ED-2E92-3BB0-BACA27204F2B}"/>
              </a:ext>
            </a:extLst>
          </p:cNvPr>
          <p:cNvSpPr txBox="1">
            <a:spLocks/>
          </p:cNvSpPr>
          <p:nvPr/>
        </p:nvSpPr>
        <p:spPr bwMode="auto">
          <a:xfrm>
            <a:off x="1790702" y="1087041"/>
            <a:ext cx="7038975" cy="36135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00025" indent="-200025" algn="l" rtl="0" eaLnBrk="0" fontAlgn="base" hangingPunct="0">
              <a:lnSpc>
                <a:spcPts val="1800"/>
              </a:lnSpc>
              <a:spcBef>
                <a:spcPts val="900"/>
              </a:spcBef>
              <a:spcAft>
                <a:spcPct val="0"/>
              </a:spcAft>
              <a:buClr>
                <a:schemeClr val="accent2"/>
              </a:buClr>
              <a:buFont typeface="Wingdings" panose="05000000000000000000" pitchFamily="2" charset="2"/>
              <a:buChar char="§"/>
              <a:defRPr sz="1650">
                <a:solidFill>
                  <a:srgbClr val="666565"/>
                </a:solidFill>
                <a:latin typeface="+mn-lt"/>
                <a:ea typeface="ＭＳ Ｐゴシック" charset="0"/>
                <a:cs typeface="Geneva" pitchFamily="-108" charset="-128"/>
              </a:defRPr>
            </a:lvl1pPr>
            <a:lvl2pPr marL="333375" indent="-133350" algn="l" rtl="0" eaLnBrk="0" fontAlgn="base" hangingPunct="0">
              <a:lnSpc>
                <a:spcPts val="1800"/>
              </a:lnSpc>
              <a:spcBef>
                <a:spcPct val="20000"/>
              </a:spcBef>
              <a:spcAft>
                <a:spcPct val="0"/>
              </a:spcAft>
              <a:buClr>
                <a:schemeClr val="accent2"/>
              </a:buClr>
              <a:buFont typeface="Symbol" charset="2"/>
              <a:buChar char="-"/>
              <a:defRPr sz="1500">
                <a:solidFill>
                  <a:srgbClr val="666565"/>
                </a:solidFill>
                <a:latin typeface="+mn-lt"/>
                <a:ea typeface="ＭＳ Ｐゴシック" charset="0"/>
                <a:cs typeface="Geneva" charset="0"/>
              </a:defRPr>
            </a:lvl2pPr>
            <a:lvl3pPr marL="472679" indent="-139304" algn="l" rtl="0" eaLnBrk="0" fontAlgn="base" hangingPunct="0">
              <a:lnSpc>
                <a:spcPts val="1800"/>
              </a:lnSpc>
              <a:spcBef>
                <a:spcPct val="20000"/>
              </a:spcBef>
              <a:spcAft>
                <a:spcPct val="0"/>
              </a:spcAft>
              <a:buClr>
                <a:schemeClr val="accent2"/>
              </a:buClr>
              <a:buFont typeface="Wingdings" panose="05000000000000000000" pitchFamily="2" charset="2"/>
              <a:buChar char="§"/>
              <a:defRPr sz="1500">
                <a:solidFill>
                  <a:srgbClr val="666565"/>
                </a:solidFill>
                <a:latin typeface="+mn-lt"/>
                <a:ea typeface="ＭＳ Ｐゴシック" charset="0"/>
                <a:cs typeface="Geneva" charset="0"/>
              </a:defRPr>
            </a:lvl3pPr>
            <a:lvl4pPr marL="60602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4pPr>
            <a:lvl5pPr marL="739379" indent="-133350" algn="l" rtl="0" eaLnBrk="0" fontAlgn="base" hangingPunct="0">
              <a:lnSpc>
                <a:spcPts val="1800"/>
              </a:lnSpc>
              <a:spcBef>
                <a:spcPct val="20000"/>
              </a:spcBef>
              <a:spcAft>
                <a:spcPct val="0"/>
              </a:spcAft>
              <a:buChar char="»"/>
              <a:defRPr sz="1500">
                <a:solidFill>
                  <a:srgbClr val="666565"/>
                </a:solidFill>
                <a:latin typeface="+mn-lt"/>
                <a:ea typeface="ＭＳ Ｐゴシック" charset="0"/>
                <a:cs typeface="Geneva" charset="0"/>
              </a:defRPr>
            </a:lvl5pPr>
            <a:lvl6pPr marL="1885950" indent="-171450" algn="l" rtl="0" fontAlgn="base">
              <a:spcBef>
                <a:spcPct val="20000"/>
              </a:spcBef>
              <a:spcAft>
                <a:spcPct val="0"/>
              </a:spcAft>
              <a:buChar char="»"/>
              <a:defRPr sz="900">
                <a:solidFill>
                  <a:srgbClr val="666565"/>
                </a:solidFill>
                <a:latin typeface="+mn-lt"/>
                <a:ea typeface="Geneva" pitchFamily="-108" charset="-128"/>
              </a:defRPr>
            </a:lvl6pPr>
            <a:lvl7pPr marL="2228850" indent="-171450" algn="l" rtl="0" fontAlgn="base">
              <a:spcBef>
                <a:spcPct val="20000"/>
              </a:spcBef>
              <a:spcAft>
                <a:spcPct val="0"/>
              </a:spcAft>
              <a:buChar char="»"/>
              <a:defRPr sz="900">
                <a:solidFill>
                  <a:srgbClr val="666565"/>
                </a:solidFill>
                <a:latin typeface="+mn-lt"/>
                <a:ea typeface="Geneva" pitchFamily="-108" charset="-128"/>
              </a:defRPr>
            </a:lvl7pPr>
            <a:lvl8pPr marL="2571750" indent="-171450" algn="l" rtl="0" fontAlgn="base">
              <a:spcBef>
                <a:spcPct val="20000"/>
              </a:spcBef>
              <a:spcAft>
                <a:spcPct val="0"/>
              </a:spcAft>
              <a:buChar char="»"/>
              <a:defRPr sz="900">
                <a:solidFill>
                  <a:srgbClr val="666565"/>
                </a:solidFill>
                <a:latin typeface="+mn-lt"/>
                <a:ea typeface="Geneva" pitchFamily="-108" charset="-128"/>
              </a:defRPr>
            </a:lvl8pPr>
            <a:lvl9pPr marL="2914650" indent="-171450" algn="l" rtl="0" fontAlgn="base">
              <a:spcBef>
                <a:spcPct val="20000"/>
              </a:spcBef>
              <a:spcAft>
                <a:spcPct val="0"/>
              </a:spcAft>
              <a:buChar char="»"/>
              <a:defRPr sz="900">
                <a:solidFill>
                  <a:srgbClr val="666565"/>
                </a:solidFill>
                <a:latin typeface="+mn-lt"/>
                <a:ea typeface="Geneva" pitchFamily="-108" charset="-128"/>
              </a:defRPr>
            </a:lvl9pPr>
          </a:lstStyle>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1</a:t>
            </a:r>
          </a:p>
          <a:p>
            <a:pPr defTabSz="914400"/>
            <a:r>
              <a:rPr lang="de-DE" altLang="de-DE" kern="0">
                <a:latin typeface="Arial" panose="020B0604020202020204" pitchFamily="34" charset="0"/>
                <a:ea typeface="ＭＳ Ｐゴシック" panose="020B0600070205080204" pitchFamily="34" charset="-128"/>
                <a:cs typeface="Geneva" charset="0"/>
              </a:rPr>
              <a:t>Text A</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endParaRPr lang="de-DE" altLang="de-DE" kern="0">
              <a:latin typeface="Arial" panose="020B0604020202020204" pitchFamily="34" charset="0"/>
              <a:ea typeface="ＭＳ Ｐゴシック" panose="020B0600070205080204" pitchFamily="34" charset="-128"/>
              <a:cs typeface="Geneva" charset="0"/>
            </a:endParaRPr>
          </a:p>
          <a:p>
            <a:pPr defTabSz="914400">
              <a:buFont typeface="Wingdings" panose="05000000000000000000" pitchFamily="2" charset="2"/>
              <a:buNone/>
            </a:pPr>
            <a:r>
              <a:rPr lang="de-DE" altLang="de-DE" b="1" kern="0">
                <a:latin typeface="Arial" panose="020B0604020202020204" pitchFamily="34" charset="0"/>
                <a:ea typeface="ＭＳ Ｐゴシック" panose="020B0600070205080204" pitchFamily="34" charset="-128"/>
                <a:cs typeface="Geneva" charset="0"/>
              </a:rPr>
              <a:t>Überschrift 2</a:t>
            </a:r>
          </a:p>
          <a:p>
            <a:pPr defTabSz="914400"/>
            <a:r>
              <a:rPr lang="de-DE" altLang="de-DE" kern="0">
                <a:latin typeface="Arial" panose="020B0604020202020204" pitchFamily="34" charset="0"/>
                <a:ea typeface="ＭＳ Ｐゴシック" panose="020B0600070205080204" pitchFamily="34" charset="-128"/>
                <a:cs typeface="Geneva" charset="0"/>
              </a:rPr>
              <a:t>Text A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1 </a:t>
            </a:r>
          </a:p>
          <a:p>
            <a:pPr lvl="1" defTabSz="914400">
              <a:buFont typeface="Symbol" panose="05050102010706020507" pitchFamily="18" charset="2"/>
              <a:buChar char="-"/>
            </a:pPr>
            <a:r>
              <a:rPr lang="de-DE" altLang="de-DE" kern="0">
                <a:latin typeface="Arial" panose="020B0604020202020204" pitchFamily="34" charset="0"/>
                <a:ea typeface="ＭＳ Ｐゴシック" panose="020B0600070205080204" pitchFamily="34" charset="-128"/>
              </a:rPr>
              <a:t>Unterpunkt 2 </a:t>
            </a:r>
          </a:p>
          <a:p>
            <a:pPr defTabSz="914400"/>
            <a:r>
              <a:rPr lang="de-DE" altLang="de-DE" kern="0">
                <a:latin typeface="Arial" panose="020B0604020202020204" pitchFamily="34" charset="0"/>
                <a:ea typeface="ＭＳ Ｐゴシック" panose="020B0600070205080204" pitchFamily="34" charset="-128"/>
                <a:cs typeface="Geneva" charset="0"/>
              </a:rPr>
              <a:t>Text B</a:t>
            </a:r>
          </a:p>
          <a:p>
            <a:pPr defTabSz="914400">
              <a:buFont typeface="Wingdings" panose="05000000000000000000" pitchFamily="2" charset="2"/>
              <a:buNone/>
            </a:pPr>
            <a:endParaRPr lang="de-DE" altLang="de-DE" kern="0">
              <a:latin typeface="Arial" panose="020B0604020202020204" pitchFamily="34" charset="0"/>
              <a:ea typeface="ＭＳ Ｐゴシック" panose="020B0600070205080204" pitchFamily="34" charset="-128"/>
              <a:cs typeface="Geneva" charset="0"/>
            </a:endParaRPr>
          </a:p>
        </p:txBody>
      </p:sp>
      <p:sp>
        <p:nvSpPr>
          <p:cNvPr id="6" name="Titel 2">
            <a:extLst>
              <a:ext uri="{FF2B5EF4-FFF2-40B4-BE49-F238E27FC236}">
                <a16:creationId xmlns:a16="http://schemas.microsoft.com/office/drawing/2014/main" id="{6110BDD3-783C-A999-0AB2-F6862AC61818}"/>
              </a:ext>
            </a:extLst>
          </p:cNvPr>
          <p:cNvSpPr txBox="1">
            <a:spLocks/>
          </p:cNvSpPr>
          <p:nvPr/>
        </p:nvSpPr>
        <p:spPr bwMode="auto">
          <a:xfrm>
            <a:off x="1790639" y="479950"/>
            <a:ext cx="5025628"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200">
                <a:solidFill>
                  <a:srgbClr val="666565"/>
                </a:solidFill>
                <a:latin typeface="Calibri" panose="020F0502020204030204" pitchFamily="34" charset="0"/>
                <a:ea typeface="ＭＳ Ｐゴシック" panose="020B0600070205080204" pitchFamily="34" charset="-128"/>
                <a:cs typeface="Geneva" charset="0"/>
              </a:defRPr>
            </a:lvl1pPr>
            <a:lvl2pPr marL="742950" indent="-28575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2pPr>
            <a:lvl3pPr marL="11430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3pPr>
            <a:lvl4pPr marL="16002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4pPr>
            <a:lvl5pPr marL="2057400" indent="-228600">
              <a:spcBef>
                <a:spcPct val="20000"/>
              </a:spcBef>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666565"/>
                </a:solidFill>
                <a:latin typeface="Calibri" panose="020F0502020204030204" pitchFamily="34" charset="0"/>
                <a:ea typeface="ＭＳ Ｐゴシック" panose="020B0600070205080204" pitchFamily="34" charset="-128"/>
                <a:cs typeface="Geneva" charset="0"/>
              </a:defRPr>
            </a:lvl9pPr>
          </a:lstStyle>
          <a:p>
            <a:pPr>
              <a:spcBef>
                <a:spcPct val="0"/>
              </a:spcBef>
              <a:buNone/>
              <a:defRPr/>
            </a:pPr>
            <a:r>
              <a:rPr lang="de-DE" altLang="de-DE" sz="2025">
                <a:solidFill>
                  <a:srgbClr val="BE0023"/>
                </a:solidFill>
                <a:latin typeface="Arial" panose="020B0604020202020204" pitchFamily="34" charset="0"/>
                <a:cs typeface="Arial" panose="020B0604020202020204" pitchFamily="34" charset="0"/>
              </a:rPr>
              <a:t>Leer-Folie, neutral</a:t>
            </a:r>
          </a:p>
        </p:txBody>
      </p:sp>
    </p:spTree>
    <p:extLst>
      <p:ext uri="{BB962C8B-B14F-4D97-AF65-F5344CB8AC3E}">
        <p14:creationId xmlns:p14="http://schemas.microsoft.com/office/powerpoint/2010/main" val="405731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35DA8B4-06D1-4789-B5BB-AEA7BEE86942}"/>
              </a:ext>
            </a:extLst>
          </p:cNvPr>
          <p:cNvSpPr>
            <a:spLocks noGrp="1"/>
          </p:cNvSpPr>
          <p:nvPr>
            <p:ph idx="1"/>
          </p:nvPr>
        </p:nvSpPr>
        <p:spPr/>
        <p:txBody>
          <a:bodyPr lIns="91440" tIns="45720" rIns="91440" bIns="45720" anchor="t"/>
          <a:lstStyle/>
          <a:p>
            <a:pPr marL="0" indent="0">
              <a:buNone/>
            </a:pPr>
            <a:r>
              <a:rPr lang="de-DE" altLang="de-DE" sz="1700" b="1">
                <a:ea typeface="ＭＳ Ｐゴシック"/>
                <a:cs typeface="Geneva" charset="0"/>
              </a:rPr>
              <a:t>Mögliche Gründe für den Bereich Apotheke </a:t>
            </a:r>
            <a:r>
              <a:rPr lang="de-DE" altLang="de-DE" sz="1700" baseline="30000">
                <a:ea typeface="ＭＳ Ｐゴシック"/>
                <a:cs typeface="Geneva" charset="0"/>
              </a:rPr>
              <a:t>[8]</a:t>
            </a:r>
          </a:p>
          <a:p>
            <a:r>
              <a:rPr lang="de-DE">
                <a:ea typeface="ＭＳ Ｐゴシック"/>
              </a:rPr>
              <a:t>Sicherheitsmaßnahmen werden nicht eingehalten</a:t>
            </a:r>
          </a:p>
          <a:p>
            <a:r>
              <a:rPr lang="de-DE">
                <a:ea typeface="ＭＳ Ｐゴシック"/>
              </a:rPr>
              <a:t>Bestmöglicher Schutz noch nicht umgesetzt (z.B. kein Arbeiten mit Spikes, </a:t>
            </a:r>
            <a:r>
              <a:rPr lang="de-DE">
                <a:ea typeface="+mn-lt"/>
                <a:cs typeface="+mn-lt"/>
              </a:rPr>
              <a:t>oder nadelfreien Systemen</a:t>
            </a:r>
            <a:r>
              <a:rPr lang="de-DE">
                <a:ea typeface="ＭＳ Ｐゴシック"/>
              </a:rPr>
              <a:t>)</a:t>
            </a:r>
          </a:p>
          <a:p>
            <a:r>
              <a:rPr lang="de-DE">
                <a:ea typeface="ＭＳ Ｐゴシック"/>
              </a:rPr>
              <a:t>Falsche Handhabung</a:t>
            </a:r>
            <a:endParaRPr lang="de-DE"/>
          </a:p>
          <a:p>
            <a:r>
              <a:rPr lang="de-DE">
                <a:ea typeface="ＭＳ Ｐゴシック"/>
              </a:rPr>
              <a:t>Außenkontamination von Zytostatika-Flaschen</a:t>
            </a:r>
          </a:p>
          <a:p>
            <a:r>
              <a:rPr lang="de-DE">
                <a:ea typeface="ＭＳ Ｐゴシック"/>
              </a:rPr>
              <a:t>Außenkontamination von Infusionsspritzen und Infusionsbeuteln</a:t>
            </a:r>
          </a:p>
          <a:p>
            <a:r>
              <a:rPr lang="de-DE">
                <a:ea typeface="ＭＳ Ｐゴシック"/>
              </a:rPr>
              <a:t>Freisetzung von Zytostatika durch Glasbruch / Auslaufen (Spilling)</a:t>
            </a:r>
          </a:p>
          <a:p>
            <a:r>
              <a:rPr lang="de-DE">
                <a:ea typeface="ＭＳ Ｐゴシック"/>
              </a:rPr>
              <a:t>Fehlende Unterweisung der Mitarbeiter</a:t>
            </a:r>
          </a:p>
          <a:p>
            <a:endParaRPr lang="de-DE"/>
          </a:p>
          <a:p>
            <a:endParaRPr lang="de-DE"/>
          </a:p>
        </p:txBody>
      </p:sp>
      <p:sp>
        <p:nvSpPr>
          <p:cNvPr id="3" name="Titel 2">
            <a:extLst>
              <a:ext uri="{FF2B5EF4-FFF2-40B4-BE49-F238E27FC236}">
                <a16:creationId xmlns:a16="http://schemas.microsoft.com/office/drawing/2014/main" id="{68F2F969-E561-402A-A244-29F63485DFB2}"/>
              </a:ext>
            </a:extLst>
          </p:cNvPr>
          <p:cNvSpPr>
            <a:spLocks noGrp="1"/>
          </p:cNvSpPr>
          <p:nvPr>
            <p:ph type="ctrTitle"/>
          </p:nvPr>
        </p:nvSpPr>
        <p:spPr/>
        <p:txBody>
          <a:bodyPr/>
          <a:lstStyle/>
          <a:p>
            <a:r>
              <a:rPr lang="de-DE" sz="2030">
                <a:effectLst/>
                <a:latin typeface="+mj-lt"/>
              </a:rPr>
              <a:t>Kontamination des Personals &amp; der Umgebung</a:t>
            </a:r>
            <a:endParaRPr lang="de-DE" sz="2030">
              <a:latin typeface="+mj-lt"/>
            </a:endParaRPr>
          </a:p>
        </p:txBody>
      </p:sp>
      <p:sp>
        <p:nvSpPr>
          <p:cNvPr id="4" name="Vertikaler Textplatzhalter 3">
            <a:extLst>
              <a:ext uri="{FF2B5EF4-FFF2-40B4-BE49-F238E27FC236}">
                <a16:creationId xmlns:a16="http://schemas.microsoft.com/office/drawing/2014/main" id="{A629D707-E6FD-4682-A60C-7FB5B087625B}"/>
              </a:ext>
            </a:extLst>
          </p:cNvPr>
          <p:cNvSpPr>
            <a:spLocks noGrp="1"/>
          </p:cNvSpPr>
          <p:nvPr>
            <p:ph type="body" orient="vert" sz="quarter" idx="11"/>
          </p:nvPr>
        </p:nvSpPr>
        <p:spPr/>
        <p:txBody>
          <a:bodyPr/>
          <a:lstStyle/>
          <a:p>
            <a:r>
              <a:rPr lang="de-DE"/>
              <a:t>PP-ON-DE-0303</a:t>
            </a:r>
          </a:p>
          <a:p>
            <a:endParaRPr lang="de-DE"/>
          </a:p>
          <a:p>
            <a:endParaRPr lang="de-DE"/>
          </a:p>
        </p:txBody>
      </p:sp>
      <p:sp>
        <p:nvSpPr>
          <p:cNvPr id="5" name="Foliennummernplatzhalter 4">
            <a:extLst>
              <a:ext uri="{FF2B5EF4-FFF2-40B4-BE49-F238E27FC236}">
                <a16:creationId xmlns:a16="http://schemas.microsoft.com/office/drawing/2014/main" id="{67450EF4-3C95-4599-878E-8D9E92D50BFB}"/>
              </a:ext>
            </a:extLst>
          </p:cNvPr>
          <p:cNvSpPr>
            <a:spLocks noGrp="1"/>
          </p:cNvSpPr>
          <p:nvPr>
            <p:ph type="sldNum" sz="quarter" idx="4"/>
          </p:nvPr>
        </p:nvSpPr>
        <p:spPr/>
        <p:txBody>
          <a:bodyPr/>
          <a:lstStyle/>
          <a:p>
            <a:pPr algn="r"/>
            <a:fld id="{D8EB360B-720C-704A-863E-A567E738ABDA}" type="slidenum">
              <a:rPr lang="de-DE" smtClean="0"/>
              <a:pPr algn="r"/>
              <a:t>9</a:t>
            </a:fld>
            <a:endParaRPr lang="de-DE"/>
          </a:p>
        </p:txBody>
      </p:sp>
    </p:spTree>
    <p:extLst>
      <p:ext uri="{BB962C8B-B14F-4D97-AF65-F5344CB8AC3E}">
        <p14:creationId xmlns:p14="http://schemas.microsoft.com/office/powerpoint/2010/main" val="1460462100"/>
      </p:ext>
    </p:extLst>
  </p:cSld>
  <p:clrMapOvr>
    <a:masterClrMapping/>
  </p:clrMapOvr>
</p:sld>
</file>

<file path=ppt/theme/theme1.xml><?xml version="1.0" encoding="utf-8"?>
<a:theme xmlns:a="http://schemas.openxmlformats.org/drawingml/2006/main" name="1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2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lnDef>
  </a:objectDefaults>
  <a:extraClrSchemeLst>
    <a:extraClrScheme>
      <a:clrScheme name="2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Benutzerdefiniertes Design">
  <a:themeElements>
    <a:clrScheme name="Lilly">
      <a:dk1>
        <a:sysClr val="windowText" lastClr="000000"/>
      </a:dk1>
      <a:lt1>
        <a:sysClr val="window" lastClr="FFFFFF"/>
      </a:lt1>
      <a:dk2>
        <a:srgbClr val="1F497D"/>
      </a:dk2>
      <a:lt2>
        <a:srgbClr val="EEECE1"/>
      </a:lt2>
      <a:accent1>
        <a:srgbClr val="666565"/>
      </a:accent1>
      <a:accent2>
        <a:srgbClr val="BE0023"/>
      </a:accent2>
      <a:accent3>
        <a:srgbClr val="AAAAAA"/>
      </a:accent3>
      <a:accent4>
        <a:srgbClr val="BEBEBE"/>
      </a:accent4>
      <a:accent5>
        <a:srgbClr val="4BACC6"/>
      </a:accent5>
      <a:accent6>
        <a:srgbClr val="F79646"/>
      </a:accent6>
      <a:hlink>
        <a:srgbClr val="0000FF"/>
      </a:hlink>
      <a:folHlink>
        <a:srgbClr val="800080"/>
      </a:folHlink>
    </a:clrScheme>
    <a:fontScheme name="2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defRPr>
        </a:defPPr>
      </a:lstStyle>
    </a:lnDef>
  </a:objectDefaults>
  <a:extraClrSchemeLst>
    <a:extraClrScheme>
      <a:clrScheme name="2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B4F188871C5C44DBDF10B7999B35ED1" ma:contentTypeVersion="18" ma:contentTypeDescription="Ein neues Dokument erstellen." ma:contentTypeScope="" ma:versionID="5e3e496d746a577c69aace33347b2c28">
  <xsd:schema xmlns:xsd="http://www.w3.org/2001/XMLSchema" xmlns:xs="http://www.w3.org/2001/XMLSchema" xmlns:p="http://schemas.microsoft.com/office/2006/metadata/properties" xmlns:ns2="475bc12f-6d01-4c74-86b5-8a06cac99d47" xmlns:ns3="dec946da-cbc1-44c4-9ef4-54637fd1e973" targetNamespace="http://schemas.microsoft.com/office/2006/metadata/properties" ma:root="true" ma:fieldsID="d6e445dd46a7e4696fccb64ae1a08bb8" ns2:_="" ns3:_="">
    <xsd:import namespace="475bc12f-6d01-4c74-86b5-8a06cac99d47"/>
    <xsd:import namespace="dec946da-cbc1-44c4-9ef4-54637fd1e9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bc12f-6d01-4c74-86b5-8a06cac99d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f9adb9bf-65a7-4dcd-b9fe-2cabe70ed6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c946da-cbc1-44c4-9ef4-54637fd1e973"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168520a-b21e-470b-81c4-61e12ecad24d}" ma:internalName="TaxCatchAll" ma:showField="CatchAllData" ma:web="dec946da-cbc1-44c4-9ef4-54637fd1e9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5bc12f-6d01-4c74-86b5-8a06cac99d47">
      <Terms xmlns="http://schemas.microsoft.com/office/infopath/2007/PartnerControls"/>
    </lcf76f155ced4ddcb4097134ff3c332f>
    <TaxCatchAll xmlns="dec946da-cbc1-44c4-9ef4-54637fd1e973" xsi:nil="true"/>
  </documentManagement>
</p:properties>
</file>

<file path=customXml/itemProps1.xml><?xml version="1.0" encoding="utf-8"?>
<ds:datastoreItem xmlns:ds="http://schemas.openxmlformats.org/officeDocument/2006/customXml" ds:itemID="{BCB87C32-187D-4B3E-94A2-A693CB190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bc12f-6d01-4c74-86b5-8a06cac99d47"/>
    <ds:schemaRef ds:uri="dec946da-cbc1-44c4-9ef4-54637fd1e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755B23-D5C6-4C4C-A1D8-25FDC5B90C84}">
  <ds:schemaRefs>
    <ds:schemaRef ds:uri="http://schemas.microsoft.com/sharepoint/v3/contenttype/forms"/>
  </ds:schemaRefs>
</ds:datastoreItem>
</file>

<file path=customXml/itemProps3.xml><?xml version="1.0" encoding="utf-8"?>
<ds:datastoreItem xmlns:ds="http://schemas.openxmlformats.org/officeDocument/2006/customXml" ds:itemID="{D53D80DB-3C6D-4647-936A-732BEF90C67B}">
  <ds:schemaRefs>
    <ds:schemaRef ds:uri="efbd585e-2b43-4ee2-ab4f-2124db5f0b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75bc12f-6d01-4c74-86b5-8a06cac99d47"/>
    <ds:schemaRef ds:uri="dec946da-cbc1-44c4-9ef4-54637fd1e973"/>
  </ds:schemaRefs>
</ds:datastoreItem>
</file>

<file path=docProps/app.xml><?xml version="1.0" encoding="utf-8"?>
<Properties xmlns="http://schemas.openxmlformats.org/officeDocument/2006/extended-properties" xmlns:vt="http://schemas.openxmlformats.org/officeDocument/2006/docPropsVTypes">
  <TotalTime>0</TotalTime>
  <Words>13041</Words>
  <Application>Microsoft Office PowerPoint</Application>
  <PresentationFormat>Bildschirmpräsentation (16:9)</PresentationFormat>
  <Paragraphs>1467</Paragraphs>
  <Slides>84</Slides>
  <Notes>79</Notes>
  <HiddenSlides>0</HiddenSlides>
  <MMClips>0</MMClips>
  <ScaleCrop>false</ScaleCrop>
  <HeadingPairs>
    <vt:vector size="6" baseType="variant">
      <vt:variant>
        <vt:lpstr>Verwendete Schriftarten</vt:lpstr>
      </vt:variant>
      <vt:variant>
        <vt:i4>9</vt:i4>
      </vt:variant>
      <vt:variant>
        <vt:lpstr>Design</vt:lpstr>
      </vt:variant>
      <vt:variant>
        <vt:i4>6</vt:i4>
      </vt:variant>
      <vt:variant>
        <vt:lpstr>Folientitel</vt:lpstr>
      </vt:variant>
      <vt:variant>
        <vt:i4>84</vt:i4>
      </vt:variant>
    </vt:vector>
  </HeadingPairs>
  <TitlesOfParts>
    <vt:vector size="99" baseType="lpstr">
      <vt:lpstr>ＭＳ Ｐゴシック</vt:lpstr>
      <vt:lpstr>Arial</vt:lpstr>
      <vt:lpstr>Calibri</vt:lpstr>
      <vt:lpstr>Calibri Light</vt:lpstr>
      <vt:lpstr>Geneva</vt:lpstr>
      <vt:lpstr>Segoe UI</vt:lpstr>
      <vt:lpstr>Symbol</vt:lpstr>
      <vt:lpstr>Verdana</vt:lpstr>
      <vt:lpstr>Wingdings</vt:lpstr>
      <vt:lpstr>1_Benutzerdefiniertes Design</vt:lpstr>
      <vt:lpstr>2_Benutzerdefiniertes Design</vt:lpstr>
      <vt:lpstr>3_Benutzerdefiniertes Design</vt:lpstr>
      <vt:lpstr>4_Benutzerdefiniertes Design</vt:lpstr>
      <vt:lpstr>5_Benutzerdefiniertes Design</vt:lpstr>
      <vt:lpstr>Office</vt:lpstr>
      <vt:lpstr>Sicherer Umgang mit Zytostatika </vt:lpstr>
      <vt:lpstr>Themenübersicht</vt:lpstr>
      <vt:lpstr>Einführung </vt:lpstr>
      <vt:lpstr>Einführung</vt:lpstr>
      <vt:lpstr>Einführung</vt:lpstr>
      <vt:lpstr>Gefahren und Risiken: Kontamination des Personals &amp; der Umgebung   </vt:lpstr>
      <vt:lpstr>Kontamination des Personals &amp; der Umgebung</vt:lpstr>
      <vt:lpstr>Kontamination des Personals &amp; der Umgebung</vt:lpstr>
      <vt:lpstr>Kontamination des Personals &amp; der Umgebung</vt:lpstr>
      <vt:lpstr>Kontamination des Personals &amp; der Umgebung</vt:lpstr>
      <vt:lpstr>Gefährdung durch Zytostatika</vt:lpstr>
      <vt:lpstr>Gefährdung durch Zytostatika und Schutzmaßnahmen</vt:lpstr>
      <vt:lpstr>Gefährdung durch Zytostatika und Schutzmaßnahmen</vt:lpstr>
      <vt:lpstr>Gefährdung durch Zytostatika und Schutzmaßnahmen</vt:lpstr>
      <vt:lpstr>Gefährdung durch Zytostatika und Schutzmaßnahmen</vt:lpstr>
      <vt:lpstr>Kontamination des Personals &amp; der Umgebung</vt:lpstr>
      <vt:lpstr>Gefahren und Risiken: Toxizität </vt:lpstr>
      <vt:lpstr>Lokale Toxizität von Zytostatika</vt:lpstr>
      <vt:lpstr>PowerPoint-Präsentation</vt:lpstr>
      <vt:lpstr>Systemische Toxizität von Zytostatika</vt:lpstr>
      <vt:lpstr>Akute systemische Toxizität von Zytostatika</vt:lpstr>
      <vt:lpstr>Gefährdung durch Zytostatika</vt:lpstr>
      <vt:lpstr>Gefährdung durch Zytostatika</vt:lpstr>
      <vt:lpstr>Gefährdung durch Zytostatika</vt:lpstr>
      <vt:lpstr>Rechtlicher Rahmen </vt:lpstr>
      <vt:lpstr>Gesetze, Richtlinien, Empfehlungen zur Herstellung, Verabreichung und Entsorgung von Zytostatika</vt:lpstr>
      <vt:lpstr>PowerPoint-Präsentation</vt:lpstr>
      <vt:lpstr>PowerPoint-Präsentation</vt:lpstr>
      <vt:lpstr>PowerPoint-Präsentation</vt:lpstr>
      <vt:lpstr>Schutzausrüstung und technische Hilfsmittel </vt:lpstr>
      <vt:lpstr>Personenschutz: Schutzkleidung im Herstellungsbereich</vt:lpstr>
      <vt:lpstr>Schutzoverall</vt:lpstr>
      <vt:lpstr>Schutzhandschuhe (Hersteller und Zureicher)</vt:lpstr>
      <vt:lpstr>Schutzhandschuhe</vt:lpstr>
      <vt:lpstr>Handschuhwechsel im Herstellungsraum</vt:lpstr>
      <vt:lpstr>Technische Hilfsmittel</vt:lpstr>
      <vt:lpstr>Textile Hilfsmittel</vt:lpstr>
      <vt:lpstr>Textile Hilfsmittel</vt:lpstr>
      <vt:lpstr>Sicherheitsbestrebungen seitens der Pharmaindustrie</vt:lpstr>
      <vt:lpstr>Sicherheitsbestrebungen seitens der Pharmaindustrie</vt:lpstr>
      <vt:lpstr>Herstellung von Zytostatika [12]</vt:lpstr>
      <vt:lpstr>Allgemeine Verhaltensregeln</vt:lpstr>
      <vt:lpstr>Wareneingang/Zwischenlagerung</vt:lpstr>
      <vt:lpstr>Entpacken</vt:lpstr>
      <vt:lpstr>Außenkontamination</vt:lpstr>
      <vt:lpstr>Transport</vt:lpstr>
      <vt:lpstr>Sicherheitswerkbank</vt:lpstr>
      <vt:lpstr>Sicherheitswerkbank</vt:lpstr>
      <vt:lpstr>Zubereitung</vt:lpstr>
      <vt:lpstr>Zubereitung</vt:lpstr>
      <vt:lpstr>Empfehlung zur Reinigung von Zytostatika-Arbeitsbereichen</vt:lpstr>
      <vt:lpstr>Empfehlung zur Reinigung von Zytostatika-Arbeitsbereichen</vt:lpstr>
      <vt:lpstr>Richtige Entsorgung von Zytostatika</vt:lpstr>
      <vt:lpstr>Entsorgung</vt:lpstr>
      <vt:lpstr>Abfälle ohne besondere Anforderungen [11, 14]</vt:lpstr>
      <vt:lpstr>Abfälle ohne besondere Anforderungen [14] </vt:lpstr>
      <vt:lpstr>Stark kontaminierte Abfälle [14]</vt:lpstr>
      <vt:lpstr>Verhalten und Maßnahmen bei Zytostatika-Unfällen [14] </vt:lpstr>
      <vt:lpstr>Grundregeln</vt:lpstr>
      <vt:lpstr>Dekontamination von Personen</vt:lpstr>
      <vt:lpstr>Dekontamination von Personen</vt:lpstr>
      <vt:lpstr>Dekontamination von Kleidung</vt:lpstr>
      <vt:lpstr>Dekontamination von Oberflächen:  Unter der Sicherheitswerkbank</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Dekontamination von Oberflächen: Arbeitsflächen, Wände, Fußböden</vt:lpstr>
      <vt:lpstr>Dokumentation und letzte Schritte</vt:lpstr>
      <vt:lpstr>Messmethoden für Zytostatika</vt:lpstr>
      <vt:lpstr>Messmethoden für Zytostatika [10, 18]</vt:lpstr>
      <vt:lpstr>Messmethoden für Zytostatika [10]</vt:lpstr>
      <vt:lpstr>Messmethoden für Zytostatika [10]</vt:lpstr>
      <vt:lpstr>Vielen Dank für Ihre Aufmerksamkeit und stets sicheres Arbeiten! </vt:lpstr>
      <vt:lpstr>Lernerfolgskontrolle</vt:lpstr>
      <vt:lpstr>Referenzen</vt:lpstr>
      <vt:lpstr>Referenzen</vt:lpstr>
      <vt:lpstr>Referenzen</vt:lpstr>
      <vt:lpstr>Leer-Folien für Ihre eigenen Ergänzungen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Plendl, Wolfgang</dc:creator>
  <cp:lastModifiedBy>Nina Reitz</cp:lastModifiedBy>
  <cp:revision>1</cp:revision>
  <cp:lastPrinted>2014-08-19T07:13:56Z</cp:lastPrinted>
  <dcterms:created xsi:type="dcterms:W3CDTF">2011-02-28T11:34:53Z</dcterms:created>
  <dcterms:modified xsi:type="dcterms:W3CDTF">2024-12-09T12:48:27Z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0x0101007B4F188871C5C44DBDF10B7999B35ED1</vt:lpwstr>
  </property>
  <property fmtid="{D5CDD505-2E9C-101B-9397-08002B2CF9AE}" pid="3" name="Order">
    <vt:r8>906200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