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4"/>
    <p:sldMasterId id="2147484084" r:id="rId5"/>
    <p:sldMasterId id="2147484085" r:id="rId6"/>
    <p:sldMasterId id="2147484072" r:id="rId7"/>
    <p:sldMasterId id="2147484079" r:id="rId8"/>
    <p:sldMasterId id="2147483648" r:id="rId9"/>
  </p:sldMasterIdLst>
  <p:notesMasterIdLst>
    <p:notesMasterId r:id="rId37"/>
  </p:notesMasterIdLst>
  <p:handoutMasterIdLst>
    <p:handoutMasterId r:id="rId38"/>
  </p:handoutMasterIdLst>
  <p:sldIdLst>
    <p:sldId id="636" r:id="rId10"/>
    <p:sldId id="638" r:id="rId11"/>
    <p:sldId id="640" r:id="rId12"/>
    <p:sldId id="639" r:id="rId13"/>
    <p:sldId id="641" r:id="rId14"/>
    <p:sldId id="642" r:id="rId15"/>
    <p:sldId id="643" r:id="rId16"/>
    <p:sldId id="721" r:id="rId17"/>
    <p:sldId id="644" r:id="rId18"/>
    <p:sldId id="645" r:id="rId19"/>
    <p:sldId id="646" r:id="rId20"/>
    <p:sldId id="647" r:id="rId21"/>
    <p:sldId id="722" r:id="rId22"/>
    <p:sldId id="648" r:id="rId23"/>
    <p:sldId id="649" r:id="rId24"/>
    <p:sldId id="650" r:id="rId25"/>
    <p:sldId id="651" r:id="rId26"/>
    <p:sldId id="652" r:id="rId27"/>
    <p:sldId id="653" r:id="rId28"/>
    <p:sldId id="655" r:id="rId29"/>
    <p:sldId id="656" r:id="rId30"/>
    <p:sldId id="657" r:id="rId31"/>
    <p:sldId id="718" r:id="rId32"/>
    <p:sldId id="658" r:id="rId33"/>
    <p:sldId id="659" r:id="rId34"/>
    <p:sldId id="719" r:id="rId35"/>
    <p:sldId id="720" r:id="rId36"/>
  </p:sldIdLst>
  <p:sldSz cx="9144000" cy="5143500" type="screen16x9"/>
  <p:notesSz cx="7099300" cy="10234613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11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1E349F-4C92-E0C7-107A-346C414FCE5C}" name="Nina Reitz" initials="NR" userId="S::nina.reitz@lilly.com::707c180a-2c6d-4db0-a1eb-5dcc867660b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vanessa.haefner@unimedizin-mainz.de" initials="va" lastIdx="8" clrIdx="6">
    <p:extLst>
      <p:ext uri="{19B8F6BF-5375-455C-9EA6-DF929625EA0E}">
        <p15:presenceInfo xmlns:p15="http://schemas.microsoft.com/office/powerpoint/2012/main" userId="S::vanessa.haefner_unimedizin-mainz.de#ext#@elililly.onmicrosoft.com::09db7fd1-4eaa-4c08-8307-6a6ef30d76c1" providerId="AD"/>
      </p:ext>
    </p:extLst>
  </p:cmAuthor>
  <p:cmAuthor id="1" name="Katja Stock" initials="KS" lastIdx="68" clrIdx="0"/>
  <p:cmAuthor id="2" name="Vanessa Häfner" initials="VH" lastIdx="58" clrIdx="1"/>
  <p:cmAuthor id="3" name="Hannah Silberzahn" initials="HS" lastIdx="230" clrIdx="2">
    <p:extLst>
      <p:ext uri="{19B8F6BF-5375-455C-9EA6-DF929625EA0E}">
        <p15:presenceInfo xmlns:p15="http://schemas.microsoft.com/office/powerpoint/2012/main" userId="S-1-5-21-18633868-1813740183-1888516137-424006" providerId="AD"/>
      </p:ext>
    </p:extLst>
  </p:cmAuthor>
  <p:cmAuthor id="4" name="Hannah Silberzahn" initials="HS [2]" lastIdx="1" clrIdx="3">
    <p:extLst>
      <p:ext uri="{19B8F6BF-5375-455C-9EA6-DF929625EA0E}">
        <p15:presenceInfo xmlns:p15="http://schemas.microsoft.com/office/powerpoint/2012/main" userId="Hannah Silberzahn" providerId="None"/>
      </p:ext>
    </p:extLst>
  </p:cmAuthor>
  <p:cmAuthor id="5" name="katja.stock@uk-erlangen.de" initials="ka" lastIdx="8" clrIdx="4">
    <p:extLst>
      <p:ext uri="{19B8F6BF-5375-455C-9EA6-DF929625EA0E}">
        <p15:presenceInfo xmlns:p15="http://schemas.microsoft.com/office/powerpoint/2012/main" userId="S::katja.stock_uk-erlangen.de#ext#@elililly.onmicrosoft.com::a46ab5eb-53f3-4c36-9851-530917f8ba3c" providerId="AD"/>
      </p:ext>
    </p:extLst>
  </p:cmAuthor>
  <p:cmAuthor id="6" name="Stock, Katja" initials="SK" lastIdx="7" clrIdx="5">
    <p:extLst>
      <p:ext uri="{19B8F6BF-5375-455C-9EA6-DF929625EA0E}">
        <p15:presenceInfo xmlns:p15="http://schemas.microsoft.com/office/powerpoint/2012/main" userId="Stock, Kat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565"/>
    <a:srgbClr val="D11242"/>
    <a:srgbClr val="FFFF00"/>
    <a:srgbClr val="BE0023"/>
    <a:srgbClr val="FFCC00"/>
    <a:srgbClr val="009900"/>
    <a:srgbClr val="CCCCCC"/>
    <a:srgbClr val="CC0000"/>
    <a:srgbClr val="93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D242C3-906D-43C5-ACC7-0C2963520259}" v="1" dt="2024-12-09T13:33:02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3133" autoAdjust="0"/>
  </p:normalViewPr>
  <p:slideViewPr>
    <p:cSldViewPr snapToGrid="0">
      <p:cViewPr varScale="1">
        <p:scale>
          <a:sx n="50" d="100"/>
          <a:sy n="50" d="100"/>
        </p:scale>
        <p:origin x="2386" y="283"/>
      </p:cViewPr>
      <p:guideLst>
        <p:guide orient="horz" pos="935"/>
        <p:guide pos="11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commentAuthors" Target="commentAuthors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handoutMaster" Target="handoutMasters/handoutMaster1.xml"/><Relationship Id="rId46" Type="http://schemas.microsoft.com/office/2018/10/relationships/authors" Target="authors.xml"/><Relationship Id="rId20" Type="http://schemas.openxmlformats.org/officeDocument/2006/relationships/slide" Target="slides/slide11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Reitz" userId="707c180a-2c6d-4db0-a1eb-5dcc867660bf" providerId="ADAL" clId="{A5D242C3-906D-43C5-ACC7-0C2963520259}"/>
    <pc:docChg chg="custSel modSld">
      <pc:chgData name="Nina Reitz" userId="707c180a-2c6d-4db0-a1eb-5dcc867660bf" providerId="ADAL" clId="{A5D242C3-906D-43C5-ACC7-0C2963520259}" dt="2024-12-09T13:33:02.716" v="1"/>
      <pc:docMkLst>
        <pc:docMk/>
      </pc:docMkLst>
      <pc:sldChg chg="addSp delSp modSp mod">
        <pc:chgData name="Nina Reitz" userId="707c180a-2c6d-4db0-a1eb-5dcc867660bf" providerId="ADAL" clId="{A5D242C3-906D-43C5-ACC7-0C2963520259}" dt="2024-12-09T13:33:02.716" v="1"/>
        <pc:sldMkLst>
          <pc:docMk/>
          <pc:sldMk cId="2321008877" sldId="718"/>
        </pc:sldMkLst>
        <pc:spChg chg="add mod">
          <ac:chgData name="Nina Reitz" userId="707c180a-2c6d-4db0-a1eb-5dcc867660bf" providerId="ADAL" clId="{A5D242C3-906D-43C5-ACC7-0C2963520259}" dt="2024-12-09T13:33:02.716" v="1"/>
          <ac:spMkLst>
            <pc:docMk/>
            <pc:sldMk cId="2321008877" sldId="718"/>
            <ac:spMk id="2" creationId="{FC719924-80D9-53FF-E5B1-FEBE5D3A603D}"/>
          </ac:spMkLst>
        </pc:spChg>
        <pc:graphicFrameChg chg="del">
          <ac:chgData name="Nina Reitz" userId="707c180a-2c6d-4db0-a1eb-5dcc867660bf" providerId="ADAL" clId="{A5D242C3-906D-43C5-ACC7-0C2963520259}" dt="2024-12-09T13:32:50.875" v="0" actId="478"/>
          <ac:graphicFrameMkLst>
            <pc:docMk/>
            <pc:sldMk cId="2321008877" sldId="718"/>
            <ac:graphicFrameMk id="6" creationId="{69892D23-6BC4-11B7-7CC6-07193D9EE5B4}"/>
          </ac:graphicFrameMkLst>
        </pc:graphicFrameChg>
      </pc:sldChg>
    </pc:docChg>
  </pc:docChgLst>
  <pc:docChgLst>
    <pc:chgData name="Nina Reitz" userId="707c180a-2c6d-4db0-a1eb-5dcc867660bf" providerId="ADAL" clId="{F44A71B8-AF6C-4BC8-BA35-59DDF00626C9}"/>
    <pc:docChg chg="undo custSel addSld delSld modSld sldOrd">
      <pc:chgData name="Nina Reitz" userId="707c180a-2c6d-4db0-a1eb-5dcc867660bf" providerId="ADAL" clId="{F44A71B8-AF6C-4BC8-BA35-59DDF00626C9}" dt="2024-10-30T11:12:56.049" v="486" actId="207"/>
      <pc:docMkLst>
        <pc:docMk/>
      </pc:docMkLst>
      <pc:sldChg chg="modSp mod">
        <pc:chgData name="Nina Reitz" userId="707c180a-2c6d-4db0-a1eb-5dcc867660bf" providerId="ADAL" clId="{F44A71B8-AF6C-4BC8-BA35-59DDF00626C9}" dt="2024-10-30T10:51:22.087" v="125" actId="20577"/>
        <pc:sldMkLst>
          <pc:docMk/>
          <pc:sldMk cId="3422657595" sldId="638"/>
        </pc:sldMkLst>
        <pc:spChg chg="mod">
          <ac:chgData name="Nina Reitz" userId="707c180a-2c6d-4db0-a1eb-5dcc867660bf" providerId="ADAL" clId="{F44A71B8-AF6C-4BC8-BA35-59DDF00626C9}" dt="2024-10-30T10:51:22.087" v="125" actId="20577"/>
          <ac:spMkLst>
            <pc:docMk/>
            <pc:sldMk cId="3422657595" sldId="638"/>
            <ac:spMk id="2" creationId="{DA661F81-D47D-4D20-9374-7F1CB5204DF3}"/>
          </ac:spMkLst>
        </pc:spChg>
      </pc:sldChg>
      <pc:sldChg chg="modSp mod">
        <pc:chgData name="Nina Reitz" userId="707c180a-2c6d-4db0-a1eb-5dcc867660bf" providerId="ADAL" clId="{F44A71B8-AF6C-4BC8-BA35-59DDF00626C9}" dt="2024-10-30T10:54:35.011" v="135" actId="207"/>
        <pc:sldMkLst>
          <pc:docMk/>
          <pc:sldMk cId="984358336" sldId="639"/>
        </pc:sldMkLst>
        <pc:spChg chg="mod">
          <ac:chgData name="Nina Reitz" userId="707c180a-2c6d-4db0-a1eb-5dcc867660bf" providerId="ADAL" clId="{F44A71B8-AF6C-4BC8-BA35-59DDF00626C9}" dt="2024-10-30T10:54:35.011" v="135" actId="207"/>
          <ac:spMkLst>
            <pc:docMk/>
            <pc:sldMk cId="984358336" sldId="639"/>
            <ac:spMk id="2" creationId="{32A6B5C5-CA07-46EC-B22A-8D922983ACCF}"/>
          </ac:spMkLst>
        </pc:spChg>
      </pc:sldChg>
      <pc:sldChg chg="modSp mod modNotesTx">
        <pc:chgData name="Nina Reitz" userId="707c180a-2c6d-4db0-a1eb-5dcc867660bf" providerId="ADAL" clId="{F44A71B8-AF6C-4BC8-BA35-59DDF00626C9}" dt="2024-10-30T10:53:56.628" v="134"/>
        <pc:sldMkLst>
          <pc:docMk/>
          <pc:sldMk cId="1260043306" sldId="640"/>
        </pc:sldMkLst>
        <pc:spChg chg="mod">
          <ac:chgData name="Nina Reitz" userId="707c180a-2c6d-4db0-a1eb-5dcc867660bf" providerId="ADAL" clId="{F44A71B8-AF6C-4BC8-BA35-59DDF00626C9}" dt="2024-10-30T10:50:31.875" v="22" actId="20577"/>
          <ac:spMkLst>
            <pc:docMk/>
            <pc:sldMk cId="1260043306" sldId="640"/>
            <ac:spMk id="2" creationId="{31B55CAE-64D4-4162-880B-6D5132C0FD27}"/>
          </ac:spMkLst>
        </pc:spChg>
      </pc:sldChg>
      <pc:sldChg chg="modSp mod">
        <pc:chgData name="Nina Reitz" userId="707c180a-2c6d-4db0-a1eb-5dcc867660bf" providerId="ADAL" clId="{F44A71B8-AF6C-4BC8-BA35-59DDF00626C9}" dt="2024-10-30T10:55:09.678" v="150" actId="20577"/>
        <pc:sldMkLst>
          <pc:docMk/>
          <pc:sldMk cId="1851101518" sldId="641"/>
        </pc:sldMkLst>
        <pc:spChg chg="mod">
          <ac:chgData name="Nina Reitz" userId="707c180a-2c6d-4db0-a1eb-5dcc867660bf" providerId="ADAL" clId="{F44A71B8-AF6C-4BC8-BA35-59DDF00626C9}" dt="2024-10-30T10:55:09.678" v="150" actId="20577"/>
          <ac:spMkLst>
            <pc:docMk/>
            <pc:sldMk cId="1851101518" sldId="641"/>
            <ac:spMk id="2" creationId="{4D57B193-649D-4DA0-9F72-BA75521544E3}"/>
          </ac:spMkLst>
        </pc:spChg>
      </pc:sldChg>
      <pc:sldChg chg="modSp mod">
        <pc:chgData name="Nina Reitz" userId="707c180a-2c6d-4db0-a1eb-5dcc867660bf" providerId="ADAL" clId="{F44A71B8-AF6C-4BC8-BA35-59DDF00626C9}" dt="2024-10-30T10:55:58.369" v="153" actId="27636"/>
        <pc:sldMkLst>
          <pc:docMk/>
          <pc:sldMk cId="3923876081" sldId="642"/>
        </pc:sldMkLst>
        <pc:spChg chg="mod">
          <ac:chgData name="Nina Reitz" userId="707c180a-2c6d-4db0-a1eb-5dcc867660bf" providerId="ADAL" clId="{F44A71B8-AF6C-4BC8-BA35-59DDF00626C9}" dt="2024-10-30T10:55:47.282" v="151" actId="20577"/>
          <ac:spMkLst>
            <pc:docMk/>
            <pc:sldMk cId="3923876081" sldId="642"/>
            <ac:spMk id="2" creationId="{7C4E5DDC-E201-4057-A88F-A63AFEC054EA}"/>
          </ac:spMkLst>
        </pc:spChg>
        <pc:picChg chg="mod">
          <ac:chgData name="Nina Reitz" userId="707c180a-2c6d-4db0-a1eb-5dcc867660bf" providerId="ADAL" clId="{F44A71B8-AF6C-4BC8-BA35-59DDF00626C9}" dt="2024-10-30T10:55:58.369" v="153" actId="27636"/>
          <ac:picMkLst>
            <pc:docMk/>
            <pc:sldMk cId="3923876081" sldId="642"/>
            <ac:picMk id="6" creationId="{8FDA6EFC-0A8E-483B-AAAB-2117FAEC6ACF}"/>
          </ac:picMkLst>
        </pc:picChg>
        <pc:picChg chg="mod">
          <ac:chgData name="Nina Reitz" userId="707c180a-2c6d-4db0-a1eb-5dcc867660bf" providerId="ADAL" clId="{F44A71B8-AF6C-4BC8-BA35-59DDF00626C9}" dt="2024-10-30T10:55:58.369" v="153" actId="27636"/>
          <ac:picMkLst>
            <pc:docMk/>
            <pc:sldMk cId="3923876081" sldId="642"/>
            <ac:picMk id="7" creationId="{0EF4C459-5EC5-4352-BCDF-CEAD44064EA5}"/>
          </ac:picMkLst>
        </pc:picChg>
        <pc:picChg chg="mod">
          <ac:chgData name="Nina Reitz" userId="707c180a-2c6d-4db0-a1eb-5dcc867660bf" providerId="ADAL" clId="{F44A71B8-AF6C-4BC8-BA35-59DDF00626C9}" dt="2024-10-30T10:55:58.369" v="153" actId="27636"/>
          <ac:picMkLst>
            <pc:docMk/>
            <pc:sldMk cId="3923876081" sldId="642"/>
            <ac:picMk id="8" creationId="{6C29035A-9B2E-466A-905F-59CC74161F7E}"/>
          </ac:picMkLst>
        </pc:picChg>
      </pc:sldChg>
      <pc:sldChg chg="modSp mod">
        <pc:chgData name="Nina Reitz" userId="707c180a-2c6d-4db0-a1eb-5dcc867660bf" providerId="ADAL" clId="{F44A71B8-AF6C-4BC8-BA35-59DDF00626C9}" dt="2024-10-30T10:56:19.707" v="159" actId="20577"/>
        <pc:sldMkLst>
          <pc:docMk/>
          <pc:sldMk cId="2487726334" sldId="643"/>
        </pc:sldMkLst>
        <pc:spChg chg="mod">
          <ac:chgData name="Nina Reitz" userId="707c180a-2c6d-4db0-a1eb-5dcc867660bf" providerId="ADAL" clId="{F44A71B8-AF6C-4BC8-BA35-59DDF00626C9}" dt="2024-10-30T10:56:19.707" v="159" actId="20577"/>
          <ac:spMkLst>
            <pc:docMk/>
            <pc:sldMk cId="2487726334" sldId="643"/>
            <ac:spMk id="2" creationId="{4284D1AA-2533-4C4C-8F4C-D241EFE49646}"/>
          </ac:spMkLst>
        </pc:spChg>
      </pc:sldChg>
      <pc:sldChg chg="modNotesTx">
        <pc:chgData name="Nina Reitz" userId="707c180a-2c6d-4db0-a1eb-5dcc867660bf" providerId="ADAL" clId="{F44A71B8-AF6C-4BC8-BA35-59DDF00626C9}" dt="2024-10-30T10:58:49.680" v="213"/>
        <pc:sldMkLst>
          <pc:docMk/>
          <pc:sldMk cId="2015844333" sldId="647"/>
        </pc:sldMkLst>
      </pc:sldChg>
      <pc:sldChg chg="modSp mod">
        <pc:chgData name="Nina Reitz" userId="707c180a-2c6d-4db0-a1eb-5dcc867660bf" providerId="ADAL" clId="{F44A71B8-AF6C-4BC8-BA35-59DDF00626C9}" dt="2024-10-30T10:59:30.766" v="214" actId="20577"/>
        <pc:sldMkLst>
          <pc:docMk/>
          <pc:sldMk cId="1806957411" sldId="648"/>
        </pc:sldMkLst>
        <pc:spChg chg="mod">
          <ac:chgData name="Nina Reitz" userId="707c180a-2c6d-4db0-a1eb-5dcc867660bf" providerId="ADAL" clId="{F44A71B8-AF6C-4BC8-BA35-59DDF00626C9}" dt="2024-10-30T10:59:30.766" v="214" actId="20577"/>
          <ac:spMkLst>
            <pc:docMk/>
            <pc:sldMk cId="1806957411" sldId="648"/>
            <ac:spMk id="2" creationId="{7EFED0B0-6044-431A-BBC7-F73FB827BB46}"/>
          </ac:spMkLst>
        </pc:spChg>
      </pc:sldChg>
      <pc:sldChg chg="modNotesTx">
        <pc:chgData name="Nina Reitz" userId="707c180a-2c6d-4db0-a1eb-5dcc867660bf" providerId="ADAL" clId="{F44A71B8-AF6C-4BC8-BA35-59DDF00626C9}" dt="2024-10-30T11:01:47.735" v="275" actId="20577"/>
        <pc:sldMkLst>
          <pc:docMk/>
          <pc:sldMk cId="282975377" sldId="649"/>
        </pc:sldMkLst>
      </pc:sldChg>
      <pc:sldChg chg="modSp mod">
        <pc:chgData name="Nina Reitz" userId="707c180a-2c6d-4db0-a1eb-5dcc867660bf" providerId="ADAL" clId="{F44A71B8-AF6C-4BC8-BA35-59DDF00626C9}" dt="2024-10-30T11:03:55.381" v="292" actId="20577"/>
        <pc:sldMkLst>
          <pc:docMk/>
          <pc:sldMk cId="160163099" sldId="650"/>
        </pc:sldMkLst>
        <pc:spChg chg="mod">
          <ac:chgData name="Nina Reitz" userId="707c180a-2c6d-4db0-a1eb-5dcc867660bf" providerId="ADAL" clId="{F44A71B8-AF6C-4BC8-BA35-59DDF00626C9}" dt="2024-10-30T11:03:55.381" v="292" actId="20577"/>
          <ac:spMkLst>
            <pc:docMk/>
            <pc:sldMk cId="160163099" sldId="650"/>
            <ac:spMk id="2" creationId="{101DD026-3EC2-4827-8573-F689935ECCF1}"/>
          </ac:spMkLst>
        </pc:spChg>
      </pc:sldChg>
      <pc:sldChg chg="modSp mod">
        <pc:chgData name="Nina Reitz" userId="707c180a-2c6d-4db0-a1eb-5dcc867660bf" providerId="ADAL" clId="{F44A71B8-AF6C-4BC8-BA35-59DDF00626C9}" dt="2024-10-30T11:04:17.219" v="316" actId="20577"/>
        <pc:sldMkLst>
          <pc:docMk/>
          <pc:sldMk cId="2162287526" sldId="651"/>
        </pc:sldMkLst>
        <pc:spChg chg="mod">
          <ac:chgData name="Nina Reitz" userId="707c180a-2c6d-4db0-a1eb-5dcc867660bf" providerId="ADAL" clId="{F44A71B8-AF6C-4BC8-BA35-59DDF00626C9}" dt="2024-10-30T11:04:17.219" v="316" actId="20577"/>
          <ac:spMkLst>
            <pc:docMk/>
            <pc:sldMk cId="2162287526" sldId="651"/>
            <ac:spMk id="2" creationId="{2F0770E5-768E-4168-8E79-C95307143CBE}"/>
          </ac:spMkLst>
        </pc:spChg>
      </pc:sldChg>
      <pc:sldChg chg="modSp mod">
        <pc:chgData name="Nina Reitz" userId="707c180a-2c6d-4db0-a1eb-5dcc867660bf" providerId="ADAL" clId="{F44A71B8-AF6C-4BC8-BA35-59DDF00626C9}" dt="2024-10-30T11:07:04.814" v="378" actId="20577"/>
        <pc:sldMkLst>
          <pc:docMk/>
          <pc:sldMk cId="1292633630" sldId="652"/>
        </pc:sldMkLst>
        <pc:spChg chg="mod">
          <ac:chgData name="Nina Reitz" userId="707c180a-2c6d-4db0-a1eb-5dcc867660bf" providerId="ADAL" clId="{F44A71B8-AF6C-4BC8-BA35-59DDF00626C9}" dt="2024-10-30T11:07:04.814" v="378" actId="20577"/>
          <ac:spMkLst>
            <pc:docMk/>
            <pc:sldMk cId="1292633630" sldId="652"/>
            <ac:spMk id="2" creationId="{D16F0CAB-FA72-4866-8C0C-B998A8A55A78}"/>
          </ac:spMkLst>
        </pc:spChg>
        <pc:spChg chg="mod">
          <ac:chgData name="Nina Reitz" userId="707c180a-2c6d-4db0-a1eb-5dcc867660bf" providerId="ADAL" clId="{F44A71B8-AF6C-4BC8-BA35-59DDF00626C9}" dt="2024-10-30T11:05:13.870" v="342" actId="20577"/>
          <ac:spMkLst>
            <pc:docMk/>
            <pc:sldMk cId="1292633630" sldId="652"/>
            <ac:spMk id="3" creationId="{8B57DE75-02D6-42D3-A3B3-B7D39232534B}"/>
          </ac:spMkLst>
        </pc:spChg>
      </pc:sldChg>
      <pc:sldChg chg="modSp mod modNotesTx">
        <pc:chgData name="Nina Reitz" userId="707c180a-2c6d-4db0-a1eb-5dcc867660bf" providerId="ADAL" clId="{F44A71B8-AF6C-4BC8-BA35-59DDF00626C9}" dt="2024-10-30T11:08:24.700" v="382" actId="20577"/>
        <pc:sldMkLst>
          <pc:docMk/>
          <pc:sldMk cId="1667718905" sldId="653"/>
        </pc:sldMkLst>
        <pc:spChg chg="mod">
          <ac:chgData name="Nina Reitz" userId="707c180a-2c6d-4db0-a1eb-5dcc867660bf" providerId="ADAL" clId="{F44A71B8-AF6C-4BC8-BA35-59DDF00626C9}" dt="2024-10-30T11:08:24.700" v="382" actId="20577"/>
          <ac:spMkLst>
            <pc:docMk/>
            <pc:sldMk cId="1667718905" sldId="653"/>
            <ac:spMk id="2" creationId="{57448153-D078-4F03-9383-71F01F4C61E9}"/>
          </ac:spMkLst>
        </pc:spChg>
      </pc:sldChg>
      <pc:sldChg chg="del">
        <pc:chgData name="Nina Reitz" userId="707c180a-2c6d-4db0-a1eb-5dcc867660bf" providerId="ADAL" clId="{F44A71B8-AF6C-4BC8-BA35-59DDF00626C9}" dt="2024-10-30T11:04:59.250" v="317" actId="47"/>
        <pc:sldMkLst>
          <pc:docMk/>
          <pc:sldMk cId="2427003277" sldId="654"/>
        </pc:sldMkLst>
      </pc:sldChg>
      <pc:sldChg chg="modSp mod modNotesTx">
        <pc:chgData name="Nina Reitz" userId="707c180a-2c6d-4db0-a1eb-5dcc867660bf" providerId="ADAL" clId="{F44A71B8-AF6C-4BC8-BA35-59DDF00626C9}" dt="2024-10-30T11:10:11.313" v="436" actId="20577"/>
        <pc:sldMkLst>
          <pc:docMk/>
          <pc:sldMk cId="4142761735" sldId="655"/>
        </pc:sldMkLst>
        <pc:spChg chg="mod">
          <ac:chgData name="Nina Reitz" userId="707c180a-2c6d-4db0-a1eb-5dcc867660bf" providerId="ADAL" clId="{F44A71B8-AF6C-4BC8-BA35-59DDF00626C9}" dt="2024-10-30T11:09:34.255" v="435" actId="20577"/>
          <ac:spMkLst>
            <pc:docMk/>
            <pc:sldMk cId="4142761735" sldId="655"/>
            <ac:spMk id="2" creationId="{649D436A-0E83-4167-9B48-D7CDDED0A531}"/>
          </ac:spMkLst>
        </pc:spChg>
      </pc:sldChg>
      <pc:sldChg chg="modSp mod">
        <pc:chgData name="Nina Reitz" userId="707c180a-2c6d-4db0-a1eb-5dcc867660bf" providerId="ADAL" clId="{F44A71B8-AF6C-4BC8-BA35-59DDF00626C9}" dt="2024-10-30T11:12:56.049" v="486" actId="207"/>
        <pc:sldMkLst>
          <pc:docMk/>
          <pc:sldMk cId="811458263" sldId="658"/>
        </pc:sldMkLst>
        <pc:spChg chg="mod">
          <ac:chgData name="Nina Reitz" userId="707c180a-2c6d-4db0-a1eb-5dcc867660bf" providerId="ADAL" clId="{F44A71B8-AF6C-4BC8-BA35-59DDF00626C9}" dt="2024-10-30T11:12:56.049" v="486" actId="207"/>
          <ac:spMkLst>
            <pc:docMk/>
            <pc:sldMk cId="811458263" sldId="658"/>
            <ac:spMk id="2" creationId="{BAA06E80-A72D-4581-84F4-D7F7EFA11225}"/>
          </ac:spMkLst>
        </pc:spChg>
      </pc:sldChg>
      <pc:sldChg chg="modSp add mod ord modNotes modNotesTx">
        <pc:chgData name="Nina Reitz" userId="707c180a-2c6d-4db0-a1eb-5dcc867660bf" providerId="ADAL" clId="{F44A71B8-AF6C-4BC8-BA35-59DDF00626C9}" dt="2024-10-30T11:10:58.123" v="439" actId="27636"/>
        <pc:sldMkLst>
          <pc:docMk/>
          <pc:sldMk cId="3651074220" sldId="721"/>
        </pc:sldMkLst>
        <pc:spChg chg="mod">
          <ac:chgData name="Nina Reitz" userId="707c180a-2c6d-4db0-a1eb-5dcc867660bf" providerId="ADAL" clId="{F44A71B8-AF6C-4BC8-BA35-59DDF00626C9}" dt="2024-10-30T10:57:56.397" v="212" actId="20577"/>
          <ac:spMkLst>
            <pc:docMk/>
            <pc:sldMk cId="3651074220" sldId="721"/>
            <ac:spMk id="2" creationId="{31B55CAE-64D4-4162-880B-6D5132C0FD27}"/>
          </ac:spMkLst>
        </pc:spChg>
      </pc:sldChg>
      <pc:sldChg chg="modSp add mod ord modNotes">
        <pc:chgData name="Nina Reitz" userId="707c180a-2c6d-4db0-a1eb-5dcc867660bf" providerId="ADAL" clId="{F44A71B8-AF6C-4BC8-BA35-59DDF00626C9}" dt="2024-10-30T11:10:58.138" v="440" actId="27636"/>
        <pc:sldMkLst>
          <pc:docMk/>
          <pc:sldMk cId="274538237" sldId="722"/>
        </pc:sldMkLst>
        <pc:spChg chg="mod">
          <ac:chgData name="Nina Reitz" userId="707c180a-2c6d-4db0-a1eb-5dcc867660bf" providerId="ADAL" clId="{F44A71B8-AF6C-4BC8-BA35-59DDF00626C9}" dt="2024-10-30T11:00:01.524" v="241" actId="20577"/>
          <ac:spMkLst>
            <pc:docMk/>
            <pc:sldMk cId="274538237" sldId="722"/>
            <ac:spMk id="2" creationId="{31B55CAE-64D4-4162-880B-6D5132C0FD27}"/>
          </ac:spMkLst>
        </pc:spChg>
      </pc:sldChg>
    </pc:docChg>
  </pc:docChgLst>
  <pc:docChgLst>
    <pc:chgData name="Nina Reitz" userId="707c180a-2c6d-4db0-a1eb-5dcc867660bf" providerId="ADAL" clId="{2C3576AC-62D3-452D-9134-36A4607BBD3E}"/>
    <pc:docChg chg="modSld">
      <pc:chgData name="Nina Reitz" userId="707c180a-2c6d-4db0-a1eb-5dcc867660bf" providerId="ADAL" clId="{2C3576AC-62D3-452D-9134-36A4607BBD3E}" dt="2024-12-06T08:08:15.874" v="3" actId="20577"/>
      <pc:docMkLst>
        <pc:docMk/>
      </pc:docMkLst>
      <pc:sldChg chg="modNotesTx">
        <pc:chgData name="Nina Reitz" userId="707c180a-2c6d-4db0-a1eb-5dcc867660bf" providerId="ADAL" clId="{2C3576AC-62D3-452D-9134-36A4607BBD3E}" dt="2024-12-06T08:08:15.874" v="3" actId="20577"/>
        <pc:sldMkLst>
          <pc:docMk/>
          <pc:sldMk cId="2015844333" sldId="647"/>
        </pc:sldMkLst>
      </pc:sldChg>
    </pc:docChg>
  </pc:docChgLst>
  <pc:docChgLst>
    <pc:chgData name="Nina Reitz" userId="S::nina.reitz@lilly.com::707c180a-2c6d-4db0-a1eb-5dcc867660bf" providerId="AD" clId="Web-{903305BD-C400-875C-DA97-4A3610E1A71F}"/>
    <pc:docChg chg="modSld">
      <pc:chgData name="Nina Reitz" userId="S::nina.reitz@lilly.com::707c180a-2c6d-4db0-a1eb-5dcc867660bf" providerId="AD" clId="Web-{903305BD-C400-875C-DA97-4A3610E1A71F}" dt="2024-10-30T11:19:50.632" v="20" actId="20577"/>
      <pc:docMkLst>
        <pc:docMk/>
      </pc:docMkLst>
      <pc:sldChg chg="modSp">
        <pc:chgData name="Nina Reitz" userId="S::nina.reitz@lilly.com::707c180a-2c6d-4db0-a1eb-5dcc867660bf" providerId="AD" clId="Web-{903305BD-C400-875C-DA97-4A3610E1A71F}" dt="2024-10-30T11:19:50.632" v="20" actId="20577"/>
        <pc:sldMkLst>
          <pc:docMk/>
          <pc:sldMk cId="984358336" sldId="639"/>
        </pc:sldMkLst>
        <pc:spChg chg="mod">
          <ac:chgData name="Nina Reitz" userId="S::nina.reitz@lilly.com::707c180a-2c6d-4db0-a1eb-5dcc867660bf" providerId="AD" clId="Web-{903305BD-C400-875C-DA97-4A3610E1A71F}" dt="2024-10-30T11:19:50.632" v="20" actId="20577"/>
          <ac:spMkLst>
            <pc:docMk/>
            <pc:sldMk cId="984358336" sldId="639"/>
            <ac:spMk id="2" creationId="{32A6B5C5-CA07-46EC-B22A-8D922983AC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056C3B8-01FC-48EC-BB63-B1CA1079F257}" type="datetime1">
              <a:rPr lang="de-DE" altLang="de-DE"/>
              <a:pPr>
                <a:defRPr/>
              </a:pPr>
              <a:t>09.12.2024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062B46-4F6D-4F86-8DB7-C310FD0CB3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117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9038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8575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b="1" dirty="0">
                <a:ea typeface="ＭＳ Ｐゴシック" panose="020B0600070205080204" pitchFamily="34" charset="-128"/>
                <a:cs typeface="Geneva" charset="0"/>
              </a:rPr>
              <a:t>Hinweise:</a:t>
            </a:r>
            <a:endParaRPr lang="de-DE" altLang="de-DE" dirty="0"/>
          </a:p>
          <a:p>
            <a:pPr eaLnBrk="1" hangingPunct="1">
              <a:spcBef>
                <a:spcPct val="0"/>
              </a:spcBef>
            </a:pPr>
            <a:r>
              <a:rPr lang="de-DE" altLang="de-DE" dirty="0"/>
              <a:t>Einige Zytostatika können direkt in die Muttermilch übergehen</a:t>
            </a:r>
          </a:p>
          <a:p>
            <a:pPr eaLnBrk="1" hangingPunct="1">
              <a:spcBef>
                <a:spcPct val="0"/>
              </a:spcBef>
            </a:pPr>
            <a:endParaRPr lang="de-DE" altLang="de-DE" dirty="0"/>
          </a:p>
          <a:p>
            <a:pPr eaLnBrk="1" hangingPunct="1">
              <a:spcBef>
                <a:spcPct val="0"/>
              </a:spcBef>
            </a:pPr>
            <a:r>
              <a:rPr lang="de-DE" altLang="de-DE" dirty="0"/>
              <a:t>Literatur: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dirty="0"/>
              <a:t>[1]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 typeface="+mj-lt"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666565"/>
                </a:solidFill>
                <a:effectLst/>
                <a:uLnTx/>
                <a:uFillTx/>
                <a:latin typeface="Arial"/>
                <a:ea typeface="Geneva"/>
                <a:cs typeface="Geneva"/>
              </a:rPr>
              <a:t>Berufsgenossenschaft für Gesundheitsdienst und Wohlfahrtspflege – BGW (Hrsg.). Zytostatika im Gesundheitsdienst. Informationen zur sicheren Handhabung von Zytostatika. Stand 02/2019. Online veröffentlicht unter: </a:t>
            </a:r>
            <a:r>
              <a:rPr lang="de-DE" sz="1800">
                <a:effectLst/>
                <a:latin typeface="Segoe UI" panose="020B0502040204020203" pitchFamily="34" charset="0"/>
              </a:rPr>
              <a:t>https</a:t>
            </a:r>
            <a:r>
              <a:rPr lang="de-DE" sz="1800" dirty="0">
                <a:effectLst/>
                <a:latin typeface="Segoe UI" panose="020B0502040204020203" pitchFamily="34" charset="0"/>
              </a:rPr>
              <a:t>://www.bgw-online.de/bgw-online-de/service/medien-arbeitshilfen/medien-center</a:t>
            </a:r>
            <a:r>
              <a:rPr lang="de-DE" sz="1800">
                <a:effectLst/>
                <a:latin typeface="Segoe UI" panose="020B0502040204020203" pitchFamily="34" charset="0"/>
              </a:rPr>
              <a:t>/zytostatika-im-gesundheitsdienst-18266</a:t>
            </a:r>
            <a:r>
              <a:rPr lang="de-DE" sz="1800" dirty="0">
                <a:effectLst/>
                <a:latin typeface="Segoe UI" panose="020B0502040204020203" pitchFamily="34" charset="0"/>
              </a:rPr>
              <a:t>#:~:text=Diese%20Brosch%C3%BCre%20soll%20Unternehmerinnen%20und%20Unternehmer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71040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pPr>
              <a:buFontTx/>
              <a:buNone/>
            </a:pP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3698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574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b="1" dirty="0">
                <a:ea typeface="ＭＳ Ｐゴシック" panose="020B0600070205080204" pitchFamily="34" charset="-128"/>
                <a:cs typeface="Geneva" charset="0"/>
              </a:rPr>
              <a:t>Hinweise:</a:t>
            </a:r>
            <a:endParaRPr lang="de-DE" altLang="de-DE" dirty="0"/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Ergänzen Sie selbst die Tabelle mit den für das Reinigungspersonal gültigen Bekleidungsvorschriften ihrer Räumlichkeiten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dirty="0"/>
              <a:t>Z.B.: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dirty="0" err="1"/>
              <a:t>Zytostatikaherstellungsraum</a:t>
            </a:r>
            <a:r>
              <a:rPr lang="de-DE" altLang="de-DE" dirty="0"/>
              <a:t>, Raum B14: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dirty="0"/>
              <a:t>Kopfhaube, Mundschutz, Bereichskleidung, weißer Overall, Handschuhe, Bereichsschuhe, Socken</a:t>
            </a:r>
          </a:p>
          <a:p>
            <a:endParaRPr lang="de-DE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4403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42352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58481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8766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9426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04226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Hinweise:</a:t>
            </a:r>
            <a:endParaRPr lang="de-DE" altLang="de-DE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rgbClr val="666565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>
                <a:solidFill>
                  <a:srgbClr val="666565"/>
                </a:solidFill>
              </a:rPr>
              <a:t>Augenkontakt mit Zytostatika: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>
                <a:solidFill>
                  <a:srgbClr val="666565"/>
                </a:solidFill>
              </a:rPr>
              <a:t>Darauf achten, dass kontaminierte Spülflüssigkeit </a:t>
            </a:r>
            <a:r>
              <a:rPr lang="de-DE" b="1">
                <a:solidFill>
                  <a:srgbClr val="666565"/>
                </a:solidFill>
              </a:rPr>
              <a:t>nicht in das andere, nicht kontaminierte Auge </a:t>
            </a:r>
            <a:r>
              <a:rPr lang="de-DE">
                <a:solidFill>
                  <a:srgbClr val="666565"/>
                </a:solidFill>
              </a:rPr>
              <a:t>läuft!</a:t>
            </a: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  <a:p>
            <a:endParaRPr lang="de-DE"/>
          </a:p>
          <a:p>
            <a:endParaRPr lang="de-DE"/>
          </a:p>
          <a:p>
            <a:endParaRPr lang="de-DE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64453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Hinweise:</a:t>
            </a:r>
            <a:endParaRPr lang="de-DE" altLang="de-DE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/>
              <a:t>Führen Sie mit dem Reinigungspersonal praktische Übungen zum korrekten An- und Ablegen der Reinraumkleidung und zum korrekten Ausziehen von Handschuhen durch.</a:t>
            </a:r>
          </a:p>
          <a:p>
            <a:endParaRPr lang="de-DE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643918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3302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21350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12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Hinweise: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r>
              <a:rPr lang="de-DE" altLang="de-DE" sz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Die nächsten Folien dienen Ihnen als Vorlage für Ihre eigenen Ergänzungen (z. B. hauseigene Prozesse o. Ä.).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r>
              <a:rPr lang="de-DE" altLang="de-DE" sz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Sie können wählen zwischen einer Leer-Folie im EAZY-Design oder einer neutralen Folie.</a:t>
            </a: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defTabSz="436626">
              <a:defRPr/>
            </a:pPr>
            <a:r>
              <a:rPr lang="de-DE" altLang="de-DE" sz="1200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03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Literatur:</a:t>
            </a: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[1]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Tx/>
              <a:buNone/>
              <a:tabLst/>
              <a:defRPr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Berufsgenossenschaft für Gesundheitsdienst und Wohlfahrtspflege – BGW (Hrsg.). Zytostatika im Gesundheitsdienst. Informationen zur sicheren Handhabung von Zytostatika. Stand 02/2019. Online veröffentlicht unter: </a:t>
            </a:r>
            <a:r>
              <a:rPr lang="de-DE" sz="1800" dirty="0">
                <a:effectLst/>
                <a:latin typeface="Segoe UI" panose="020B0502040204020203" pitchFamily="34" charset="0"/>
              </a:rPr>
              <a:t>https://www.bgw-online.de/bgw-online-de/service/medien-arbeitshilfen/medien-center/zytostatika-im-gesundheitsdienst-18266#:~:text=Diese%20Brosch%C3%BCre%20soll%20Unternehmerinnen%20und%20Unternehmer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endParaRPr lang="de-DE" altLang="de-DE" sz="1200" dirty="0">
              <a:latin typeface="Arial" panose="020B0604020202020204" pitchFamily="34" charset="0"/>
              <a:ea typeface="Geneva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[2]</a:t>
            </a: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ESOP, </a:t>
            </a:r>
            <a:r>
              <a:rPr lang="de-DE" altLang="de-DE" sz="1200" dirty="0" err="1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QuapoS</a:t>
            </a: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 6 – Qualitätsstandards für den pharmazeutisch-onkologischen Service, 6. Auflage 2018. Online veröffentlicht unter:</a:t>
            </a: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https://esop.li/wp-content/uploads/2020/03/Inhalt_B_QuapoS_DEU_1907_03_aktuell.pdf</a:t>
            </a: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endParaRPr lang="de-DE" altLang="de-DE" sz="1200" dirty="0">
              <a:latin typeface="Arial" panose="020B0604020202020204" pitchFamily="34" charset="0"/>
              <a:ea typeface="Geneva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[3]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Tx/>
              <a:buNone/>
              <a:tabLst/>
              <a:defRPr/>
            </a:pPr>
            <a:r>
              <a:rPr lang="de-DE" altLang="de-DE" sz="1200" dirty="0"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Eitel A et al. Umgang mit Zytostatika. 4. Auflage, Januar 2001. </a:t>
            </a:r>
            <a:r>
              <a:rPr lang="de-DE" altLang="de-DE" sz="1800" dirty="0">
                <a:effectLst/>
                <a:latin typeface="Segoe UI" panose="020B0502040204020203" pitchFamily="34" charset="0"/>
                <a:ea typeface="Geneva"/>
                <a:cs typeface="Arial" panose="020B0604020202020204" pitchFamily="34" charset="0"/>
              </a:rPr>
              <a:t>O</a:t>
            </a:r>
            <a:r>
              <a:rPr lang="de-DE" sz="1800" dirty="0">
                <a:effectLst/>
                <a:latin typeface="Segoe UI" panose="020B0502040204020203" pitchFamily="34" charset="0"/>
              </a:rPr>
              <a:t>nline verfügbar unter https://www.bms.com/content/dam/bms/us/en-us/pdf/handling-cytostatic-drugs.pdf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Tx/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altLang="de-DE" sz="12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 sz="1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pPr>
              <a:buFontTx/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05709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altLang="de-DE" b="1">
                <a:latin typeface="Arial" panose="020B0604020202020204" pitchFamily="34" charset="0"/>
                <a:cs typeface="Arial" panose="020B0604020202020204" pitchFamily="34" charset="0"/>
              </a:rPr>
              <a:t>Systemische Toxizität von Zytostatika:</a:t>
            </a:r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kanzerogene Wirkung nachgewiesen beim Menschen (z.B. </a:t>
            </a:r>
            <a:r>
              <a:rPr lang="de-DE" altLang="de-DE" err="1">
                <a:latin typeface="Arial" panose="020B0604020202020204" pitchFamily="34" charset="0"/>
                <a:cs typeface="Arial" panose="020B0604020202020204" pitchFamily="34" charset="0"/>
              </a:rPr>
              <a:t>Alkylantien</a:t>
            </a: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: Cyclophosphamid)</a:t>
            </a:r>
          </a:p>
          <a:p>
            <a:pPr lvl="1" eaLnBrk="1" hangingPunct="1">
              <a:spcBef>
                <a:spcPct val="0"/>
              </a:spcBef>
            </a:pP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kanzerogene + erbgutschädigende + fruchtschädigende oder embryotoxische Wirkung im Tierversuch nachgewiesen (z.B. </a:t>
            </a:r>
            <a:r>
              <a:rPr lang="de-DE" altLang="de-DE" err="1">
                <a:latin typeface="Arial" panose="020B0604020202020204" pitchFamily="34" charset="0"/>
                <a:cs typeface="Arial" panose="020B0604020202020204" pitchFamily="34" charset="0"/>
              </a:rPr>
              <a:t>Dacarbazin</a:t>
            </a: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err="1">
                <a:latin typeface="Arial" panose="020B0604020202020204" pitchFamily="34" charset="0"/>
                <a:cs typeface="Arial" panose="020B0604020202020204" pitchFamily="34" charset="0"/>
              </a:rPr>
              <a:t>Carmustin</a:t>
            </a: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</a:pP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akute Toxizität bei direktem </a:t>
            </a:r>
            <a:r>
              <a:rPr lang="de-DE" altLang="de-DE" err="1">
                <a:latin typeface="Arial" panose="020B0604020202020204" pitchFamily="34" charset="0"/>
                <a:cs typeface="Arial" panose="020B0604020202020204" pitchFamily="34" charset="0"/>
              </a:rPr>
              <a:t>Zytostatikakontakt</a:t>
            </a: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: Schwindel, Übelkeit, Kopfschmerzen, Schleimhautreizungen (z.B. nach </a:t>
            </a:r>
            <a:r>
              <a:rPr lang="de-DE" altLang="de-DE" err="1">
                <a:latin typeface="Arial" panose="020B0604020202020204" pitchFamily="34" charset="0"/>
                <a:cs typeface="Arial" panose="020B0604020202020204" pitchFamily="34" charset="0"/>
              </a:rPr>
              <a:t>Zytostatikaunfällen</a:t>
            </a:r>
            <a:r>
              <a:rPr lang="de-DE" altLang="de-DE">
                <a:latin typeface="Arial" panose="020B0604020202020204" pitchFamily="34" charset="0"/>
                <a:cs typeface="Arial" panose="020B0604020202020204" pitchFamily="34" charset="0"/>
              </a:rPr>
              <a:t>, oder fehlenden Arbeitsschutzmaßnahmen!) </a:t>
            </a:r>
          </a:p>
          <a:p>
            <a:pPr eaLnBrk="1" hangingPunct="1">
              <a:spcBef>
                <a:spcPct val="0"/>
              </a:spcBef>
            </a:pPr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altLang="de-DE" sz="1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2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9042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Hinweise: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/>
              <a:t>Einatmen: z.B. Stäube bei Glasbruch von Trockensubstanzen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/>
              <a:t>Verschlucken: z.B. durch Verschleppungen von Zytostatika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/>
              <a:t>Haut- oder Schleimhautkontakt: z.B. durch Kontaminationen wenn keine Handschuhe getragen werden oder bei Glasbruch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9475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4063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pPr>
              <a:buFontTx/>
              <a:buNone/>
            </a:pP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1244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 sz="1800">
              <a:effectLst/>
              <a:latin typeface="Segoe UI" panose="020B0502040204020203" pitchFamily="34" charset="0"/>
            </a:endParaRPr>
          </a:p>
          <a:p>
            <a:r>
              <a:rPr lang="de-DE" sz="1800">
                <a:effectLst/>
                <a:latin typeface="Segoe UI" panose="020B0502040204020203" pitchFamily="34" charset="0"/>
              </a:rPr>
              <a:t>- Handschuhe müssen der DIN EN 374 und der DIN EN 16523-1 entsprechen.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478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F90E0C1F-3C72-6D46-A0EE-0D5E058B544C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C935B63-C93C-1041-ABBD-3E402D1EF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96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E38A9120-4247-E843-B3BE-CB31F28E0F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1A6CF038-BDE4-4D4D-9298-3619AACED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3AF2B11-CBA4-2C4F-9B3D-4896783129F9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Vertikaler Textplatzhalter 5">
            <a:extLst>
              <a:ext uri="{FF2B5EF4-FFF2-40B4-BE49-F238E27FC236}">
                <a16:creationId xmlns:a16="http://schemas.microsoft.com/office/drawing/2014/main" id="{FC27D30A-0F2A-DE41-AF3D-FB06D6CAF68E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2C4EF4BD-D371-A843-8183-C142A7E6B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47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790702" y="1438275"/>
            <a:ext cx="7038975" cy="3262313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Vertikaler Textplatzhalter 5">
            <a:extLst>
              <a:ext uri="{FF2B5EF4-FFF2-40B4-BE49-F238E27FC236}">
                <a16:creationId xmlns:a16="http://schemas.microsoft.com/office/drawing/2014/main" id="{61C7DB29-D3A2-BC4F-8BF4-E2087D93DD2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A783B397-E77A-7144-9F99-B9508E81A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91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9D395EA0-34EF-F740-AC6A-F70444D99CC9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EC50DFFB-D5D7-AD44-83D3-7E83208CA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47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FA1EDBCB-EA4C-864A-B07F-C64DCB6C7DD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C772BA-88B5-BD44-B3C0-E9602DB67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877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30A8C0CC-8268-9D42-8AD4-FCBC87BF261F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28B7181D-A777-AB49-B3B9-2B27C101C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919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DD66D1DB-BA7B-944C-B9A7-3FAD6FAA8724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FB4F55CD-C836-884C-9D9F-E4E7241F2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19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kaler Textplatzhalter 5">
            <a:extLst>
              <a:ext uri="{FF2B5EF4-FFF2-40B4-BE49-F238E27FC236}">
                <a16:creationId xmlns:a16="http://schemas.microsoft.com/office/drawing/2014/main" id="{D23F377C-3CA5-914E-BC76-57338904767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068194A9-0C40-6346-BCAB-9691D6881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764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D287E3-5367-468E-A891-2AAEE0A24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8AF04A-3EBE-4BD4-9A5A-BCDD1BB11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DAB174-7D43-4FCF-8DF8-045D41F3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D8BDFA-E4FF-4B47-8B4C-39C52DA0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E6B25-C44E-4565-BD56-50EA77CB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501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9D0DBF-F67B-41F5-A890-85AF8A5C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4A2E13-E725-434A-8653-5DE4D444A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61399-A230-475F-AD6C-D9F3F728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2CE62C-DB88-41F2-B92A-AC126BF6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7498C-1AEF-4575-BFAB-D9CE4CB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15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F437E-751A-4196-952A-C7258EF7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C3D9D6-C0C8-4562-AEC0-4BA9DA1F6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F6C1F-80F9-409C-8973-93428F3E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2F1995-EC80-40D2-98A2-E1AF208A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D75DD3-C6A1-4615-AEF6-B3B0116A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29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38611967-A3B5-1B49-ACD6-862EBBB2EDB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3E99F463-7290-154E-95CB-1CD5AC1C0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62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4F607-4336-421F-BD8F-F1951E9A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786F06-C248-4538-83B8-A9566B0C7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BD9668-173C-44DA-B3A5-CF61B0005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6517AF-877A-4BD3-B1DD-75CAEAD5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CE5CD2-5277-47DF-9883-8F8523F5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CA8380-70E1-4328-B5FD-A63D10A5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96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2AC3B-2C9A-40D4-9F4A-821F9CD9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51940A-F208-4872-B108-EA6DCC94B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85EC0F-A7EF-42E2-8A41-09511815F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D2092D-8BB0-4EF8-89B9-9AAEFF7E9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DED6E3-5C3C-4A1F-9938-BB059CE2E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656490C-A59C-4270-B447-0D41E5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058344-C127-4B59-930C-ECD032AD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B6A7E2-39A8-4E6E-9114-FA7E9249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196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F4A57-1EBF-4ED1-86E7-F4C51D494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896C93-CC65-4E88-A3A3-40BB7807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47F9C8-4CEE-486B-89D2-F7FF9DA9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023540-C982-46C3-A263-6D45BB13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473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44FBA5-2D83-4886-8944-B250FC48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964608-3B0C-45CE-BB1D-B5C0BBE9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DBB568-B80B-4854-AE83-137A69F5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681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2F164-B23E-49C0-BAA1-F3351080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15E6E2-A505-41AC-8C24-4216F6A4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6F1123-CBEF-437D-9278-EF031D81B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468546-A7E4-47A2-AF48-A39CC79A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AF8AD7-A0FE-47EE-8C1E-C8BCD149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D1B208-651D-40FD-A274-B625FB01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774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AE126-765F-4DA9-B403-97680EB2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19D9AA-73B5-4175-93D6-4B0A1ABF5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5A75B6-F68C-4EA0-8C11-3C0BF3FC8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E062EF-1FDC-404D-BD5C-207E779D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EFAD40-F784-4F3E-B943-B87E9075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BABB3E-117B-49F0-BBB3-4116324C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193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8AEB8-990F-410C-8BA9-C75186B04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5F7C6F-969A-450C-9C69-70469E5EE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9F621-E337-43EB-8630-796714A0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3E7E08-56EB-43C2-94B3-3A803317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93A74-BCB4-4DE0-B422-F851FAC2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212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59AF3CC-4F81-4792-A524-44244B4E5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08B10B-F6AC-42A4-B8D2-EB06377A6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0EAFCF-BFF2-4F03-9177-C7729480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D90F9D-EF26-4E5D-B281-C726EB8F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CDD94-D47A-4C38-A5A4-E1CB5930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14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438275"/>
            <a:ext cx="7038975" cy="3262313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D1E8A828-B6D7-4449-B02D-301DF051012F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7599E8AF-2A40-0C40-B5BE-E0B070893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25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2B061FA8-4E50-1443-B433-83AA5254AC42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3327C1B7-0C81-3242-AE1B-41077113B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53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ACF47326-2A65-2A4E-9B44-96B4E2CAB066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5CF11DD0-9B79-214B-879B-9A8619C4A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1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59E67DD1-C477-3C42-A707-7C9742C47DBD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AFF2E5-C72E-1C4E-AF9F-ED3D7C7A0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91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9A493F3F-D7F5-034D-B1A0-F70ACF3BA91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5FDAE5-A5A7-344E-A5EA-30C89BB63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9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4" name="Bild 14" descr="Eazy_Claim_unten_RGB.png">
            <a:extLst>
              <a:ext uri="{FF2B5EF4-FFF2-40B4-BE49-F238E27FC236}">
                <a16:creationId xmlns:a16="http://schemas.microsoft.com/office/drawing/2014/main" id="{E0D1D41E-3712-FB4A-B1CC-3E142E4873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54002588-E0F9-1B42-A26E-55E9E994AB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EE3C39D-C66D-8443-AFCD-A8C668ACBF91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Vertikaler Textplatzhalter 5">
            <a:extLst>
              <a:ext uri="{FF2B5EF4-FFF2-40B4-BE49-F238E27FC236}">
                <a16:creationId xmlns:a16="http://schemas.microsoft.com/office/drawing/2014/main" id="{D240C3E3-45F2-CE46-83C2-55B5CCCA718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B9999E79-6B70-674B-81C9-A757481A7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17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3" name="Bild 14" descr="Eazy_Claim_unten_RGB.png">
            <a:extLst>
              <a:ext uri="{FF2B5EF4-FFF2-40B4-BE49-F238E27FC236}">
                <a16:creationId xmlns:a16="http://schemas.microsoft.com/office/drawing/2014/main" id="{3D612A60-3801-F244-AD5F-2849FC9E7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ADEC2D94-CA7D-324E-8529-C2B2B9925B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052FA99-25C6-8C47-B3E4-903654ACEE17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5" name="Vertikaler Textplatzhalter 5">
            <a:extLst>
              <a:ext uri="{FF2B5EF4-FFF2-40B4-BE49-F238E27FC236}">
                <a16:creationId xmlns:a16="http://schemas.microsoft.com/office/drawing/2014/main" id="{817C6CBA-EB13-8943-B509-511A102647BC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822983F5-0257-3842-B129-3A85291A6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1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4" name="Bild 14" descr="Eazy_Claim_unten_RGB.png">
            <a:extLst>
              <a:ext uri="{FF2B5EF4-FFF2-40B4-BE49-F238E27FC236}">
                <a16:creationId xmlns:a16="http://schemas.microsoft.com/office/drawing/2014/main" id="{A3BC9147-00AE-8548-8879-1DC934F347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5573DF57-53E6-0C46-ABE0-C26EB2E468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FA8110F-FA9E-F14D-805C-8A7E8F018765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C676AC0C-35C1-A648-9B17-1B0CF6BC7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Geneva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Geneva" pitchFamily="-110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AEA5D3E1-5C63-F04A-85F4-C059D7490A1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104CCD97-6313-B348-8132-34CEB615A0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1A0D1C0-FCC3-6C4E-8F2F-4BB89BBBF882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75928051-FB57-E940-86FF-BDAA4A713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+mj-lt"/>
          <a:ea typeface="ＭＳ Ｐゴシック" charset="0"/>
          <a:cs typeface="Geneva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  <a:ea typeface="ＭＳ Ｐゴシック" charset="0"/>
          <a:cs typeface="Geneva" pitchFamily="-108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05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3" name="Bild 11" descr="oncology-schriftzug.png">
            <a:extLst>
              <a:ext uri="{FF2B5EF4-FFF2-40B4-BE49-F238E27FC236}">
                <a16:creationId xmlns:a16="http://schemas.microsoft.com/office/drawing/2014/main" id="{9BB28583-DB32-FC4B-A9C3-E09CC27629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765379C-8512-BD4A-AD70-6B62BAE88D8A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36F915A-979F-EA4C-9A31-765176400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7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Geneva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Geneva" pitchFamily="-106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07AEEA66-AED0-984B-848C-947FDC3A0FC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BE297A3A-937B-EC44-9203-B515E0FE81E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1B03D35-7DBF-1042-BFB9-FDBD62C24910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283D4034-B07E-4B4B-B6A9-893B7E587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5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+mj-lt"/>
          <a:ea typeface="ＭＳ Ｐゴシック" charset="0"/>
          <a:cs typeface="Geneva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  <a:ea typeface="ＭＳ Ｐゴシック" charset="0"/>
          <a:cs typeface="Geneva" pitchFamily="-108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05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F64E1FC-2BDB-DA49-A1FE-745CB22F33A8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ADFD5950-E90F-7D4C-9722-CECFAC989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63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lang="de-DE" sz="2025" kern="1200">
          <a:solidFill>
            <a:srgbClr val="BE002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de-DE" sz="1650" kern="1200">
          <a:solidFill>
            <a:srgbClr val="666565"/>
          </a:solidFill>
          <a:latin typeface="+mn-lt"/>
          <a:ea typeface="ＭＳ Ｐゴシック" charset="0"/>
          <a:cs typeface="Geneva" pitchFamily="-106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BA1EA2-2065-4FD3-B2BB-F7C0D18C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2C7FA-761A-43AA-97C8-4ED1B6DE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1326C2-7F6C-44FC-9994-9D12EE41E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543357-3DF8-4AA2-8AF1-C13A44561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6ED48A-AE04-47FA-B480-68E17FE6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7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w250ad2fwsz1.cloudfront.net/962a1cfe-f9f4-4134-8c11-1f2de1c4386d/dd22befa-f080-43c1-9068-b303d181f2ee/dd22befa-f080-43c1-9068-b303d181f2ee_source__v.pdf" TargetMode="Externa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A84650-C887-9647-B5D2-A03F51DA7717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DD52BD-97D5-FF44-972C-BE227D1B5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D07A4E3-0798-9943-93A2-CC37D1620468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785342" y="2160000"/>
            <a:ext cx="6700952" cy="153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800">
                <a:ea typeface="Geneva"/>
              </a:rPr>
              <a:t>Sicherer Umgang mit Zytostatika</a:t>
            </a: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2ED871A-104F-486E-A045-5D04BDB98BFF}"/>
              </a:ext>
            </a:extLst>
          </p:cNvPr>
          <p:cNvSpPr txBox="1"/>
          <p:nvPr/>
        </p:nvSpPr>
        <p:spPr>
          <a:xfrm>
            <a:off x="1721458" y="2800688"/>
            <a:ext cx="51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de-DE" altLang="de-DE" sz="1800" b="1">
                <a:solidFill>
                  <a:srgbClr val="666565"/>
                </a:solidFill>
                <a:cs typeface="Arial" panose="020B0604020202020204" pitchFamily="34" charset="0"/>
              </a:rPr>
              <a:t>Schulung für Reinigungsarbeiten </a:t>
            </a:r>
          </a:p>
          <a:p>
            <a:pPr eaLnBrk="1" hangingPunct="1"/>
            <a:r>
              <a:rPr lang="de-DE" altLang="de-DE" sz="1800" b="1">
                <a:solidFill>
                  <a:srgbClr val="666565"/>
                </a:solidFill>
                <a:cs typeface="Arial" panose="020B0604020202020204" pitchFamily="34" charset="0"/>
              </a:rPr>
              <a:t>in Zytostatika-Bereichen</a:t>
            </a:r>
          </a:p>
        </p:txBody>
      </p:sp>
    </p:spTree>
    <p:extLst>
      <p:ext uri="{BB962C8B-B14F-4D97-AF65-F5344CB8AC3E}">
        <p14:creationId xmlns:p14="http://schemas.microsoft.com/office/powerpoint/2010/main" val="280382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8774CFD-AC13-4346-82EC-4B19A4886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Zytostatika sind mit besonderer Vorsicht zu behandeln, um ein unbeabsichtigtes Umstoßen und Herunterfallen mit Glasbruch zu vermeiden!</a:t>
            </a:r>
          </a:p>
          <a:p>
            <a:endParaRPr lang="de-DE" altLang="de-DE"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9F4E8B1-35D2-42B9-A7BE-569BBD83F7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Allgemeine Verhaltensregeln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5C0A487B-FB9F-4C56-B654-111150941040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9AEC6-66DC-4837-B2FB-5FA4A5D40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10</a:t>
            </a:fld>
            <a:endParaRPr lang="de-DE"/>
          </a:p>
        </p:txBody>
      </p:sp>
      <p:pic>
        <p:nvPicPr>
          <p:cNvPr id="6" name="Bild 2" descr="Folie65.jpg">
            <a:extLst>
              <a:ext uri="{FF2B5EF4-FFF2-40B4-BE49-F238E27FC236}">
                <a16:creationId xmlns:a16="http://schemas.microsoft.com/office/drawing/2014/main" id="{144185E8-91A2-485B-A73B-38296CF407A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9912" y="2863928"/>
            <a:ext cx="3071812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1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B02AD80-35F9-4703-8D0D-E7B8FC74F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Berührung mit Haut und Schleimhaut, Augenkontakt, Einatmen und Verschlucken von Zytostatika sind zu vermeiden!</a:t>
            </a:r>
          </a:p>
          <a:p>
            <a:pPr>
              <a:buFont typeface="Wingdings" panose="05000000000000000000" pitchFamily="2" charset="2"/>
              <a:buNone/>
            </a:pPr>
            <a:endParaRPr lang="de-DE" altLang="de-DE">
              <a:ea typeface="Geneva"/>
              <a:cs typeface="Geneva"/>
            </a:endParaRPr>
          </a:p>
          <a:p>
            <a:r>
              <a:rPr lang="de-DE" altLang="de-DE">
                <a:ea typeface="Geneva"/>
                <a:cs typeface="Geneva"/>
              </a:rPr>
              <a:t>In Bereichen, in denen Zytostatika gelagert werden bzw. mit Zytostatika gearbeitet wird: keine Lebensmittel aufbewahren, nicht essen, trinken, rauchen!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F43F2B6-AEE5-4666-A013-C70CF9A7A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Allgemeine Verhaltensregeln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6D285F2F-ECA7-47F0-A059-5654FA20CBCD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661193-4E22-447C-937F-FC61F8DA5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11</a:t>
            </a:fld>
            <a:endParaRPr lang="de-DE"/>
          </a:p>
        </p:txBody>
      </p:sp>
      <p:graphicFrame>
        <p:nvGraphicFramePr>
          <p:cNvPr id="6" name="Object 31">
            <a:extLst>
              <a:ext uri="{FF2B5EF4-FFF2-40B4-BE49-F238E27FC236}">
                <a16:creationId xmlns:a16="http://schemas.microsoft.com/office/drawing/2014/main" id="{B7C05726-8AF9-46A7-A912-9DF4EB3827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735097"/>
              </p:ext>
            </p:extLst>
          </p:nvPr>
        </p:nvGraphicFramePr>
        <p:xfrm>
          <a:off x="5870569" y="2748987"/>
          <a:ext cx="1135063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1950720" imgH="1950720" progId="">
                  <p:embed/>
                </p:oleObj>
              </mc:Choice>
              <mc:Fallback>
                <p:oleObj name="CorelDRAW" r:id="rId3" imgW="1950720" imgH="1950720" progId="">
                  <p:embed/>
                  <p:pic>
                    <p:nvPicPr>
                      <p:cNvPr id="6" name="Object 31">
                        <a:extLst>
                          <a:ext uri="{FF2B5EF4-FFF2-40B4-BE49-F238E27FC236}">
                            <a16:creationId xmlns:a16="http://schemas.microsoft.com/office/drawing/2014/main" id="{B7C05726-8AF9-46A7-A912-9DF4EB3827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69" y="2748987"/>
                        <a:ext cx="1135063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>
            <a:extLst>
              <a:ext uri="{FF2B5EF4-FFF2-40B4-BE49-F238E27FC236}">
                <a16:creationId xmlns:a16="http://schemas.microsoft.com/office/drawing/2014/main" id="{DEE13532-A04F-4071-9361-807903CBD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7581" y="2748987"/>
            <a:ext cx="112871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00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F22D626-8777-4B95-ADAE-DE45B832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-110" charset="2"/>
              <a:buNone/>
              <a:defRPr/>
            </a:pPr>
            <a:r>
              <a:rPr lang="de-DE" b="1"/>
              <a:t>Folgende Personen müssen sich bei der Leitung der Zytostatika-Abteilung melden:</a:t>
            </a:r>
          </a:p>
          <a:p>
            <a:pPr marL="0" indent="0">
              <a:buFont typeface="Wingdings" pitchFamily="-110" charset="2"/>
              <a:buNone/>
              <a:defRPr/>
            </a:pPr>
            <a:endParaRPr lang="de-DE" b="1"/>
          </a:p>
          <a:p>
            <a:pPr>
              <a:buFont typeface="Wingdings" pitchFamily="-110" charset="2"/>
              <a:buChar char="§"/>
              <a:defRPr/>
            </a:pPr>
            <a:r>
              <a:rPr lang="de-DE" b="1"/>
              <a:t>Schwangere Mitarbeiterinnen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 b="1"/>
              <a:t>Stillende Mütter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 b="1"/>
              <a:t>Mitarbeiter unter 18 Jahren</a:t>
            </a:r>
            <a:endParaRPr lang="de-DE"/>
          </a:p>
          <a:p>
            <a:pPr>
              <a:buFont typeface="Wingdings" pitchFamily="-110" charset="2"/>
              <a:buChar char="§"/>
              <a:defRPr/>
            </a:pPr>
            <a:endParaRPr lang="de-DE"/>
          </a:p>
          <a:p>
            <a:pPr marL="0" indent="0">
              <a:buFont typeface="Wingdings" pitchFamily="-110" charset="2"/>
              <a:buNone/>
              <a:defRPr/>
            </a:pPr>
            <a:r>
              <a:rPr lang="de-DE"/>
              <a:t>Ggf. sind dann in bestimmten Bereichen zusätzliche Schutzmaßnahmen erforderlich.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2A9634-170B-41B2-8369-D6E252304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Allgemeine Verhaltensregeln </a:t>
            </a:r>
            <a:r>
              <a:rPr lang="de-DE" altLang="de-DE" baseline="30000">
                <a:ea typeface="Geneva"/>
              </a:rPr>
              <a:t>[1]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189F9541-C745-45EA-92DD-16CD4A621141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0609AC-A9D2-47AB-A067-26B8FBCDA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844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55CAE-64D4-4162-880B-6D5132C0F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Verhaltensregeln bei Reinigungsarbeiten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72D010-E822-446F-A620-371C20B0B58F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361C1C-99CD-4D24-B794-D27F72028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38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EFED0B0-6044-431A-BBC7-F73FB827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In Zytostatika-Arbeitsbereichen oder Zytostatika-Lagerbereichen sind mindestens Handschuhe zu tragen. </a:t>
            </a:r>
          </a:p>
          <a:p>
            <a:r>
              <a:rPr lang="de-DE" altLang="de-DE">
                <a:ea typeface="Geneva"/>
                <a:cs typeface="Geneva"/>
              </a:rPr>
              <a:t>Kleidungsregeln bezüglich Hygiene müssen in den jeweiligen Bereichen mitbeachtet werden.</a:t>
            </a:r>
          </a:p>
          <a:p>
            <a:r>
              <a:rPr lang="de-DE" altLang="de-DE">
                <a:ea typeface="Geneva"/>
                <a:cs typeface="Geneva"/>
              </a:rPr>
              <a:t>Um Verschleppungen von Zytostatika zu verhindern, sind Handschuhe bei Verlassen des Raumes auszuziehen bzw. zu wechseln.</a:t>
            </a:r>
          </a:p>
          <a:p>
            <a:r>
              <a:rPr lang="de-DE" altLang="de-DE">
                <a:ea typeface="Geneva"/>
                <a:cs typeface="Geneva"/>
              </a:rPr>
              <a:t>Nach Beendigung der Reinigungsarbeiten in diesen Bereichen sind die Hände zu waschen. </a:t>
            </a:r>
          </a:p>
          <a:p>
            <a:endParaRPr lang="de-DE" altLang="de-DE">
              <a:ea typeface="Geneva"/>
              <a:cs typeface="Geneva"/>
            </a:endParaRPr>
          </a:p>
          <a:p>
            <a:pPr marL="266700" lvl="1" indent="0">
              <a:buFont typeface="Symbol" panose="05050102010706020507" pitchFamily="18" charset="2"/>
              <a:buNone/>
            </a:pPr>
            <a:endParaRPr lang="de-DE" altLang="de-DE" i="1"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C4C8AE0-572E-4608-8308-8CBD36A632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Verhaltensregeln bei Reinigungsarbeiten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D5080B38-31B1-458B-A14A-03976AF56B40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E609CA-3274-4422-8A8C-F2ED1223F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5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78669E4-0FE2-439C-A0B1-2DEBE1F30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2" y="1087042"/>
            <a:ext cx="7038975" cy="651324"/>
          </a:xfrm>
        </p:spPr>
        <p:txBody>
          <a:bodyPr/>
          <a:lstStyle/>
          <a:p>
            <a:r>
              <a:rPr lang="de-DE" kern="0"/>
              <a:t>Bei diesen Räumlichkeiten handelt es sich um Zytostatika-Arbeitsbereiche bzw. Zytostatika-Lagerbereiche</a:t>
            </a:r>
            <a:endParaRPr lang="de-DE" i="1" kern="0"/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32D210-1301-46B2-B55A-D4405E889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Verhaltensregeln bei Reinigungsarbeiten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A8065020-7420-4074-A15F-68382EE4EBFC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8839E4-1874-4F8C-A289-2799B3879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15</a:t>
            </a:fld>
            <a:endParaRPr lang="de-DE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4BD9919-1EB7-4430-977C-9FEA583084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65539"/>
              </p:ext>
            </p:extLst>
          </p:nvPr>
        </p:nvGraphicFramePr>
        <p:xfrm>
          <a:off x="2023621" y="1778285"/>
          <a:ext cx="6806056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r>
                        <a:rPr lang="de-DE" sz="1600"/>
                        <a:t>Raum/Bereich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de-DE" sz="1600"/>
                        <a:t>Erforderliche Kleidung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Bild 8" descr="_MG_9875_2.jpg">
            <a:extLst>
              <a:ext uri="{FF2B5EF4-FFF2-40B4-BE49-F238E27FC236}">
                <a16:creationId xmlns:a16="http://schemas.microsoft.com/office/drawing/2014/main" id="{1CE86AFB-1EF9-4E23-89D4-B473E2D4C5B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060" y="1778285"/>
            <a:ext cx="1485936" cy="229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75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01DD026-3EC2-4827-8573-F689935E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defRPr/>
            </a:pPr>
            <a:r>
              <a:rPr lang="de-DE">
                <a:ea typeface="ＭＳ Ｐゴシック"/>
              </a:rPr>
              <a:t>Andere Bereiche, in denen nicht mit Zytostatika gearbeitet wird, dürfen nicht mit Zytostatika verunreinigt werden, d</a:t>
            </a:r>
            <a:r>
              <a:rPr lang="de-DE">
                <a:effectLst/>
              </a:rPr>
              <a:t>ies kann z.B. durch unbemerktes Verschleppen von Zytostatika erfolgen</a:t>
            </a:r>
            <a:r>
              <a:rPr lang="de-DE">
                <a:ea typeface="ＭＳ Ｐゴシック"/>
              </a:rPr>
              <a:t>. Somit sind spezielle Verhaltensregeln zu beachten:</a:t>
            </a:r>
          </a:p>
          <a:p>
            <a:pPr>
              <a:defRPr/>
            </a:pPr>
            <a:endParaRPr lang="de-DE"/>
          </a:p>
          <a:p>
            <a:pPr marL="712470" lvl="1" indent="-261620">
              <a:buFont typeface="Symbol" pitchFamily="18" charset="2"/>
              <a:buChar char="-"/>
              <a:defRPr/>
            </a:pPr>
            <a:r>
              <a:rPr lang="de-DE"/>
              <a:t>Bevorzugt Einmalwischtücher verwenden.</a:t>
            </a:r>
          </a:p>
          <a:p>
            <a:pPr marL="712470" lvl="1" indent="-261620">
              <a:buFont typeface="Symbol" pitchFamily="18" charset="2"/>
              <a:buChar char="-"/>
              <a:defRPr/>
            </a:pPr>
            <a:r>
              <a:rPr lang="de-DE"/>
              <a:t>Verwendetes Reinigungsmaterial wie Wischmopp, Putzlappen, Wischtücher etc. dürfen nicht in anderen Bereichen weiterverwendet werden!</a:t>
            </a:r>
          </a:p>
          <a:p>
            <a:pPr marL="712470" lvl="1" indent="-261620">
              <a:buFont typeface="Symbol" pitchFamily="18" charset="2"/>
              <a:buChar char="-"/>
              <a:defRPr/>
            </a:pPr>
            <a:r>
              <a:rPr lang="de-DE">
                <a:ea typeface="ＭＳ Ｐゴシック"/>
              </a:rPr>
              <a:t>Das Putzwasser der Reinigungsarbeiten im Herstellungsraum darf nicht für Reinigungen in anderen Bereichen weiterverwendet werden (z.B. Schleusen, Büro etc.). </a:t>
            </a:r>
            <a:endParaRPr lang="de-DE"/>
          </a:p>
          <a:p>
            <a:pPr>
              <a:defRPr/>
            </a:pPr>
            <a:endParaRPr lang="de-DE"/>
          </a:p>
          <a:p>
            <a:pPr marL="266700" lvl="1" indent="0">
              <a:buFont typeface="Symbol" charset="2"/>
              <a:buNone/>
              <a:defRPr/>
            </a:pPr>
            <a:endParaRPr lang="de-DE" i="1"/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F150F79-C763-426E-BB67-B769CAAAE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Verhaltensregeln bei Reinigungsarbeiten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476A134D-2938-43F1-A5DF-05745273C165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4DA2FD-95F8-45F1-ACA0-96FB5EA7C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63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770E5-768E-4168-8E79-C95307143C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rgbClr val="BE0023"/>
                </a:solidFill>
                <a:ea typeface="Geneva"/>
              </a:rPr>
              <a:t>Verhalten bei Unfällen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0DBD3F-725F-44D6-8A45-108F3C9F979B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C29CAD-8E0A-4ED3-BA28-3A508226D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287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16F0CAB-FA72-4866-8C0C-B998A8A5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-110" charset="2"/>
              <a:buNone/>
              <a:defRPr/>
            </a:pPr>
            <a:r>
              <a:rPr lang="de-DE" sz="1800" b="1"/>
              <a:t>Arbeitsfläche, Wände, Fußböden</a:t>
            </a:r>
            <a:endParaRPr lang="de-DE" sz="1800"/>
          </a:p>
          <a:p>
            <a:pPr>
              <a:buFont typeface="Wingdings" pitchFamily="-110" charset="2"/>
              <a:buChar char="§"/>
              <a:defRPr/>
            </a:pPr>
            <a:r>
              <a:rPr lang="de-DE" b="1"/>
              <a:t>Verlassen</a:t>
            </a:r>
            <a:r>
              <a:rPr lang="de-DE"/>
              <a:t> Sie bei Freisetzung von Zytostatika (z.B. bei Glasbruch/Auslaufen von Zytostatika) sofort den Arbeitsbereich!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Sofortige Meldung an die </a:t>
            </a:r>
            <a:r>
              <a:rPr lang="de-DE" b="1"/>
              <a:t>Zytostatika-Abteilung</a:t>
            </a:r>
            <a:r>
              <a:rPr lang="de-DE"/>
              <a:t>! 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Verunreinigungen von Zytostatika werden nicht durch das Reinigungspersonal beseitigt!</a:t>
            </a:r>
          </a:p>
          <a:p>
            <a:pPr marL="712788" lvl="1" indent="-261938">
              <a:defRPr/>
            </a:pPr>
            <a:r>
              <a:rPr lang="de-DE"/>
              <a:t>Entsorgung und Reinigung nur durch </a:t>
            </a:r>
            <a:r>
              <a:rPr lang="de-DE" b="1"/>
              <a:t>geschultes pharmazeutisches Personal</a:t>
            </a:r>
            <a:r>
              <a:rPr lang="de-DE"/>
              <a:t> (i.d.R. PTAs/Apotheker der Zytostatika-Abteilung)!</a:t>
            </a:r>
          </a:p>
          <a:p>
            <a:pPr marL="712788" lvl="1" indent="-261938">
              <a:defRPr/>
            </a:pPr>
            <a:r>
              <a:rPr lang="de-DE"/>
              <a:t>Anweisungen zur Reinigung durch Reinigungspersonal unbedingt erst nach Rücksprache mit pharmazeutischem Personal befolgen! 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B57DE75-02D6-42D3-A3B3-B7D3923253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Verhalten bei Unfällen</a:t>
            </a:r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A85D4C1D-FB8F-47FD-B474-045288887FA2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84BE0F-4699-4455-B250-F891F25C9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18</a:t>
            </a:fld>
            <a:endParaRPr lang="de-DE"/>
          </a:p>
        </p:txBody>
      </p:sp>
      <p:pic>
        <p:nvPicPr>
          <p:cNvPr id="6" name="Bild 6" descr="fk_gsw_berner_s04.png">
            <a:extLst>
              <a:ext uri="{FF2B5EF4-FFF2-40B4-BE49-F238E27FC236}">
                <a16:creationId xmlns:a16="http://schemas.microsoft.com/office/drawing/2014/main" id="{68AFC0C4-A3B9-440B-9272-0B1B65859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0" y="2665852"/>
            <a:ext cx="2730834" cy="240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63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7448153-D078-4F03-9383-71F01F4C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Font typeface="Wingdings" pitchFamily="-110" charset="2"/>
              <a:buNone/>
              <a:defRPr/>
            </a:pPr>
            <a:r>
              <a:rPr lang="de-DE" sz="1800" b="1"/>
              <a:t>Erste Hilfe</a:t>
            </a:r>
            <a:endParaRPr lang="de-DE" sz="1800" baseline="30000"/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Mit </a:t>
            </a:r>
            <a:r>
              <a:rPr lang="de-DE" b="1"/>
              <a:t>Zytostatika verunreinigte Kleidung </a:t>
            </a:r>
            <a:r>
              <a:rPr lang="de-DE"/>
              <a:t>sofort ausziehen!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Auf Schutz der Helfer achten!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Bei </a:t>
            </a:r>
            <a:r>
              <a:rPr lang="de-DE" b="1"/>
              <a:t>Hautkontakt mit Zytostatika</a:t>
            </a:r>
            <a:r>
              <a:rPr lang="de-DE"/>
              <a:t>: betroffene Stelle sofort mindestens 10 Minuten unter fließendem kaltem Wasser abspülen. Gegebenenfalls Arzt konsultieren, z.B. bei merklichen oder sichtbaren Hautveränderungen.</a:t>
            </a:r>
          </a:p>
          <a:p>
            <a:pPr>
              <a:buFont typeface="Wingdings" pitchFamily="-110" charset="2"/>
              <a:buChar char="§"/>
            </a:pPr>
            <a:r>
              <a:rPr lang="de-DE">
                <a:ea typeface="+mn-lt"/>
                <a:cs typeface="+mn-lt"/>
              </a:rPr>
              <a:t>Bei Kontamination mit Stäuben: ggf. Dusche, Haarwäsche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8641350-9537-4202-A9EC-62E307B3B7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 bei Unfällen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13202412-4353-42EE-A1C2-02728DB26479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B4AC19-7533-4E78-A8F5-92DC50E22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19</a:t>
            </a:fld>
            <a:endParaRPr lang="de-DE"/>
          </a:p>
        </p:txBody>
      </p:sp>
      <p:pic>
        <p:nvPicPr>
          <p:cNvPr id="6" name="Bild 7" descr="fk_gsw_berner_toxi_haut_v2_2.png">
            <a:extLst>
              <a:ext uri="{FF2B5EF4-FFF2-40B4-BE49-F238E27FC236}">
                <a16:creationId xmlns:a16="http://schemas.microsoft.com/office/drawing/2014/main" id="{09B30A35-4259-42E8-8752-BC0CFE0B6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22940" y="3376613"/>
            <a:ext cx="12731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71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A661F81-D47D-4D20-9374-7F1CB5204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Einführung</a:t>
            </a:r>
          </a:p>
          <a:p>
            <a:r>
              <a:rPr lang="de-DE" altLang="de-DE">
                <a:ea typeface="Geneva"/>
                <a:cs typeface="Geneva"/>
              </a:rPr>
              <a:t>Allgemeine Verhaltensregeln</a:t>
            </a:r>
          </a:p>
          <a:p>
            <a:r>
              <a:rPr lang="de-DE" altLang="de-DE">
                <a:ea typeface="Geneva"/>
                <a:cs typeface="Geneva"/>
              </a:rPr>
              <a:t>Verhaltensregeln bei Reinigungsarbeiten</a:t>
            </a:r>
          </a:p>
          <a:p>
            <a:r>
              <a:rPr lang="de-DE" altLang="de-DE">
                <a:ea typeface="Geneva"/>
                <a:cs typeface="Geneva"/>
              </a:rPr>
              <a:t>Verhalten bei Unfällen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6780BD0-10A9-4EA4-A63D-8A570FF2C1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Schulungsinhalte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1EF0060F-F9A5-4EE4-A077-B32C46BCA3B7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C513C5-7E5D-4463-835B-A7FB44DDC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657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49D436A-0E83-4167-9B48-D7CDDED0A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3" y="1087041"/>
            <a:ext cx="5132612" cy="3613547"/>
          </a:xfrm>
        </p:spPr>
        <p:txBody>
          <a:bodyPr lIns="91440" tIns="45720" rIns="91440" bIns="45720" anchor="t"/>
          <a:lstStyle/>
          <a:p>
            <a:pPr marL="0" indent="0">
              <a:buFont typeface="Wingdings" pitchFamily="-110" charset="2"/>
              <a:buNone/>
              <a:defRPr/>
            </a:pPr>
            <a:r>
              <a:rPr lang="de-DE" sz="1800" b="1"/>
              <a:t>Erste Hilfe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>
                <a:ea typeface="ＭＳ Ｐゴシック"/>
              </a:rPr>
              <a:t>Bei </a:t>
            </a:r>
            <a:r>
              <a:rPr lang="de-DE" b="1">
                <a:ea typeface="ＭＳ Ｐゴシック"/>
              </a:rPr>
              <a:t>Augenkontakt mit Zytostatika</a:t>
            </a:r>
            <a:r>
              <a:rPr lang="de-DE">
                <a:ea typeface="ＭＳ Ｐゴシック"/>
              </a:rPr>
              <a:t>: sofort mindestens 10 Minuten mit viel Wasser,</a:t>
            </a:r>
            <a:r>
              <a:rPr lang="de-DE" sz="1800">
                <a:effectLst/>
                <a:latin typeface="Segoe UI"/>
                <a:ea typeface="ＭＳ Ｐゴシック"/>
              </a:rPr>
              <a:t> </a:t>
            </a:r>
            <a:r>
              <a:rPr lang="de-DE" sz="1600">
                <a:effectLst/>
                <a:latin typeface="Arial"/>
                <a:ea typeface="ＭＳ Ｐゴシック"/>
              </a:rPr>
              <a:t>besser </a:t>
            </a:r>
            <a:r>
              <a:rPr lang="de-DE" sz="1600" err="1">
                <a:effectLst/>
                <a:latin typeface="Arial"/>
                <a:ea typeface="ＭＳ Ｐゴシック"/>
              </a:rPr>
              <a:t>isotoner</a:t>
            </a:r>
            <a:r>
              <a:rPr lang="de-DE" sz="1600">
                <a:effectLst/>
                <a:latin typeface="Arial"/>
                <a:ea typeface="ＭＳ Ｐゴシック"/>
              </a:rPr>
              <a:t> Kochsalzlösung</a:t>
            </a:r>
            <a:r>
              <a:rPr lang="de-DE" sz="1800">
                <a:effectLst/>
                <a:latin typeface="Segoe UI"/>
                <a:ea typeface="ＭＳ Ｐゴシック"/>
              </a:rPr>
              <a:t> </a:t>
            </a:r>
            <a:r>
              <a:rPr lang="de-DE" sz="1600">
                <a:effectLst/>
                <a:latin typeface="Arial"/>
                <a:ea typeface="ＭＳ Ｐゴシック"/>
              </a:rPr>
              <a:t>(Natriumchlorid 0,9</a:t>
            </a:r>
            <a:r>
              <a:rPr lang="de-DE" sz="1600">
                <a:latin typeface="Arial"/>
                <a:ea typeface="ＭＳ Ｐゴシック"/>
              </a:rPr>
              <a:t>%)</a:t>
            </a:r>
            <a:r>
              <a:rPr lang="de-DE" sz="1800">
                <a:latin typeface="Segoe UI"/>
                <a:ea typeface="ＭＳ Ｐゴシック"/>
              </a:rPr>
              <a:t> </a:t>
            </a:r>
            <a:r>
              <a:rPr lang="de-DE">
                <a:ea typeface="ＭＳ Ｐゴシック"/>
              </a:rPr>
              <a:t>bei geöffnetem Auge spülen; immer den Augenarzt aufsuchen.</a:t>
            </a:r>
            <a:endParaRPr lang="de-DE" sz="1800">
              <a:latin typeface="Arial" panose="020B0604020202020204" pitchFamily="34" charset="0"/>
            </a:endParaRPr>
          </a:p>
          <a:p>
            <a:pPr>
              <a:buFont typeface="Wingdings" pitchFamily="-110" charset="2"/>
              <a:buChar char="§"/>
              <a:defRPr/>
            </a:pPr>
            <a:r>
              <a:rPr lang="de-DE">
                <a:ea typeface="ＭＳ Ｐゴシック"/>
              </a:rPr>
              <a:t>Bei </a:t>
            </a:r>
            <a:r>
              <a:rPr lang="de-DE" b="1">
                <a:ea typeface="ＭＳ Ｐゴシック"/>
              </a:rPr>
              <a:t>Schnittverletzungen</a:t>
            </a:r>
            <a:r>
              <a:rPr lang="de-DE">
                <a:ea typeface="ＭＳ Ｐゴシック"/>
              </a:rPr>
              <a:t>: Wunde unter laufendem Wasser mehrere Minuten bluten lassen, Arzt konsultieren.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>
                <a:ea typeface="ＭＳ Ｐゴシック"/>
              </a:rPr>
              <a:t>Über alle Gefährdungen, Mängel, Verunreinigungen und Unfälle ist der Leiter der Zytostatika-Abteilung zu unterrichten!</a:t>
            </a:r>
          </a:p>
          <a:p>
            <a:pPr>
              <a:buFont typeface="Wingdings" pitchFamily="-110" charset="2"/>
              <a:buChar char="§"/>
              <a:defRPr/>
            </a:pPr>
            <a:r>
              <a:rPr lang="de-DE"/>
              <a:t>Unfall dokumentieren.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566E84C-9398-4CBE-8C59-2247C77B3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Verhalten bei Unfällen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B74F2D16-CEF6-4A86-BBA9-C50DB70387F7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52003C-4E98-4C40-B125-88C97F517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20</a:t>
            </a:fld>
            <a:endParaRPr lang="de-DE"/>
          </a:p>
        </p:txBody>
      </p:sp>
      <p:pic>
        <p:nvPicPr>
          <p:cNvPr id="6" name="Bild 8" descr="fk_gsw_berner_toxi_auge_v2.png">
            <a:extLst>
              <a:ext uri="{FF2B5EF4-FFF2-40B4-BE49-F238E27FC236}">
                <a16:creationId xmlns:a16="http://schemas.microsoft.com/office/drawing/2014/main" id="{F3EB2F1C-5EDB-4FE2-B163-2D0410475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16" y="1307437"/>
            <a:ext cx="931967" cy="96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 10" descr="fk_gsw_berner_toxi_schnitt_v2.png">
            <a:extLst>
              <a:ext uri="{FF2B5EF4-FFF2-40B4-BE49-F238E27FC236}">
                <a16:creationId xmlns:a16="http://schemas.microsoft.com/office/drawing/2014/main" id="{41CDB8F4-23BB-44CC-901C-BAA73B261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8854" y="2381034"/>
            <a:ext cx="1195753" cy="1266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761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686BFE4-6811-4A03-AA48-189E75C35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Ankleiden</a:t>
            </a:r>
          </a:p>
          <a:p>
            <a:r>
              <a:rPr lang="de-DE" altLang="de-DE">
                <a:ea typeface="Geneva"/>
                <a:cs typeface="Geneva"/>
              </a:rPr>
              <a:t>Ein- und Ausschleusen 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FE11509-10E6-403F-8D9E-E639089B3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Praktische Übung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9119A803-B38C-4124-9B7B-247B03697380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38FF0-7EEB-48AF-BB2D-8C92D76A8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592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3637C9-9E61-42BA-B2A3-5768BE06F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Vielen Dank für Ihre Aufmerksamkeit und stets sicheres Arbeiten!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164457-29A8-4FFB-9B84-6D400F8E6B1E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F4A2D9-E1A0-4E4E-AE5C-094182F12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637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78AA4D2-F719-4D5C-8786-AED795637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Lernerfolgskontrolle</a:t>
            </a:r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B851E459-4149-497E-B5E5-6D82F093DCEE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F9CA2C-8B9B-425F-BA37-F48CEA04B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23</a:t>
            </a:fld>
            <a:endParaRPr lang="de-DE"/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9439F51C-CD70-4B18-B4E4-2E50D3AB0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977" y="1087042"/>
            <a:ext cx="7038975" cy="1151334"/>
          </a:xfrm>
        </p:spPr>
        <p:txBody>
          <a:bodyPr/>
          <a:lstStyle/>
          <a:p>
            <a:pPr marL="0" indent="0">
              <a:buNone/>
            </a:pPr>
            <a:r>
              <a:rPr lang="de-DE" altLang="de-DE">
                <a:solidFill>
                  <a:schemeClr val="tx1"/>
                </a:solidFill>
                <a:ea typeface="ＭＳ Ｐゴシック" panose="020B0600070205080204" pitchFamily="34" charset="-128"/>
                <a:cs typeface="Geneva" charset="0"/>
                <a:sym typeface="Symbol" panose="05050102010706020507" pitchFamily="18" charset="2"/>
              </a:rPr>
              <a:t>Im angehängten Dokument befindet sich die Lernerfolgskontrolle sowie die Lernerfolgskontrolle inklusive Lösungen.</a:t>
            </a:r>
          </a:p>
          <a:p>
            <a:pPr marL="0" indent="0">
              <a:buNone/>
            </a:pPr>
            <a:r>
              <a:rPr lang="de-DE" altLang="de-DE">
                <a:solidFill>
                  <a:schemeClr val="tx1"/>
                </a:solidFill>
                <a:ea typeface="ＭＳ Ｐゴシック" panose="020B0600070205080204" pitchFamily="34" charset="-128"/>
                <a:cs typeface="Geneva" charset="0"/>
                <a:sym typeface="Symbol" panose="05050102010706020507" pitchFamily="18" charset="2"/>
              </a:rPr>
              <a:t>Drucken Sie den vorderen Teil zur Bearbeitung durch Ihre Kollegen aus.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61A181-0FF8-4F30-D9E8-7D2099D774CD}"/>
              </a:ext>
            </a:extLst>
          </p:cNvPr>
          <p:cNvSpPr txBox="1"/>
          <p:nvPr/>
        </p:nvSpPr>
        <p:spPr>
          <a:xfrm>
            <a:off x="1785342" y="3322771"/>
            <a:ext cx="678131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50" b="0" i="0" u="none" strike="noStrike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Wichtig: </a:t>
            </a:r>
            <a:r>
              <a:rPr lang="de-DE" sz="165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 die PDF zu öffnen, muss die Präsentation zunächst aus Ihrer EAZY-Mail heruntergeladen werden. </a:t>
            </a:r>
            <a:endParaRPr lang="de-DE" sz="1650"/>
          </a:p>
        </p:txBody>
      </p:sp>
      <p:sp>
        <p:nvSpPr>
          <p:cNvPr id="2" name="Rechteck: abgerundete Ecken 1">
            <a:hlinkClick r:id="rId2"/>
            <a:extLst>
              <a:ext uri="{FF2B5EF4-FFF2-40B4-BE49-F238E27FC236}">
                <a16:creationId xmlns:a16="http://schemas.microsoft.com/office/drawing/2014/main" id="{FC719924-80D9-53FF-E5B1-FEBE5D3A603D}"/>
              </a:ext>
            </a:extLst>
          </p:cNvPr>
          <p:cNvSpPr/>
          <p:nvPr/>
        </p:nvSpPr>
        <p:spPr bwMode="auto">
          <a:xfrm>
            <a:off x="4275104" y="2486593"/>
            <a:ext cx="1721428" cy="424397"/>
          </a:xfrm>
          <a:prstGeom prst="roundRect">
            <a:avLst/>
          </a:prstGeom>
          <a:solidFill>
            <a:srgbClr val="BE002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8" charset="0"/>
              </a:rPr>
              <a:t>Hier zur Lernerfolgskontrolle</a:t>
            </a:r>
          </a:p>
        </p:txBody>
      </p:sp>
    </p:spTree>
    <p:extLst>
      <p:ext uri="{BB962C8B-B14F-4D97-AF65-F5344CB8AC3E}">
        <p14:creationId xmlns:p14="http://schemas.microsoft.com/office/powerpoint/2010/main" val="2321008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A06E80-A72D-4581-84F4-D7F7EFA11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buFont typeface="+mj-lt"/>
              <a:buAutoNum type="arabicPeriod"/>
            </a:pPr>
            <a:r>
              <a:rPr kumimoji="0" lang="de-DE" altLang="de-DE" sz="9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Berufsgenossenschaft für Gesundheitsdienst und Wohlfahrtspflege – BGW (Hrsg.). Zytostatika im Gesundheitsdienst. Informationen zur sicheren Handhabung von Zytostatika. Stand 02/2019. Online veröffentlicht unter: </a:t>
            </a:r>
            <a:r>
              <a:rPr lang="de-DE" sz="9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https://www.bgw-online.de/bgw-online-de/service/medien-arbeitshilfen/medien-center/zytostatika-im-gesundheitsdienst-18266#:~:text=Diese%20Brosch%C3%BCre%20soll%20Unternehmerinnen%20und%20Unternehmer</a:t>
            </a:r>
          </a:p>
          <a:p>
            <a:pPr marL="361950" indent="-361950">
              <a:buFont typeface="+mj-lt"/>
              <a:buAutoNum type="arabicPeriod"/>
            </a:pPr>
            <a:r>
              <a:rPr kumimoji="0" lang="de-DE" altLang="de-DE" sz="9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ESOP, </a:t>
            </a:r>
            <a:r>
              <a:rPr kumimoji="0" lang="de-DE" altLang="de-DE" sz="900" b="0" i="0" u="none" strike="noStrike" kern="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QuapoS</a:t>
            </a:r>
            <a:r>
              <a:rPr kumimoji="0" lang="de-DE" altLang="de-DE" sz="9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 6 – Qualitätsstandards für den pharmazeutisch-onkologischen Service, 6. Auflage 2018. Online veröffentlicht unter: https://esop.li/wp-content/uploads/2020/03/Inhalt_B_QuapoS_DEU_1907_03_aktuell.pdf</a:t>
            </a:r>
          </a:p>
          <a:p>
            <a:pPr marL="361950" indent="-361950">
              <a:buFont typeface="+mj-lt"/>
              <a:buAutoNum type="arabicPeriod"/>
            </a:pPr>
            <a:r>
              <a:rPr kumimoji="0" lang="de-DE" altLang="de-DE" sz="9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/>
                <a:cs typeface="Arial" panose="020B0604020202020204" pitchFamily="34" charset="0"/>
              </a:rPr>
              <a:t>Eitel A et al. Umgang mit Zytostatika. 4. Auflage, Januar 2001^. Online verfügbar unter: </a:t>
            </a:r>
            <a:r>
              <a:rPr lang="de-DE" sz="9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https://www.bms.com/content/dam/bms/us/en-us/pdf/handling-cytostatic-drugs.pdf</a:t>
            </a:r>
            <a:endParaRPr lang="de-DE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4FB732C-1640-4781-A70B-E274BA13D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Referenzen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F1B9A0BD-0B9D-4129-A8E0-51A0E25C6533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5BE096C-43B3-4A55-AD81-C46B48B3C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458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F8349-DD2C-4DDB-A93E-978CED398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Leer-Folien</a:t>
            </a:r>
            <a:br>
              <a:rPr lang="de-DE" altLang="de-DE">
                <a:ea typeface="ＭＳ Ｐゴシック" panose="020B0600070205080204" pitchFamily="34" charset="-128"/>
              </a:rPr>
            </a:br>
            <a:r>
              <a:rPr lang="de-DE" altLang="de-DE">
                <a:ea typeface="ＭＳ Ｐゴシック" panose="020B0600070205080204" pitchFamily="34" charset="-128"/>
              </a:rPr>
              <a:t>für Ihre eigenen Ergänzungen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02A46E-179B-4DB5-A06A-4D43E40B877A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FA5EA3-6D50-4B78-8C5C-BD78AF4A2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53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10">
            <a:extLst>
              <a:ext uri="{FF2B5EF4-FFF2-40B4-BE49-F238E27FC236}">
                <a16:creationId xmlns:a16="http://schemas.microsoft.com/office/drawing/2014/main" id="{95B0ADD8-91E5-8CD0-0337-D1AD8C9853E9}"/>
              </a:ext>
            </a:extLst>
          </p:cNvPr>
          <p:cNvSpPr>
            <a:spLocks noChangeArrowheads="1"/>
          </p:cNvSpPr>
          <p:nvPr/>
        </p:nvSpPr>
        <p:spPr bwMode="auto">
          <a:xfrm rot="19800000">
            <a:off x="-246007" y="2292562"/>
            <a:ext cx="9121253" cy="338614"/>
          </a:xfrm>
          <a:prstGeom prst="roundRect">
            <a:avLst>
              <a:gd name="adj" fmla="val 32403"/>
            </a:avLst>
          </a:prstGeom>
          <a:solidFill>
            <a:srgbClr val="BEBEBE"/>
          </a:solidFill>
          <a:ln w="25400">
            <a:solidFill>
              <a:sysClr val="window" lastClr="FFFFFF"/>
            </a:solidFill>
            <a:round/>
            <a:headEnd/>
            <a:tailEnd/>
          </a:ln>
          <a:effectLst>
            <a:outerShdw blurRad="101600" dist="38100" dir="2700000" algn="br" rotWithShape="0">
              <a:srgbClr val="808080">
                <a:alpha val="42998"/>
              </a:srgbClr>
            </a:outerShdw>
          </a:effec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-107" charset="0"/>
                <a:ea typeface="Geneva" pitchFamily="-107" charset="-128"/>
                <a:cs typeface="Geneva" pitchFamily="-107" charset="-128"/>
              </a:rPr>
              <a:t>Ihr Text</a:t>
            </a:r>
            <a:endParaRPr kumimoji="0" lang="de-DE" sz="1800" b="0" i="0" u="none" strike="noStrike" kern="0" cap="none" spc="0" normalizeH="0" baseline="3000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-107" charset="0"/>
              <a:ea typeface="Geneva" pitchFamily="-107" charset="-128"/>
              <a:cs typeface="Geneva" pitchFamily="-107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6AF3E-A62C-F068-A8CB-379AA9294E4C}"/>
              </a:ext>
            </a:extLst>
          </p:cNvPr>
          <p:cNvSpPr txBox="1"/>
          <p:nvPr/>
        </p:nvSpPr>
        <p:spPr>
          <a:xfrm>
            <a:off x="2725152" y="965534"/>
            <a:ext cx="2535655" cy="189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85CE6B57-E3ED-2E92-3BB0-BACA27204F2B}"/>
              </a:ext>
            </a:extLst>
          </p:cNvPr>
          <p:cNvSpPr txBox="1">
            <a:spLocks/>
          </p:cNvSpPr>
          <p:nvPr/>
        </p:nvSpPr>
        <p:spPr bwMode="auto">
          <a:xfrm>
            <a:off x="1790702" y="1087041"/>
            <a:ext cx="7038975" cy="36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00025" indent="-200025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50">
                <a:solidFill>
                  <a:srgbClr val="666565"/>
                </a:solidFill>
                <a:latin typeface="+mn-lt"/>
                <a:ea typeface="ＭＳ Ｐゴシック" charset="0"/>
                <a:cs typeface="Geneva" pitchFamily="-108" charset="-128"/>
              </a:defRPr>
            </a:lvl1pPr>
            <a:lvl2pPr marL="333375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2pPr>
            <a:lvl3pPr marL="472679" indent="-139304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3pPr>
            <a:lvl4pPr marL="60602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4pPr>
            <a:lvl5pPr marL="73937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9pPr>
          </a:lstStyle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1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/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2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1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2 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>
              <a:buFont typeface="Wingdings" panose="05000000000000000000" pitchFamily="2" charset="2"/>
              <a:buNone/>
            </a:pPr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6110BDD3-783C-A999-0AB2-F6862AC61818}"/>
              </a:ext>
            </a:extLst>
          </p:cNvPr>
          <p:cNvSpPr txBox="1">
            <a:spLocks/>
          </p:cNvSpPr>
          <p:nvPr/>
        </p:nvSpPr>
        <p:spPr bwMode="auto">
          <a:xfrm>
            <a:off x="1790639" y="479950"/>
            <a:ext cx="5025628" cy="49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2025">
                <a:solidFill>
                  <a:srgbClr val="BE00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Leer-Folie, neutral</a:t>
            </a:r>
          </a:p>
        </p:txBody>
      </p:sp>
    </p:spTree>
    <p:extLst>
      <p:ext uri="{BB962C8B-B14F-4D97-AF65-F5344CB8AC3E}">
        <p14:creationId xmlns:p14="http://schemas.microsoft.com/office/powerpoint/2010/main" val="4209791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10">
            <a:extLst>
              <a:ext uri="{FF2B5EF4-FFF2-40B4-BE49-F238E27FC236}">
                <a16:creationId xmlns:a16="http://schemas.microsoft.com/office/drawing/2014/main" id="{95B0ADD8-91E5-8CD0-0337-D1AD8C9853E9}"/>
              </a:ext>
            </a:extLst>
          </p:cNvPr>
          <p:cNvSpPr>
            <a:spLocks noChangeArrowheads="1"/>
          </p:cNvSpPr>
          <p:nvPr/>
        </p:nvSpPr>
        <p:spPr bwMode="auto">
          <a:xfrm rot="19800000">
            <a:off x="-246007" y="2292562"/>
            <a:ext cx="9121253" cy="338614"/>
          </a:xfrm>
          <a:prstGeom prst="roundRect">
            <a:avLst>
              <a:gd name="adj" fmla="val 32403"/>
            </a:avLst>
          </a:prstGeom>
          <a:solidFill>
            <a:srgbClr val="BEBEBE"/>
          </a:solidFill>
          <a:ln w="25400">
            <a:solidFill>
              <a:sysClr val="window" lastClr="FFFFFF"/>
            </a:solidFill>
            <a:round/>
            <a:headEnd/>
            <a:tailEnd/>
          </a:ln>
          <a:effectLst>
            <a:outerShdw blurRad="101600" dist="38100" dir="2700000" algn="br" rotWithShape="0">
              <a:srgbClr val="808080">
                <a:alpha val="42998"/>
              </a:srgbClr>
            </a:outerShdw>
          </a:effec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-107" charset="0"/>
                <a:ea typeface="Geneva" pitchFamily="-107" charset="-128"/>
                <a:cs typeface="Geneva" pitchFamily="-107" charset="-128"/>
              </a:rPr>
              <a:t>Ihr Text</a:t>
            </a:r>
            <a:endParaRPr kumimoji="0" lang="de-DE" sz="1800" b="0" i="0" u="none" strike="noStrike" kern="0" cap="none" spc="0" normalizeH="0" baseline="3000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-107" charset="0"/>
              <a:ea typeface="Geneva" pitchFamily="-107" charset="-128"/>
              <a:cs typeface="Geneva" pitchFamily="-107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6AF3E-A62C-F068-A8CB-379AA9294E4C}"/>
              </a:ext>
            </a:extLst>
          </p:cNvPr>
          <p:cNvSpPr txBox="1"/>
          <p:nvPr/>
        </p:nvSpPr>
        <p:spPr>
          <a:xfrm>
            <a:off x="2725152" y="965534"/>
            <a:ext cx="2535655" cy="189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85CE6B57-E3ED-2E92-3BB0-BACA27204F2B}"/>
              </a:ext>
            </a:extLst>
          </p:cNvPr>
          <p:cNvSpPr txBox="1">
            <a:spLocks/>
          </p:cNvSpPr>
          <p:nvPr/>
        </p:nvSpPr>
        <p:spPr bwMode="auto">
          <a:xfrm>
            <a:off x="1790702" y="1087041"/>
            <a:ext cx="7038975" cy="36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00025" indent="-200025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50">
                <a:solidFill>
                  <a:srgbClr val="666565"/>
                </a:solidFill>
                <a:latin typeface="+mn-lt"/>
                <a:ea typeface="ＭＳ Ｐゴシック" charset="0"/>
                <a:cs typeface="Geneva" pitchFamily="-108" charset="-128"/>
              </a:defRPr>
            </a:lvl1pPr>
            <a:lvl2pPr marL="333375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2pPr>
            <a:lvl3pPr marL="472679" indent="-139304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3pPr>
            <a:lvl4pPr marL="60602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4pPr>
            <a:lvl5pPr marL="73937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9pPr>
          </a:lstStyle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1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/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2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1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2 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>
              <a:buFont typeface="Wingdings" panose="05000000000000000000" pitchFamily="2" charset="2"/>
              <a:buNone/>
            </a:pPr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6110BDD3-783C-A999-0AB2-F6862AC61818}"/>
              </a:ext>
            </a:extLst>
          </p:cNvPr>
          <p:cNvSpPr txBox="1">
            <a:spLocks/>
          </p:cNvSpPr>
          <p:nvPr/>
        </p:nvSpPr>
        <p:spPr bwMode="auto">
          <a:xfrm>
            <a:off x="1790639" y="479950"/>
            <a:ext cx="5025628" cy="49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2025">
                <a:solidFill>
                  <a:srgbClr val="BE00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Leer-Folie, neutral</a:t>
            </a:r>
          </a:p>
        </p:txBody>
      </p:sp>
    </p:spTree>
    <p:extLst>
      <p:ext uri="{BB962C8B-B14F-4D97-AF65-F5344CB8AC3E}">
        <p14:creationId xmlns:p14="http://schemas.microsoft.com/office/powerpoint/2010/main" val="377510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55CAE-64D4-4162-880B-6D5132C0F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Einführung </a:t>
            </a:r>
            <a:r>
              <a:rPr lang="de-DE" altLang="de-DE" baseline="30000">
                <a:ea typeface="Geneva"/>
              </a:rPr>
              <a:t>[1-3]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72D010-E822-446F-A620-371C20B0B58F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361C1C-99CD-4D24-B794-D27F72028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04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2A6B5C5-CA07-46EC-B22A-8D922983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de-DE" altLang="de-DE">
                <a:ea typeface="Geneva"/>
                <a:cs typeface="Geneva"/>
              </a:rPr>
              <a:t>Zytostatika sind Arzneimittel, die vorwiegend </a:t>
            </a:r>
            <a:br>
              <a:rPr lang="de-DE" altLang="de-DE">
                <a:ea typeface="Geneva"/>
                <a:cs typeface="Geneva"/>
              </a:rPr>
            </a:br>
            <a:r>
              <a:rPr lang="de-DE" altLang="de-DE">
                <a:ea typeface="Geneva"/>
                <a:cs typeface="Geneva"/>
              </a:rPr>
              <a:t>bei Krebserkrankungen eingesetzt werden (Chemotherapie).</a:t>
            </a:r>
          </a:p>
          <a:p>
            <a:r>
              <a:rPr lang="de-DE" altLang="de-DE">
                <a:ea typeface="Geneva"/>
                <a:cs typeface="Geneva"/>
              </a:rPr>
              <a:t>Zytostatika sind aber gleichzeitig auch</a:t>
            </a:r>
          </a:p>
          <a:p>
            <a:pPr marL="0" indent="273050">
              <a:spcBef>
                <a:spcPts val="0"/>
              </a:spcBef>
              <a:buNone/>
            </a:pPr>
            <a:r>
              <a:rPr lang="de-DE" altLang="de-DE">
                <a:ea typeface="Geneva"/>
                <a:cs typeface="Geneva"/>
              </a:rPr>
              <a:t>Gefahrstoffe:</a:t>
            </a:r>
          </a:p>
          <a:p>
            <a:pPr marL="712788" lvl="2" indent="-268288">
              <a:buFont typeface="Symbol" panose="05050102010706020507" pitchFamily="18" charset="2"/>
              <a:buChar char="-"/>
            </a:pPr>
            <a:r>
              <a:rPr lang="de-DE" altLang="de-DE">
                <a:ea typeface="Geneva"/>
                <a:cs typeface="Geneva"/>
              </a:rPr>
              <a:t>Krebserzeugend</a:t>
            </a:r>
          </a:p>
          <a:p>
            <a:pPr marL="712788" lvl="2" indent="-268288">
              <a:buFont typeface="Symbol" panose="05050102010706020507" pitchFamily="18" charset="2"/>
              <a:buChar char="-"/>
            </a:pPr>
            <a:r>
              <a:rPr lang="de-DE" altLang="de-DE">
                <a:ea typeface="Geneva"/>
                <a:cs typeface="Geneva"/>
              </a:rPr>
              <a:t>Erbgutschädigend</a:t>
            </a:r>
          </a:p>
          <a:p>
            <a:pPr marL="712788" lvl="2" indent="-268288">
              <a:buFont typeface="Symbol" panose="05050102010706020507" pitchFamily="18" charset="2"/>
              <a:buChar char="-"/>
            </a:pPr>
            <a:r>
              <a:rPr lang="de-DE" altLang="de-DE">
                <a:ea typeface="Geneva"/>
                <a:cs typeface="Geneva"/>
              </a:rPr>
              <a:t>Schädigung des ungeborenen Kindes /                    fortpflanzungsgefährdend</a:t>
            </a:r>
          </a:p>
          <a:p>
            <a:pPr marL="712788" lvl="2" indent="-268288">
              <a:buFont typeface="Symbol" panose="05050102010706020507" pitchFamily="18" charset="2"/>
              <a:buChar char="-"/>
            </a:pPr>
            <a:r>
              <a:rPr lang="de-DE" altLang="de-DE">
                <a:ea typeface="Geneva"/>
                <a:cs typeface="Geneva"/>
              </a:rPr>
              <a:t>reizende bis ätzende Wirkung auf Haut und Schleimhäute.</a:t>
            </a:r>
          </a:p>
          <a:p>
            <a:pPr>
              <a:buClr>
                <a:srgbClr val="C00000"/>
              </a:buClr>
            </a:pPr>
            <a:r>
              <a:rPr lang="de-DE" altLang="de-DE">
                <a:ea typeface="Geneva"/>
                <a:cs typeface="Geneva"/>
              </a:rPr>
              <a:t>Zytostatika schädigen die Umwelt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altLang="de-DE">
              <a:ea typeface="Geneva"/>
              <a:cs typeface="Geneva"/>
            </a:endParaRPr>
          </a:p>
          <a:p>
            <a:pPr lvl="1">
              <a:buFont typeface="Symbol" panose="05050102010706020507" pitchFamily="18" charset="2"/>
              <a:buChar char="-"/>
            </a:pPr>
            <a:endParaRPr lang="de-DE" altLang="de-DE" sz="2200"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13B0AF9-CCEC-4099-9635-D0901E351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Einführung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487FCEA6-7A66-4D2E-88C4-4D85A1A92FAD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5B39B3-FCB3-4370-8256-369B10B8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4</a:t>
            </a:fld>
            <a:endParaRPr lang="de-DE"/>
          </a:p>
        </p:txBody>
      </p:sp>
      <p:pic>
        <p:nvPicPr>
          <p:cNvPr id="6" name="Bild 1" descr="GHS08.jpg">
            <a:extLst>
              <a:ext uri="{FF2B5EF4-FFF2-40B4-BE49-F238E27FC236}">
                <a16:creationId xmlns:a16="http://schemas.microsoft.com/office/drawing/2014/main" id="{CB611489-598B-4B28-8E5F-C3EE9161A55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2996" y="1800672"/>
            <a:ext cx="1015092" cy="10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 6" descr="GHS09.jpg">
            <a:extLst>
              <a:ext uri="{FF2B5EF4-FFF2-40B4-BE49-F238E27FC236}">
                <a16:creationId xmlns:a16="http://schemas.microsoft.com/office/drawing/2014/main" id="{4647153F-78C3-47FD-BF8D-410045A9B16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2996" y="2893814"/>
            <a:ext cx="1022911" cy="102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35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D57B193-649D-4DA0-9F72-BA755215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</a:pPr>
            <a:endParaRPr lang="de-DE" altLang="de-DE" sz="1800" b="1">
              <a:solidFill>
                <a:schemeClr val="accent2"/>
              </a:solidFill>
              <a:ea typeface="Geneva"/>
              <a:cs typeface="Geneva"/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de-DE" altLang="de-DE" sz="1800" b="1">
                <a:solidFill>
                  <a:schemeClr val="accent2"/>
                </a:solidFill>
                <a:ea typeface="Geneva"/>
                <a:cs typeface="Geneva"/>
                <a:sym typeface="Wingdings" panose="05000000000000000000" pitchFamily="2" charset="2"/>
              </a:rPr>
              <a:t>Ziel muss sein:</a:t>
            </a:r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de-DE" altLang="de-DE" sz="1800" b="1">
                <a:ea typeface="Geneva"/>
                <a:cs typeface="Geneva"/>
                <a:sym typeface="Wingdings" panose="05000000000000000000" pitchFamily="2" charset="2"/>
              </a:rPr>
              <a:t>Die Aufnahme von Zytostatika so gering wie nur</a:t>
            </a:r>
            <a:br>
              <a:rPr lang="de-DE" altLang="de-DE" sz="1800" b="1">
                <a:ea typeface="Geneva"/>
                <a:cs typeface="Geneva"/>
                <a:sym typeface="Wingdings" panose="05000000000000000000" pitchFamily="2" charset="2"/>
              </a:rPr>
            </a:br>
            <a:r>
              <a:rPr lang="de-DE" altLang="de-DE" sz="1800" b="1">
                <a:ea typeface="Geneva"/>
                <a:cs typeface="Geneva"/>
                <a:sym typeface="Wingdings" panose="05000000000000000000" pitchFamily="2" charset="2"/>
              </a:rPr>
              <a:t>möglich zu halten!</a:t>
            </a:r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</a:pPr>
            <a:endParaRPr lang="de-DE" altLang="de-DE" sz="1800" b="1">
              <a:solidFill>
                <a:schemeClr val="accent2"/>
              </a:solidFill>
              <a:ea typeface="Geneva"/>
              <a:cs typeface="Geneva"/>
              <a:sym typeface="Wingdings" panose="05000000000000000000" pitchFamily="2" charset="2"/>
            </a:endParaRPr>
          </a:p>
          <a:p>
            <a:pPr marL="360363" indent="-360363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de-DE" altLang="de-DE" sz="1800" b="1">
                <a:solidFill>
                  <a:schemeClr val="accent2"/>
                </a:solidFill>
                <a:ea typeface="Geneva"/>
                <a:cs typeface="Geneva"/>
                <a:sym typeface="Wingdings" panose="05000000000000000000" pitchFamily="2" charset="2"/>
              </a:rPr>
              <a:t> Verhaltensregeln und Arbeitsschutzmaßnahmen beachten!</a:t>
            </a:r>
            <a:endParaRPr lang="de-DE" altLang="de-DE" sz="1800">
              <a:solidFill>
                <a:schemeClr val="accent2"/>
              </a:solidFill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97811D8-3E35-43D2-B502-AAADE2BBE8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Einführung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38B9E91A-1F0A-44BE-9DE2-0271FEA6B0D3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42D7D2-BFD5-49CB-B67A-F7E7B6A83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10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C4E5DDC-E201-4057-A88F-A63AFEC05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10" charset="2"/>
              <a:buChar char="§"/>
              <a:defRPr/>
            </a:pPr>
            <a:r>
              <a:rPr lang="de-DE"/>
              <a:t>Mögliche Aufnahme von Zytostatika über:</a:t>
            </a:r>
          </a:p>
          <a:p>
            <a:pPr>
              <a:buFont typeface="Wingdings" pitchFamily="-110" charset="2"/>
              <a:buChar char="§"/>
              <a:defRPr/>
            </a:pPr>
            <a:endParaRPr lang="de-DE"/>
          </a:p>
          <a:p>
            <a:pPr marL="712788" lvl="1" indent="-261938">
              <a:buClr>
                <a:srgbClr val="C00000"/>
              </a:buClr>
              <a:buFont typeface="Symbol" pitchFamily="18" charset="2"/>
              <a:buChar char="-"/>
              <a:defRPr/>
            </a:pPr>
            <a:r>
              <a:rPr lang="de-DE"/>
              <a:t>Einatmen</a:t>
            </a:r>
          </a:p>
          <a:p>
            <a:pPr marL="712788" lvl="1" indent="-261938">
              <a:buClr>
                <a:srgbClr val="C00000"/>
              </a:buClr>
              <a:buFont typeface="Symbol" charset="2"/>
              <a:buNone/>
              <a:defRPr/>
            </a:pPr>
            <a:endParaRPr lang="de-DE"/>
          </a:p>
          <a:p>
            <a:pPr marL="712788" lvl="1" indent="-261938">
              <a:buClr>
                <a:srgbClr val="C00000"/>
              </a:buClr>
              <a:buFont typeface="Symbol" charset="2"/>
              <a:buNone/>
              <a:defRPr/>
            </a:pPr>
            <a:endParaRPr lang="de-DE"/>
          </a:p>
          <a:p>
            <a:pPr marL="712788" lvl="1" indent="-261938">
              <a:buClr>
                <a:srgbClr val="C00000"/>
              </a:buClr>
              <a:buFont typeface="Symbol" pitchFamily="18" charset="2"/>
              <a:buChar char="-"/>
              <a:defRPr/>
            </a:pPr>
            <a:r>
              <a:rPr lang="de-DE"/>
              <a:t>Verschlucken</a:t>
            </a:r>
          </a:p>
          <a:p>
            <a:pPr marL="712788" lvl="1" indent="-261938">
              <a:buClr>
                <a:srgbClr val="C00000"/>
              </a:buClr>
              <a:buFont typeface="Symbol" charset="2"/>
              <a:buNone/>
              <a:defRPr/>
            </a:pPr>
            <a:endParaRPr lang="de-DE"/>
          </a:p>
          <a:p>
            <a:pPr marL="712788" lvl="1" indent="-261938">
              <a:buClr>
                <a:srgbClr val="C00000"/>
              </a:buClr>
              <a:buFont typeface="Symbol" pitchFamily="18" charset="2"/>
              <a:buChar char="-"/>
              <a:defRPr/>
            </a:pPr>
            <a:endParaRPr lang="de-DE"/>
          </a:p>
          <a:p>
            <a:pPr marL="712788" lvl="1" indent="-261938">
              <a:buClr>
                <a:srgbClr val="C00000"/>
              </a:buClr>
              <a:buFont typeface="Symbol" pitchFamily="18" charset="2"/>
              <a:buChar char="-"/>
              <a:defRPr/>
            </a:pPr>
            <a:r>
              <a:rPr lang="de-DE"/>
              <a:t>Haut- oder Schleimhautkontakt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F331B0B-C63E-495D-981E-7B713A9C4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Einführung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6758DECA-F6E0-4870-BF76-7559216C1CD8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0B842D-6A7E-40F7-837A-D91846D53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6</a:t>
            </a:fld>
            <a:endParaRPr lang="de-DE"/>
          </a:p>
        </p:txBody>
      </p:sp>
      <p:pic>
        <p:nvPicPr>
          <p:cNvPr id="6" name="Bild 2" descr="Folie24.jpg">
            <a:extLst>
              <a:ext uri="{FF2B5EF4-FFF2-40B4-BE49-F238E27FC236}">
                <a16:creationId xmlns:a16="http://schemas.microsoft.com/office/drawing/2014/main" id="{8FDA6EFC-0A8E-483B-AAAB-2117FAEC6AC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2100" y="3041780"/>
            <a:ext cx="687690" cy="8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 2" descr="Folie25.jpg">
            <a:extLst>
              <a:ext uri="{FF2B5EF4-FFF2-40B4-BE49-F238E27FC236}">
                <a16:creationId xmlns:a16="http://schemas.microsoft.com/office/drawing/2014/main" id="{0EF4C459-5EC5-4352-BCDF-CEAD44064EA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8750" y="2068829"/>
            <a:ext cx="454136" cy="96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 2" descr="Folie26.jpg">
            <a:extLst>
              <a:ext uri="{FF2B5EF4-FFF2-40B4-BE49-F238E27FC236}">
                <a16:creationId xmlns:a16="http://schemas.microsoft.com/office/drawing/2014/main" id="{6C29035A-9B2E-466A-905F-59CC74161F7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262" y="1527475"/>
            <a:ext cx="407726" cy="863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87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284D1AA-2533-4C4C-8F4C-D241EFE49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Zytostatika können unter anderem bei Glasbruch oder nicht dichten Zubereitungen freigesetzt werden.</a:t>
            </a:r>
            <a:endParaRPr lang="de-DE" altLang="de-DE">
              <a:ea typeface="Geneva"/>
              <a:cs typeface="Geneva"/>
            </a:endParaRPr>
          </a:p>
          <a:p>
            <a:r>
              <a:rPr lang="de-DE" altLang="de-DE">
                <a:ea typeface="Geneva"/>
                <a:cs typeface="Geneva"/>
              </a:rPr>
              <a:t>In Zytostatika-Arbeitsbereichen bzw. Zytostatika-Lagerbereichen können sich auf Arbeitsflächen, Fußböden etc. Spuren von Zytostatika befinden.</a:t>
            </a:r>
          </a:p>
          <a:p>
            <a:r>
              <a:rPr lang="de-DE" altLang="de-DE">
                <a:ea typeface="Geneva"/>
                <a:cs typeface="Geneva"/>
              </a:rPr>
              <a:t>Die benutzte Reinigungslösung kann ebenfalls mit Zytostatika belastet sein.</a:t>
            </a:r>
          </a:p>
          <a:p>
            <a:endParaRPr lang="de-DE" altLang="de-DE">
              <a:ea typeface="Geneva"/>
              <a:cs typeface="Geneva"/>
            </a:endParaRPr>
          </a:p>
          <a:p>
            <a:endParaRPr lang="de-DE" altLang="de-DE"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AC2BC10-A3B2-4FBF-906F-040288754F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Einführung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98B24A17-2255-4EFF-8014-A92AEF0EFC02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23958F-8D03-4CA7-91B9-3EC474C21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72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55CAE-64D4-4162-880B-6D5132C0F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Geneva"/>
              </a:rPr>
              <a:t>Allgemeine Verhaltensregeln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72D010-E822-446F-A620-371C20B0B58F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361C1C-99CD-4D24-B794-D27F72028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07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96B480C-F442-487A-858C-6A16A259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>
                <a:ea typeface="Geneva"/>
                <a:cs typeface="Geneva"/>
              </a:rPr>
              <a:t>Das Tragen geschlossener Berufskleidung und das Tragen von Handschuhen schützt Sie vor einem Hautkontakt mit Zytostatika!</a:t>
            </a:r>
          </a:p>
          <a:p>
            <a:endParaRPr lang="de-DE" altLang="de-DE">
              <a:ea typeface="Geneva"/>
              <a:cs typeface="Geneva"/>
            </a:endParaRPr>
          </a:p>
          <a:p>
            <a:pPr marL="266700" lvl="1" indent="0">
              <a:buFont typeface="Symbol" panose="05050102010706020507" pitchFamily="18" charset="2"/>
              <a:buNone/>
            </a:pPr>
            <a:endParaRPr lang="de-DE" altLang="de-DE" i="1">
              <a:ea typeface="Geneva"/>
              <a:cs typeface="Geneva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832841D-8FAB-42E7-BD8B-31C1CCE825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accent2"/>
                </a:solidFill>
                <a:ea typeface="Geneva"/>
              </a:rPr>
              <a:t>Allgemeine Verhaltensregeln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9B73FE31-82C4-43B9-A4E8-FA5B0623A2EC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0CC65E-6993-4BA2-BC9E-BEB1E3BF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9</a:t>
            </a:fld>
            <a:endParaRPr lang="de-DE"/>
          </a:p>
        </p:txBody>
      </p:sp>
      <p:pic>
        <p:nvPicPr>
          <p:cNvPr id="6" name="Bild 6" descr="fk_gsw_berner_s03.png">
            <a:extLst>
              <a:ext uri="{FF2B5EF4-FFF2-40B4-BE49-F238E27FC236}">
                <a16:creationId xmlns:a16="http://schemas.microsoft.com/office/drawing/2014/main" id="{5BA52057-330E-4B39-8A11-1B69B4A349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80602" y="2158747"/>
            <a:ext cx="1643063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813101"/>
      </p:ext>
    </p:extLst>
  </p:cSld>
  <p:clrMapOvr>
    <a:masterClrMapping/>
  </p:clrMapOvr>
</p:sld>
</file>

<file path=ppt/theme/theme1.xml><?xml version="1.0" encoding="utf-8"?>
<a:theme xmlns:a="http://schemas.openxmlformats.org/drawingml/2006/main" name="1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4F188871C5C44DBDF10B7999B35ED1" ma:contentTypeVersion="18" ma:contentTypeDescription="Ein neues Dokument erstellen." ma:contentTypeScope="" ma:versionID="5e3e496d746a577c69aace33347b2c28">
  <xsd:schema xmlns:xsd="http://www.w3.org/2001/XMLSchema" xmlns:xs="http://www.w3.org/2001/XMLSchema" xmlns:p="http://schemas.microsoft.com/office/2006/metadata/properties" xmlns:ns2="475bc12f-6d01-4c74-86b5-8a06cac99d47" xmlns:ns3="dec946da-cbc1-44c4-9ef4-54637fd1e973" targetNamespace="http://schemas.microsoft.com/office/2006/metadata/properties" ma:root="true" ma:fieldsID="d6e445dd46a7e4696fccb64ae1a08bb8" ns2:_="" ns3:_="">
    <xsd:import namespace="475bc12f-6d01-4c74-86b5-8a06cac99d47"/>
    <xsd:import namespace="dec946da-cbc1-44c4-9ef4-54637fd1e9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bc12f-6d01-4c74-86b5-8a06cac99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f9adb9bf-65a7-4dcd-b9fe-2cabe70ed6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c946da-cbc1-44c4-9ef4-54637fd1e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168520a-b21e-470b-81c4-61e12ecad24d}" ma:internalName="TaxCatchAll" ma:showField="CatchAllData" ma:web="dec946da-cbc1-44c4-9ef4-54637fd1e9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5bc12f-6d01-4c74-86b5-8a06cac99d47">
      <Terms xmlns="http://schemas.microsoft.com/office/infopath/2007/PartnerControls"/>
    </lcf76f155ced4ddcb4097134ff3c332f>
    <TaxCatchAll xmlns="dec946da-cbc1-44c4-9ef4-54637fd1e973" xsi:nil="true"/>
  </documentManagement>
</p:properties>
</file>

<file path=customXml/itemProps1.xml><?xml version="1.0" encoding="utf-8"?>
<ds:datastoreItem xmlns:ds="http://schemas.openxmlformats.org/officeDocument/2006/customXml" ds:itemID="{18E57BF3-C7AB-43D2-A5FD-EA86589B19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5bc12f-6d01-4c74-86b5-8a06cac99d47"/>
    <ds:schemaRef ds:uri="dec946da-cbc1-44c4-9ef4-54637fd1e9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8BFD5C-9EDE-485A-936C-9B4F0C5DBA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8E2282-8708-42F0-97A5-3E0E70B5EF60}">
  <ds:schemaRefs>
    <ds:schemaRef ds:uri="http://www.w3.org/XML/1998/namespace"/>
    <ds:schemaRef ds:uri="efbd585e-2b43-4ee2-ab4f-2124db5f0b3a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475bc12f-6d01-4c74-86b5-8a06cac99d47"/>
    <ds:schemaRef ds:uri="dec946da-cbc1-44c4-9ef4-54637fd1e9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1528</Words>
  <Application>Microsoft Office PowerPoint</Application>
  <PresentationFormat>Bildschirmpräsentation (16:9)</PresentationFormat>
  <Paragraphs>283</Paragraphs>
  <Slides>27</Slides>
  <Notes>24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6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42" baseType="lpstr">
      <vt:lpstr>ＭＳ Ｐゴシック</vt:lpstr>
      <vt:lpstr>Arial</vt:lpstr>
      <vt:lpstr>Calibri</vt:lpstr>
      <vt:lpstr>Calibri Light</vt:lpstr>
      <vt:lpstr>Geneva</vt:lpstr>
      <vt:lpstr>Segoe UI</vt:lpstr>
      <vt:lpstr>Symbol</vt:lpstr>
      <vt:lpstr>Wingdings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Office</vt:lpstr>
      <vt:lpstr>CorelDRAW</vt:lpstr>
      <vt:lpstr>Sicherer Umgang mit Zytostatika</vt:lpstr>
      <vt:lpstr>Schulungsinhalte</vt:lpstr>
      <vt:lpstr>Einführung [1-3]</vt:lpstr>
      <vt:lpstr>Einführung</vt:lpstr>
      <vt:lpstr>Einführung</vt:lpstr>
      <vt:lpstr>Einführung</vt:lpstr>
      <vt:lpstr>Einführung</vt:lpstr>
      <vt:lpstr>Allgemeine Verhaltensregeln</vt:lpstr>
      <vt:lpstr>Allgemeine Verhaltensregeln</vt:lpstr>
      <vt:lpstr>Allgemeine Verhaltensregeln</vt:lpstr>
      <vt:lpstr>Allgemeine Verhaltensregeln</vt:lpstr>
      <vt:lpstr>Allgemeine Verhaltensregeln [1]</vt:lpstr>
      <vt:lpstr>Verhaltensregeln bei Reinigungsarbeiten</vt:lpstr>
      <vt:lpstr>Verhaltensregeln bei Reinigungsarbeiten</vt:lpstr>
      <vt:lpstr>Verhaltensregeln bei Reinigungsarbeiten</vt:lpstr>
      <vt:lpstr>Verhaltensregeln bei Reinigungsarbeiten</vt:lpstr>
      <vt:lpstr>Verhalten bei Unfällen</vt:lpstr>
      <vt:lpstr>Verhalten bei Unfällen</vt:lpstr>
      <vt:lpstr>Verhalten bei Unfällen</vt:lpstr>
      <vt:lpstr>Verhalten bei Unfällen</vt:lpstr>
      <vt:lpstr>Praktische Übung</vt:lpstr>
      <vt:lpstr>Vielen Dank für Ihre Aufmerksamkeit und stets sicheres Arbeiten!</vt:lpstr>
      <vt:lpstr>Lernerfolgskontrolle</vt:lpstr>
      <vt:lpstr>Referenzen</vt:lpstr>
      <vt:lpstr>Leer-Folien für Ihre eigenen Ergänzungen</vt:lpstr>
      <vt:lpstr>PowerPoint-Präsentation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Plendl, Wolfgang</dc:creator>
  <cp:lastModifiedBy>Nina Reitz</cp:lastModifiedBy>
  <cp:revision>1</cp:revision>
  <cp:lastPrinted>2014-08-19T07:13:56Z</cp:lastPrinted>
  <dcterms:created xsi:type="dcterms:W3CDTF">2011-02-28T11:34:53Z</dcterms:created>
  <dcterms:modified xsi:type="dcterms:W3CDTF">2024-12-09T13:33:04Z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0x0101007B4F188871C5C44DBDF10B7999B35ED1</vt:lpwstr>
  </property>
  <property fmtid="{D5CDD505-2E9C-101B-9397-08002B2CF9AE}" pid="3" name="Order">
    <vt:r8>906100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</Properties>
</file>