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3" r:id="rId4"/>
    <p:sldMasterId id="2147484084" r:id="rId5"/>
    <p:sldMasterId id="2147484085" r:id="rId6"/>
    <p:sldMasterId id="2147484072" r:id="rId7"/>
    <p:sldMasterId id="2147484079" r:id="rId8"/>
    <p:sldMasterId id="2147483648" r:id="rId9"/>
  </p:sldMasterIdLst>
  <p:notesMasterIdLst>
    <p:notesMasterId r:id="rId42"/>
  </p:notesMasterIdLst>
  <p:handoutMasterIdLst>
    <p:handoutMasterId r:id="rId43"/>
  </p:handoutMasterIdLst>
  <p:sldIdLst>
    <p:sldId id="639" r:id="rId10"/>
    <p:sldId id="638" r:id="rId11"/>
    <p:sldId id="641" r:id="rId12"/>
    <p:sldId id="719" r:id="rId13"/>
    <p:sldId id="642" r:id="rId14"/>
    <p:sldId id="643" r:id="rId15"/>
    <p:sldId id="723" r:id="rId16"/>
    <p:sldId id="644" r:id="rId17"/>
    <p:sldId id="645" r:id="rId18"/>
    <p:sldId id="647" r:id="rId19"/>
    <p:sldId id="648" r:id="rId20"/>
    <p:sldId id="650" r:id="rId21"/>
    <p:sldId id="651" r:id="rId22"/>
    <p:sldId id="667" r:id="rId23"/>
    <p:sldId id="653" r:id="rId24"/>
    <p:sldId id="654" r:id="rId25"/>
    <p:sldId id="655" r:id="rId26"/>
    <p:sldId id="656" r:id="rId27"/>
    <p:sldId id="657" r:id="rId28"/>
    <p:sldId id="658" r:id="rId29"/>
    <p:sldId id="659" r:id="rId30"/>
    <p:sldId id="660" r:id="rId31"/>
    <p:sldId id="661" r:id="rId32"/>
    <p:sldId id="662" r:id="rId33"/>
    <p:sldId id="663" r:id="rId34"/>
    <p:sldId id="664" r:id="rId35"/>
    <p:sldId id="665" r:id="rId36"/>
    <p:sldId id="718" r:id="rId37"/>
    <p:sldId id="646" r:id="rId38"/>
    <p:sldId id="666" r:id="rId39"/>
    <p:sldId id="721" r:id="rId40"/>
    <p:sldId id="722" r:id="rId41"/>
  </p:sldIdLst>
  <p:sldSz cx="9144000" cy="5143500" type="screen16x9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1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1E349F-4C92-E0C7-107A-346C414FCE5C}" name="Nina Reitz" initials="NR" userId="S::nina.reitz@lilly.com::707c180a-2c6d-4db0-a1eb-5dcc867660b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ock, Katja" initials="SK" lastIdx="15" clrIdx="6">
    <p:extLst>
      <p:ext uri="{19B8F6BF-5375-455C-9EA6-DF929625EA0E}">
        <p15:presenceInfo xmlns:p15="http://schemas.microsoft.com/office/powerpoint/2012/main" userId="Stock, Katja" providerId="None"/>
      </p:ext>
    </p:extLst>
  </p:cmAuthor>
  <p:cmAuthor id="1" name="Katja Stock" initials="KS" lastIdx="68" clrIdx="0"/>
  <p:cmAuthor id="8" name="vanessa.haefner@unimedizin-mainz.de" initials="va" lastIdx="14" clrIdx="7">
    <p:extLst>
      <p:ext uri="{19B8F6BF-5375-455C-9EA6-DF929625EA0E}">
        <p15:presenceInfo xmlns:p15="http://schemas.microsoft.com/office/powerpoint/2012/main" userId="S::vanessa.haefner_unimedizin-mainz.de#ext#@elililly.onmicrosoft.com::09db7fd1-4eaa-4c08-8307-6a6ef30d76c1" providerId="AD"/>
      </p:ext>
    </p:extLst>
  </p:cmAuthor>
  <p:cmAuthor id="2" name="Vanessa Häfner" initials="VH" lastIdx="58" clrIdx="1"/>
  <p:cmAuthor id="9" name="Paul Schmidt" initials="PS" lastIdx="3" clrIdx="8">
    <p:extLst>
      <p:ext uri="{19B8F6BF-5375-455C-9EA6-DF929625EA0E}">
        <p15:presenceInfo xmlns:p15="http://schemas.microsoft.com/office/powerpoint/2012/main" userId="S::schmidt_paul@lilly.com::faa873bf-ae76-4df7-bf43-5dea908680b1" providerId="AD"/>
      </p:ext>
    </p:extLst>
  </p:cmAuthor>
  <p:cmAuthor id="3" name="Hannah Silberzahn" initials="HS" lastIdx="230" clrIdx="2">
    <p:extLst>
      <p:ext uri="{19B8F6BF-5375-455C-9EA6-DF929625EA0E}">
        <p15:presenceInfo xmlns:p15="http://schemas.microsoft.com/office/powerpoint/2012/main" userId="S-1-5-21-18633868-1813740183-1888516137-424006" providerId="AD"/>
      </p:ext>
    </p:extLst>
  </p:cmAuthor>
  <p:cmAuthor id="4" name="Hannah Silberzahn" initials="HS [2]" lastIdx="1" clrIdx="3">
    <p:extLst>
      <p:ext uri="{19B8F6BF-5375-455C-9EA6-DF929625EA0E}">
        <p15:presenceInfo xmlns:p15="http://schemas.microsoft.com/office/powerpoint/2012/main" userId="Hannah Silberzahn" providerId="None"/>
      </p:ext>
    </p:extLst>
  </p:cmAuthor>
  <p:cmAuthor id="5" name="Adrian Hencke" initials="AH" lastIdx="4" clrIdx="4">
    <p:extLst>
      <p:ext uri="{19B8F6BF-5375-455C-9EA6-DF929625EA0E}">
        <p15:presenceInfo xmlns:p15="http://schemas.microsoft.com/office/powerpoint/2012/main" userId="S::hencke_adrian@lilly.com::86e431b8-bf24-448b-883b-4163eb3bf3b5" providerId="AD"/>
      </p:ext>
    </p:extLst>
  </p:cmAuthor>
  <p:cmAuthor id="6" name="katja.stock@uk-erlangen.de" initials="ka" lastIdx="10" clrIdx="5">
    <p:extLst>
      <p:ext uri="{19B8F6BF-5375-455C-9EA6-DF929625EA0E}">
        <p15:presenceInfo xmlns:p15="http://schemas.microsoft.com/office/powerpoint/2012/main" userId="S::katja.stock_uk-erlangen.de#ext#@elililly.onmicrosoft.com::a46ab5eb-53f3-4c36-9851-530917f8ba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565"/>
    <a:srgbClr val="BE0023"/>
    <a:srgbClr val="D11242"/>
    <a:srgbClr val="FFFF00"/>
    <a:srgbClr val="FFCC00"/>
    <a:srgbClr val="009900"/>
    <a:srgbClr val="CCCCCC"/>
    <a:srgbClr val="CC0000"/>
    <a:srgbClr val="93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09B98-169E-4E6E-86CF-DEA98C6148F3}" v="1" dt="2024-12-09T13:37:15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15" autoAdjust="0"/>
  </p:normalViewPr>
  <p:slideViewPr>
    <p:cSldViewPr snapToGrid="0">
      <p:cViewPr varScale="1">
        <p:scale>
          <a:sx n="81" d="100"/>
          <a:sy n="81" d="100"/>
        </p:scale>
        <p:origin x="1498" y="302"/>
      </p:cViewPr>
      <p:guideLst>
        <p:guide orient="horz" pos="935"/>
        <p:guide pos="11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Reitz" userId="S::nina.reitz@lilly.com::707c180a-2c6d-4db0-a1eb-5dcc867660bf" providerId="AD" clId="Web-{A34C1820-57EF-9BB8-6D9A-35A758CCC811}"/>
    <pc:docChg chg="modSld">
      <pc:chgData name="Nina Reitz" userId="S::nina.reitz@lilly.com::707c180a-2c6d-4db0-a1eb-5dcc867660bf" providerId="AD" clId="Web-{A34C1820-57EF-9BB8-6D9A-35A758CCC811}" dt="2024-11-20T08:18:43.226" v="3" actId="20577"/>
      <pc:docMkLst>
        <pc:docMk/>
      </pc:docMkLst>
      <pc:sldChg chg="modSp">
        <pc:chgData name="Nina Reitz" userId="S::nina.reitz@lilly.com::707c180a-2c6d-4db0-a1eb-5dcc867660bf" providerId="AD" clId="Web-{A34C1820-57EF-9BB8-6D9A-35A758CCC811}" dt="2024-11-20T08:18:43.226" v="3" actId="20577"/>
        <pc:sldMkLst>
          <pc:docMk/>
          <pc:sldMk cId="2521294100" sldId="664"/>
        </pc:sldMkLst>
        <pc:spChg chg="mod">
          <ac:chgData name="Nina Reitz" userId="S::nina.reitz@lilly.com::707c180a-2c6d-4db0-a1eb-5dcc867660bf" providerId="AD" clId="Web-{A34C1820-57EF-9BB8-6D9A-35A758CCC811}" dt="2024-11-20T08:18:43.226" v="3" actId="20577"/>
          <ac:spMkLst>
            <pc:docMk/>
            <pc:sldMk cId="2521294100" sldId="664"/>
            <ac:spMk id="2" creationId="{A98300B5-CAA1-4254-A619-2DEF2F1EC97C}"/>
          </ac:spMkLst>
        </pc:spChg>
      </pc:sldChg>
    </pc:docChg>
  </pc:docChgLst>
  <pc:docChgLst>
    <pc:chgData name="Nina Reitz" userId="707c180a-2c6d-4db0-a1eb-5dcc867660bf" providerId="ADAL" clId="{2D909B98-169E-4E6E-86CF-DEA98C6148F3}"/>
    <pc:docChg chg="custSel modSld">
      <pc:chgData name="Nina Reitz" userId="707c180a-2c6d-4db0-a1eb-5dcc867660bf" providerId="ADAL" clId="{2D909B98-169E-4E6E-86CF-DEA98C6148F3}" dt="2024-12-09T13:37:15.846" v="1"/>
      <pc:docMkLst>
        <pc:docMk/>
      </pc:docMkLst>
      <pc:sldChg chg="addSp delSp modSp mod">
        <pc:chgData name="Nina Reitz" userId="707c180a-2c6d-4db0-a1eb-5dcc867660bf" providerId="ADAL" clId="{2D909B98-169E-4E6E-86CF-DEA98C6148F3}" dt="2024-12-09T13:37:15.846" v="1"/>
        <pc:sldMkLst>
          <pc:docMk/>
          <pc:sldMk cId="2321008877" sldId="718"/>
        </pc:sldMkLst>
        <pc:spChg chg="add mod">
          <ac:chgData name="Nina Reitz" userId="707c180a-2c6d-4db0-a1eb-5dcc867660bf" providerId="ADAL" clId="{2D909B98-169E-4E6E-86CF-DEA98C6148F3}" dt="2024-12-09T13:37:15.846" v="1"/>
          <ac:spMkLst>
            <pc:docMk/>
            <pc:sldMk cId="2321008877" sldId="718"/>
            <ac:spMk id="2" creationId="{600A685A-C3B8-3571-168A-9BD19A3B822C}"/>
          </ac:spMkLst>
        </pc:spChg>
        <pc:graphicFrameChg chg="del">
          <ac:chgData name="Nina Reitz" userId="707c180a-2c6d-4db0-a1eb-5dcc867660bf" providerId="ADAL" clId="{2D909B98-169E-4E6E-86CF-DEA98C6148F3}" dt="2024-12-09T13:37:15.195" v="0" actId="478"/>
          <ac:graphicFrameMkLst>
            <pc:docMk/>
            <pc:sldMk cId="2321008877" sldId="718"/>
            <ac:graphicFrameMk id="6" creationId="{78EFBCC9-EBBA-E5D1-0158-ED1C53191C37}"/>
          </ac:graphicFrameMkLst>
        </pc:graphicFrameChg>
      </pc:sldChg>
    </pc:docChg>
  </pc:docChgLst>
  <pc:docChgLst>
    <pc:chgData name="Nina Reitz" userId="707c180a-2c6d-4db0-a1eb-5dcc867660bf" providerId="ADAL" clId="{E4A20A2B-CA37-4E8A-BADA-98D283B5FB74}"/>
    <pc:docChg chg="undo custSel addSld delSld modSld sldOrd">
      <pc:chgData name="Nina Reitz" userId="707c180a-2c6d-4db0-a1eb-5dcc867660bf" providerId="ADAL" clId="{E4A20A2B-CA37-4E8A-BADA-98D283B5FB74}" dt="2024-10-30T12:29:08.705" v="506"/>
      <pc:docMkLst>
        <pc:docMk/>
      </pc:docMkLst>
      <pc:sldChg chg="modSp mod">
        <pc:chgData name="Nina Reitz" userId="707c180a-2c6d-4db0-a1eb-5dcc867660bf" providerId="ADAL" clId="{E4A20A2B-CA37-4E8A-BADA-98D283B5FB74}" dt="2024-10-30T11:17:44.239" v="78" actId="20577"/>
        <pc:sldMkLst>
          <pc:docMk/>
          <pc:sldMk cId="3422657595" sldId="638"/>
        </pc:sldMkLst>
        <pc:spChg chg="mod">
          <ac:chgData name="Nina Reitz" userId="707c180a-2c6d-4db0-a1eb-5dcc867660bf" providerId="ADAL" clId="{E4A20A2B-CA37-4E8A-BADA-98D283B5FB74}" dt="2024-10-30T11:17:44.239" v="78" actId="20577"/>
          <ac:spMkLst>
            <pc:docMk/>
            <pc:sldMk cId="3422657595" sldId="638"/>
            <ac:spMk id="2" creationId="{DA661F81-D47D-4D20-9374-7F1CB5204DF3}"/>
          </ac:spMkLst>
        </pc:spChg>
      </pc:sldChg>
      <pc:sldChg chg="modSp mod">
        <pc:chgData name="Nina Reitz" userId="707c180a-2c6d-4db0-a1eb-5dcc867660bf" providerId="ADAL" clId="{E4A20A2B-CA37-4E8A-BADA-98D283B5FB74}" dt="2024-10-30T11:16:08.098" v="27" actId="14100"/>
        <pc:sldMkLst>
          <pc:docMk/>
          <pc:sldMk cId="467966230" sldId="639"/>
        </pc:sldMkLst>
        <pc:spChg chg="mod">
          <ac:chgData name="Nina Reitz" userId="707c180a-2c6d-4db0-a1eb-5dcc867660bf" providerId="ADAL" clId="{E4A20A2B-CA37-4E8A-BADA-98D283B5FB74}" dt="2024-10-30T11:16:08.098" v="27" actId="14100"/>
          <ac:spMkLst>
            <pc:docMk/>
            <pc:sldMk cId="467966230" sldId="639"/>
            <ac:spMk id="6" creationId="{62ED871A-104F-486E-A045-5D04BDB98BFF}"/>
          </ac:spMkLst>
        </pc:spChg>
      </pc:sldChg>
      <pc:sldChg chg="modSp mod">
        <pc:chgData name="Nina Reitz" userId="707c180a-2c6d-4db0-a1eb-5dcc867660bf" providerId="ADAL" clId="{E4A20A2B-CA37-4E8A-BADA-98D283B5FB74}" dt="2024-10-30T11:17:20.928" v="47" actId="20577"/>
        <pc:sldMkLst>
          <pc:docMk/>
          <pc:sldMk cId="1204490444" sldId="641"/>
        </pc:sldMkLst>
        <pc:spChg chg="mod">
          <ac:chgData name="Nina Reitz" userId="707c180a-2c6d-4db0-a1eb-5dcc867660bf" providerId="ADAL" clId="{E4A20A2B-CA37-4E8A-BADA-98D283B5FB74}" dt="2024-10-30T11:17:20.928" v="47" actId="20577"/>
          <ac:spMkLst>
            <pc:docMk/>
            <pc:sldMk cId="1204490444" sldId="641"/>
            <ac:spMk id="2" creationId="{ACA2471B-72A4-44F4-8ECE-B00EEDC3F3A6}"/>
          </ac:spMkLst>
        </pc:spChg>
      </pc:sldChg>
      <pc:sldChg chg="modSp mod">
        <pc:chgData name="Nina Reitz" userId="707c180a-2c6d-4db0-a1eb-5dcc867660bf" providerId="ADAL" clId="{E4A20A2B-CA37-4E8A-BADA-98D283B5FB74}" dt="2024-10-30T11:24:48.827" v="190" actId="20577"/>
        <pc:sldMkLst>
          <pc:docMk/>
          <pc:sldMk cId="1984158943" sldId="642"/>
        </pc:sldMkLst>
        <pc:spChg chg="mod">
          <ac:chgData name="Nina Reitz" userId="707c180a-2c6d-4db0-a1eb-5dcc867660bf" providerId="ADAL" clId="{E4A20A2B-CA37-4E8A-BADA-98D283B5FB74}" dt="2024-10-30T11:24:48.827" v="190" actId="20577"/>
          <ac:spMkLst>
            <pc:docMk/>
            <pc:sldMk cId="1984158943" sldId="642"/>
            <ac:spMk id="2" creationId="{658D41F6-4EEB-43A3-B43E-44A54FCC8A23}"/>
          </ac:spMkLst>
        </pc:spChg>
      </pc:sldChg>
      <pc:sldChg chg="modSp mod">
        <pc:chgData name="Nina Reitz" userId="707c180a-2c6d-4db0-a1eb-5dcc867660bf" providerId="ADAL" clId="{E4A20A2B-CA37-4E8A-BADA-98D283B5FB74}" dt="2024-10-30T11:27:17.077" v="239" actId="20577"/>
        <pc:sldMkLst>
          <pc:docMk/>
          <pc:sldMk cId="978509175" sldId="645"/>
        </pc:sldMkLst>
        <pc:spChg chg="mod">
          <ac:chgData name="Nina Reitz" userId="707c180a-2c6d-4db0-a1eb-5dcc867660bf" providerId="ADAL" clId="{E4A20A2B-CA37-4E8A-BADA-98D283B5FB74}" dt="2024-10-30T11:27:17.077" v="239" actId="20577"/>
          <ac:spMkLst>
            <pc:docMk/>
            <pc:sldMk cId="978509175" sldId="645"/>
            <ac:spMk id="2" creationId="{11927AF7-E257-4D13-B6D2-CCDFFD7D6380}"/>
          </ac:spMkLst>
        </pc:spChg>
      </pc:sldChg>
      <pc:sldChg chg="modSp mod">
        <pc:chgData name="Nina Reitz" userId="707c180a-2c6d-4db0-a1eb-5dcc867660bf" providerId="ADAL" clId="{E4A20A2B-CA37-4E8A-BADA-98D283B5FB74}" dt="2024-10-30T12:27:49.372" v="500" actId="20577"/>
        <pc:sldMkLst>
          <pc:docMk/>
          <pc:sldMk cId="1834891717" sldId="646"/>
        </pc:sldMkLst>
        <pc:spChg chg="mod">
          <ac:chgData name="Nina Reitz" userId="707c180a-2c6d-4db0-a1eb-5dcc867660bf" providerId="ADAL" clId="{E4A20A2B-CA37-4E8A-BADA-98D283B5FB74}" dt="2024-10-30T12:27:49.372" v="500" actId="20577"/>
          <ac:spMkLst>
            <pc:docMk/>
            <pc:sldMk cId="1834891717" sldId="646"/>
            <ac:spMk id="2" creationId="{4E14E252-FFF7-431E-AEB9-1DEB694B6141}"/>
          </ac:spMkLst>
        </pc:spChg>
      </pc:sldChg>
      <pc:sldChg chg="modSp mod">
        <pc:chgData name="Nina Reitz" userId="707c180a-2c6d-4db0-a1eb-5dcc867660bf" providerId="ADAL" clId="{E4A20A2B-CA37-4E8A-BADA-98D283B5FB74}" dt="2024-10-30T12:05:32.685" v="296" actId="113"/>
        <pc:sldMkLst>
          <pc:docMk/>
          <pc:sldMk cId="3245669947" sldId="647"/>
        </pc:sldMkLst>
        <pc:spChg chg="mod">
          <ac:chgData name="Nina Reitz" userId="707c180a-2c6d-4db0-a1eb-5dcc867660bf" providerId="ADAL" clId="{E4A20A2B-CA37-4E8A-BADA-98D283B5FB74}" dt="2024-10-30T12:05:32.685" v="296" actId="113"/>
          <ac:spMkLst>
            <pc:docMk/>
            <pc:sldMk cId="3245669947" sldId="647"/>
            <ac:spMk id="2" creationId="{E002B203-F9ED-4E40-98A5-1262515E8265}"/>
          </ac:spMkLst>
        </pc:spChg>
      </pc:sldChg>
      <pc:sldChg chg="addSp modSp mod">
        <pc:chgData name="Nina Reitz" userId="707c180a-2c6d-4db0-a1eb-5dcc867660bf" providerId="ADAL" clId="{E4A20A2B-CA37-4E8A-BADA-98D283B5FB74}" dt="2024-10-30T12:10:20.970" v="321" actId="1036"/>
        <pc:sldMkLst>
          <pc:docMk/>
          <pc:sldMk cId="2683869852" sldId="650"/>
        </pc:sldMkLst>
        <pc:spChg chg="mod">
          <ac:chgData name="Nina Reitz" userId="707c180a-2c6d-4db0-a1eb-5dcc867660bf" providerId="ADAL" clId="{E4A20A2B-CA37-4E8A-BADA-98D283B5FB74}" dt="2024-10-30T12:09:51.260" v="316" actId="20577"/>
          <ac:spMkLst>
            <pc:docMk/>
            <pc:sldMk cId="2683869852" sldId="650"/>
            <ac:spMk id="2" creationId="{6B42893E-A45B-49CF-89E2-A016B3D93237}"/>
          </ac:spMkLst>
        </pc:spChg>
        <pc:picChg chg="add mod">
          <ac:chgData name="Nina Reitz" userId="707c180a-2c6d-4db0-a1eb-5dcc867660bf" providerId="ADAL" clId="{E4A20A2B-CA37-4E8A-BADA-98D283B5FB74}" dt="2024-10-30T12:10:20.970" v="321" actId="1036"/>
          <ac:picMkLst>
            <pc:docMk/>
            <pc:sldMk cId="2683869852" sldId="650"/>
            <ac:picMk id="8" creationId="{3B4A6F29-C91B-B2E0-5AAA-AEFC28C50004}"/>
          </ac:picMkLst>
        </pc:picChg>
      </pc:sldChg>
      <pc:sldChg chg="modSp mod">
        <pc:chgData name="Nina Reitz" userId="707c180a-2c6d-4db0-a1eb-5dcc867660bf" providerId="ADAL" clId="{E4A20A2B-CA37-4E8A-BADA-98D283B5FB74}" dt="2024-10-30T12:11:24.219" v="329" actId="207"/>
        <pc:sldMkLst>
          <pc:docMk/>
          <pc:sldMk cId="2479688164" sldId="651"/>
        </pc:sldMkLst>
        <pc:spChg chg="mod">
          <ac:chgData name="Nina Reitz" userId="707c180a-2c6d-4db0-a1eb-5dcc867660bf" providerId="ADAL" clId="{E4A20A2B-CA37-4E8A-BADA-98D283B5FB74}" dt="2024-10-30T12:11:24.219" v="329" actId="207"/>
          <ac:spMkLst>
            <pc:docMk/>
            <pc:sldMk cId="2479688164" sldId="651"/>
            <ac:spMk id="2" creationId="{CE5B0448-440B-4A63-9464-E769F79D5FC4}"/>
          </ac:spMkLst>
        </pc:spChg>
      </pc:sldChg>
      <pc:sldChg chg="modSp mod">
        <pc:chgData name="Nina Reitz" userId="707c180a-2c6d-4db0-a1eb-5dcc867660bf" providerId="ADAL" clId="{E4A20A2B-CA37-4E8A-BADA-98D283B5FB74}" dt="2024-10-30T12:16:07.846" v="369" actId="20577"/>
        <pc:sldMkLst>
          <pc:docMk/>
          <pc:sldMk cId="667408068" sldId="653"/>
        </pc:sldMkLst>
        <pc:spChg chg="mod">
          <ac:chgData name="Nina Reitz" userId="707c180a-2c6d-4db0-a1eb-5dcc867660bf" providerId="ADAL" clId="{E4A20A2B-CA37-4E8A-BADA-98D283B5FB74}" dt="2024-10-30T12:16:07.846" v="369" actId="20577"/>
          <ac:spMkLst>
            <pc:docMk/>
            <pc:sldMk cId="667408068" sldId="653"/>
            <ac:spMk id="2" creationId="{130030D1-4323-4FC7-A403-1C64EC590158}"/>
          </ac:spMkLst>
        </pc:spChg>
      </pc:sldChg>
      <pc:sldChg chg="modNotesTx">
        <pc:chgData name="Nina Reitz" userId="707c180a-2c6d-4db0-a1eb-5dcc867660bf" providerId="ADAL" clId="{E4A20A2B-CA37-4E8A-BADA-98D283B5FB74}" dt="2024-10-30T12:29:03.391" v="504" actId="20577"/>
        <pc:sldMkLst>
          <pc:docMk/>
          <pc:sldMk cId="1485321207" sldId="655"/>
        </pc:sldMkLst>
      </pc:sldChg>
      <pc:sldChg chg="modNotesTx">
        <pc:chgData name="Nina Reitz" userId="707c180a-2c6d-4db0-a1eb-5dcc867660bf" providerId="ADAL" clId="{E4A20A2B-CA37-4E8A-BADA-98D283B5FB74}" dt="2024-10-30T12:29:08.705" v="506"/>
        <pc:sldMkLst>
          <pc:docMk/>
          <pc:sldMk cId="1748312808" sldId="656"/>
        </pc:sldMkLst>
      </pc:sldChg>
      <pc:sldChg chg="modSp mod">
        <pc:chgData name="Nina Reitz" userId="707c180a-2c6d-4db0-a1eb-5dcc867660bf" providerId="ADAL" clId="{E4A20A2B-CA37-4E8A-BADA-98D283B5FB74}" dt="2024-10-30T12:16:46.959" v="399" actId="20577"/>
        <pc:sldMkLst>
          <pc:docMk/>
          <pc:sldMk cId="1785622255" sldId="657"/>
        </pc:sldMkLst>
        <pc:spChg chg="mod">
          <ac:chgData name="Nina Reitz" userId="707c180a-2c6d-4db0-a1eb-5dcc867660bf" providerId="ADAL" clId="{E4A20A2B-CA37-4E8A-BADA-98D283B5FB74}" dt="2024-10-30T12:16:46.959" v="399" actId="20577"/>
          <ac:spMkLst>
            <pc:docMk/>
            <pc:sldMk cId="1785622255" sldId="657"/>
            <ac:spMk id="2" creationId="{2B529CEC-1ABC-4F08-B613-5C66F31A1AEB}"/>
          </ac:spMkLst>
        </pc:spChg>
      </pc:sldChg>
      <pc:sldChg chg="modSp mod">
        <pc:chgData name="Nina Reitz" userId="707c180a-2c6d-4db0-a1eb-5dcc867660bf" providerId="ADAL" clId="{E4A20A2B-CA37-4E8A-BADA-98D283B5FB74}" dt="2024-10-30T12:18:36.326" v="407" actId="20577"/>
        <pc:sldMkLst>
          <pc:docMk/>
          <pc:sldMk cId="2309674750" sldId="658"/>
        </pc:sldMkLst>
        <pc:spChg chg="mod">
          <ac:chgData name="Nina Reitz" userId="707c180a-2c6d-4db0-a1eb-5dcc867660bf" providerId="ADAL" clId="{E4A20A2B-CA37-4E8A-BADA-98D283B5FB74}" dt="2024-10-30T12:18:36.326" v="407" actId="20577"/>
          <ac:spMkLst>
            <pc:docMk/>
            <pc:sldMk cId="2309674750" sldId="658"/>
            <ac:spMk id="2" creationId="{1119FA8A-446A-4498-A187-B5E6EB129ADB}"/>
          </ac:spMkLst>
        </pc:spChg>
      </pc:sldChg>
      <pc:sldChg chg="modSp mod">
        <pc:chgData name="Nina Reitz" userId="707c180a-2c6d-4db0-a1eb-5dcc867660bf" providerId="ADAL" clId="{E4A20A2B-CA37-4E8A-BADA-98D283B5FB74}" dt="2024-10-30T12:20:52.512" v="425" actId="20577"/>
        <pc:sldMkLst>
          <pc:docMk/>
          <pc:sldMk cId="2031894840" sldId="659"/>
        </pc:sldMkLst>
        <pc:spChg chg="mod">
          <ac:chgData name="Nina Reitz" userId="707c180a-2c6d-4db0-a1eb-5dcc867660bf" providerId="ADAL" clId="{E4A20A2B-CA37-4E8A-BADA-98D283B5FB74}" dt="2024-10-30T12:20:52.512" v="425" actId="20577"/>
          <ac:spMkLst>
            <pc:docMk/>
            <pc:sldMk cId="2031894840" sldId="659"/>
            <ac:spMk id="2" creationId="{2C6119FB-5463-4F21-A204-941CB8E83363}"/>
          </ac:spMkLst>
        </pc:spChg>
      </pc:sldChg>
      <pc:sldChg chg="modSp mod">
        <pc:chgData name="Nina Reitz" userId="707c180a-2c6d-4db0-a1eb-5dcc867660bf" providerId="ADAL" clId="{E4A20A2B-CA37-4E8A-BADA-98D283B5FB74}" dt="2024-10-30T12:22:12.577" v="427" actId="207"/>
        <pc:sldMkLst>
          <pc:docMk/>
          <pc:sldMk cId="1661365197" sldId="661"/>
        </pc:sldMkLst>
        <pc:spChg chg="mod">
          <ac:chgData name="Nina Reitz" userId="707c180a-2c6d-4db0-a1eb-5dcc867660bf" providerId="ADAL" clId="{E4A20A2B-CA37-4E8A-BADA-98D283B5FB74}" dt="2024-10-30T12:22:12.577" v="427" actId="207"/>
          <ac:spMkLst>
            <pc:docMk/>
            <pc:sldMk cId="1661365197" sldId="661"/>
            <ac:spMk id="2" creationId="{99E15985-A9C8-456A-B614-E08063C6CB47}"/>
          </ac:spMkLst>
        </pc:spChg>
      </pc:sldChg>
      <pc:sldChg chg="modNotesTx">
        <pc:chgData name="Nina Reitz" userId="707c180a-2c6d-4db0-a1eb-5dcc867660bf" providerId="ADAL" clId="{E4A20A2B-CA37-4E8A-BADA-98D283B5FB74}" dt="2024-10-30T12:24:27.631" v="442" actId="20577"/>
        <pc:sldMkLst>
          <pc:docMk/>
          <pc:sldMk cId="2804203604" sldId="663"/>
        </pc:sldMkLst>
      </pc:sldChg>
      <pc:sldChg chg="modSp mod modNotesTx">
        <pc:chgData name="Nina Reitz" userId="707c180a-2c6d-4db0-a1eb-5dcc867660bf" providerId="ADAL" clId="{E4A20A2B-CA37-4E8A-BADA-98D283B5FB74}" dt="2024-10-30T12:25:12.330" v="458" actId="20577"/>
        <pc:sldMkLst>
          <pc:docMk/>
          <pc:sldMk cId="2521294100" sldId="664"/>
        </pc:sldMkLst>
        <pc:spChg chg="mod">
          <ac:chgData name="Nina Reitz" userId="707c180a-2c6d-4db0-a1eb-5dcc867660bf" providerId="ADAL" clId="{E4A20A2B-CA37-4E8A-BADA-98D283B5FB74}" dt="2024-10-30T12:25:12.330" v="458" actId="20577"/>
          <ac:spMkLst>
            <pc:docMk/>
            <pc:sldMk cId="2521294100" sldId="664"/>
            <ac:spMk id="2" creationId="{A98300B5-CAA1-4254-A619-2DEF2F1EC97C}"/>
          </ac:spMkLst>
        </pc:spChg>
      </pc:sldChg>
      <pc:sldChg chg="modSp mod">
        <pc:chgData name="Nina Reitz" userId="707c180a-2c6d-4db0-a1eb-5dcc867660bf" providerId="ADAL" clId="{E4A20A2B-CA37-4E8A-BADA-98D283B5FB74}" dt="2024-10-30T12:14:29.351" v="334" actId="255"/>
        <pc:sldMkLst>
          <pc:docMk/>
          <pc:sldMk cId="649890643" sldId="667"/>
        </pc:sldMkLst>
        <pc:spChg chg="mod">
          <ac:chgData name="Nina Reitz" userId="707c180a-2c6d-4db0-a1eb-5dcc867660bf" providerId="ADAL" clId="{E4A20A2B-CA37-4E8A-BADA-98D283B5FB74}" dt="2024-10-30T12:14:29.351" v="334" actId="255"/>
          <ac:spMkLst>
            <pc:docMk/>
            <pc:sldMk cId="649890643" sldId="667"/>
            <ac:spMk id="2" creationId="{5C0F8C42-6CC2-4A93-B100-07E35D974A28}"/>
          </ac:spMkLst>
        </pc:spChg>
      </pc:sldChg>
      <pc:sldChg chg="modSp mod modNotesTx">
        <pc:chgData name="Nina Reitz" userId="707c180a-2c6d-4db0-a1eb-5dcc867660bf" providerId="ADAL" clId="{E4A20A2B-CA37-4E8A-BADA-98D283B5FB74}" dt="2024-10-30T11:23:50.995" v="183" actId="1038"/>
        <pc:sldMkLst>
          <pc:docMk/>
          <pc:sldMk cId="984358336" sldId="719"/>
        </pc:sldMkLst>
        <pc:spChg chg="mod">
          <ac:chgData name="Nina Reitz" userId="707c180a-2c6d-4db0-a1eb-5dcc867660bf" providerId="ADAL" clId="{E4A20A2B-CA37-4E8A-BADA-98D283B5FB74}" dt="2024-10-30T11:23:32.098" v="160" actId="20577"/>
          <ac:spMkLst>
            <pc:docMk/>
            <pc:sldMk cId="984358336" sldId="719"/>
            <ac:spMk id="2" creationId="{32A6B5C5-CA07-46EC-B22A-8D922983ACCF}"/>
          </ac:spMkLst>
        </pc:spChg>
        <pc:picChg chg="mod">
          <ac:chgData name="Nina Reitz" userId="707c180a-2c6d-4db0-a1eb-5dcc867660bf" providerId="ADAL" clId="{E4A20A2B-CA37-4E8A-BADA-98D283B5FB74}" dt="2024-10-30T11:23:50.995" v="183" actId="1038"/>
          <ac:picMkLst>
            <pc:docMk/>
            <pc:sldMk cId="984358336" sldId="719"/>
            <ac:picMk id="6" creationId="{CB611489-598B-4B28-8E5F-C3EE9161A554}"/>
          </ac:picMkLst>
        </pc:picChg>
        <pc:picChg chg="mod">
          <ac:chgData name="Nina Reitz" userId="707c180a-2c6d-4db0-a1eb-5dcc867660bf" providerId="ADAL" clId="{E4A20A2B-CA37-4E8A-BADA-98D283B5FB74}" dt="2024-10-30T11:23:50.995" v="183" actId="1038"/>
          <ac:picMkLst>
            <pc:docMk/>
            <pc:sldMk cId="984358336" sldId="719"/>
            <ac:picMk id="7" creationId="{4647153F-78C3-47FD-BF8D-410045A9B16C}"/>
          </ac:picMkLst>
        </pc:picChg>
      </pc:sldChg>
      <pc:sldChg chg="modSp add mod ord">
        <pc:chgData name="Nina Reitz" userId="707c180a-2c6d-4db0-a1eb-5dcc867660bf" providerId="ADAL" clId="{E4A20A2B-CA37-4E8A-BADA-98D283B5FB74}" dt="2024-10-30T11:26:47.871" v="226" actId="20577"/>
        <pc:sldMkLst>
          <pc:docMk/>
          <pc:sldMk cId="1569580350" sldId="723"/>
        </pc:sldMkLst>
        <pc:spChg chg="mod">
          <ac:chgData name="Nina Reitz" userId="707c180a-2c6d-4db0-a1eb-5dcc867660bf" providerId="ADAL" clId="{E4A20A2B-CA37-4E8A-BADA-98D283B5FB74}" dt="2024-10-30T11:26:47.871" v="226" actId="20577"/>
          <ac:spMkLst>
            <pc:docMk/>
            <pc:sldMk cId="1569580350" sldId="723"/>
            <ac:spMk id="2" creationId="{ACA2471B-72A4-44F4-8ECE-B00EEDC3F3A6}"/>
          </ac:spMkLst>
        </pc:spChg>
      </pc:sldChg>
      <pc:sldChg chg="new del ord">
        <pc:chgData name="Nina Reitz" userId="707c180a-2c6d-4db0-a1eb-5dcc867660bf" providerId="ADAL" clId="{E4A20A2B-CA37-4E8A-BADA-98D283B5FB74}" dt="2024-10-30T11:26:27.013" v="194" actId="47"/>
        <pc:sldMkLst>
          <pc:docMk/>
          <pc:sldMk cId="3701770294" sldId="723"/>
        </pc:sldMkLst>
      </pc:sldChg>
    </pc:docChg>
  </pc:docChgLst>
  <pc:docChgLst>
    <pc:chgData name="Nina Reitz" userId="707c180a-2c6d-4db0-a1eb-5dcc867660bf" providerId="ADAL" clId="{B7AA8719-DE80-41D3-A6B4-9BA16AB61B39}"/>
    <pc:docChg chg="undo custSel modSld">
      <pc:chgData name="Nina Reitz" userId="707c180a-2c6d-4db0-a1eb-5dcc867660bf" providerId="ADAL" clId="{B7AA8719-DE80-41D3-A6B4-9BA16AB61B39}" dt="2024-11-28T10:46:00.961" v="39" actId="20577"/>
      <pc:docMkLst>
        <pc:docMk/>
      </pc:docMkLst>
      <pc:sldChg chg="addSp delSp mod">
        <pc:chgData name="Nina Reitz" userId="707c180a-2c6d-4db0-a1eb-5dcc867660bf" providerId="ADAL" clId="{B7AA8719-DE80-41D3-A6B4-9BA16AB61B39}" dt="2024-11-28T10:19:32.950" v="1" actId="22"/>
        <pc:sldMkLst>
          <pc:docMk/>
          <pc:sldMk cId="467966230" sldId="639"/>
        </pc:sldMkLst>
        <pc:spChg chg="add del">
          <ac:chgData name="Nina Reitz" userId="707c180a-2c6d-4db0-a1eb-5dcc867660bf" providerId="ADAL" clId="{B7AA8719-DE80-41D3-A6B4-9BA16AB61B39}" dt="2024-11-28T10:19:32.950" v="1" actId="22"/>
          <ac:spMkLst>
            <pc:docMk/>
            <pc:sldMk cId="467966230" sldId="639"/>
            <ac:spMk id="7" creationId="{9AE6E819-0B7D-9757-0E1D-09E4A80A86A1}"/>
          </ac:spMkLst>
        </pc:spChg>
      </pc:sldChg>
      <pc:sldChg chg="modNotesTx">
        <pc:chgData name="Nina Reitz" userId="707c180a-2c6d-4db0-a1eb-5dcc867660bf" providerId="ADAL" clId="{B7AA8719-DE80-41D3-A6B4-9BA16AB61B39}" dt="2024-11-28T10:29:05.888" v="4"/>
        <pc:sldMkLst>
          <pc:docMk/>
          <pc:sldMk cId="978509175" sldId="645"/>
        </pc:sldMkLst>
      </pc:sldChg>
      <pc:sldChg chg="addSp delSp mod">
        <pc:chgData name="Nina Reitz" userId="707c180a-2c6d-4db0-a1eb-5dcc867660bf" providerId="ADAL" clId="{B7AA8719-DE80-41D3-A6B4-9BA16AB61B39}" dt="2024-11-28T10:31:45.648" v="6" actId="22"/>
        <pc:sldMkLst>
          <pc:docMk/>
          <pc:sldMk cId="3245669947" sldId="647"/>
        </pc:sldMkLst>
        <pc:spChg chg="add del">
          <ac:chgData name="Nina Reitz" userId="707c180a-2c6d-4db0-a1eb-5dcc867660bf" providerId="ADAL" clId="{B7AA8719-DE80-41D3-A6B4-9BA16AB61B39}" dt="2024-11-28T10:31:45.648" v="6" actId="22"/>
          <ac:spMkLst>
            <pc:docMk/>
            <pc:sldMk cId="3245669947" sldId="647"/>
            <ac:spMk id="7" creationId="{A023DA3B-F903-3A03-7925-E9830ACD3E90}"/>
          </ac:spMkLst>
        </pc:spChg>
      </pc:sldChg>
      <pc:sldChg chg="modNotesTx">
        <pc:chgData name="Nina Reitz" userId="707c180a-2c6d-4db0-a1eb-5dcc867660bf" providerId="ADAL" clId="{B7AA8719-DE80-41D3-A6B4-9BA16AB61B39}" dt="2024-11-28T10:46:00.961" v="39" actId="20577"/>
        <pc:sldMkLst>
          <pc:docMk/>
          <pc:sldMk cId="1485321207" sldId="655"/>
        </pc:sldMkLst>
      </pc:sldChg>
      <pc:sldChg chg="modNotesTx">
        <pc:chgData name="Nina Reitz" userId="707c180a-2c6d-4db0-a1eb-5dcc867660bf" providerId="ADAL" clId="{B7AA8719-DE80-41D3-A6B4-9BA16AB61B39}" dt="2024-11-28T10:45:57.518" v="36" actId="20577"/>
        <pc:sldMkLst>
          <pc:docMk/>
          <pc:sldMk cId="1748312808" sldId="656"/>
        </pc:sldMkLst>
      </pc:sldChg>
      <pc:sldChg chg="addSp delSp mod">
        <pc:chgData name="Nina Reitz" userId="707c180a-2c6d-4db0-a1eb-5dcc867660bf" providerId="ADAL" clId="{B7AA8719-DE80-41D3-A6B4-9BA16AB61B39}" dt="2024-11-28T10:23:23.547" v="3" actId="22"/>
        <pc:sldMkLst>
          <pc:docMk/>
          <pc:sldMk cId="984358336" sldId="719"/>
        </pc:sldMkLst>
        <pc:spChg chg="add del">
          <ac:chgData name="Nina Reitz" userId="707c180a-2c6d-4db0-a1eb-5dcc867660bf" providerId="ADAL" clId="{B7AA8719-DE80-41D3-A6B4-9BA16AB61B39}" dt="2024-11-28T10:23:23.547" v="3" actId="22"/>
          <ac:spMkLst>
            <pc:docMk/>
            <pc:sldMk cId="984358336" sldId="719"/>
            <ac:spMk id="9" creationId="{33DAB7F5-3BFB-63EB-9EBF-A6FD640E6EC6}"/>
          </ac:spMkLst>
        </pc:spChg>
      </pc:sldChg>
    </pc:docChg>
  </pc:docChgLst>
  <pc:docChgLst>
    <pc:chgData name="Nina Reitz" userId="707c180a-2c6d-4db0-a1eb-5dcc867660bf" providerId="ADAL" clId="{E38773B4-30DB-4471-AEA3-765E56D22E43}"/>
    <pc:docChg chg="undo custSel modSld">
      <pc:chgData name="Nina Reitz" userId="707c180a-2c6d-4db0-a1eb-5dcc867660bf" providerId="ADAL" clId="{E38773B4-30DB-4471-AEA3-765E56D22E43}" dt="2024-12-06T08:05:58.640" v="10" actId="20577"/>
      <pc:docMkLst>
        <pc:docMk/>
      </pc:docMkLst>
      <pc:sldChg chg="modNotesTx">
        <pc:chgData name="Nina Reitz" userId="707c180a-2c6d-4db0-a1eb-5dcc867660bf" providerId="ADAL" clId="{E38773B4-30DB-4471-AEA3-765E56D22E43}" dt="2024-12-06T08:04:44.973" v="1" actId="20577"/>
        <pc:sldMkLst>
          <pc:docMk/>
          <pc:sldMk cId="978509175" sldId="645"/>
        </pc:sldMkLst>
      </pc:sldChg>
      <pc:sldChg chg="modSp mod">
        <pc:chgData name="Nina Reitz" userId="707c180a-2c6d-4db0-a1eb-5dcc867660bf" providerId="ADAL" clId="{E38773B4-30DB-4471-AEA3-765E56D22E43}" dt="2024-12-06T08:05:58.640" v="10" actId="20577"/>
        <pc:sldMkLst>
          <pc:docMk/>
          <pc:sldMk cId="1834891717" sldId="646"/>
        </pc:sldMkLst>
        <pc:spChg chg="mod">
          <ac:chgData name="Nina Reitz" userId="707c180a-2c6d-4db0-a1eb-5dcc867660bf" providerId="ADAL" clId="{E38773B4-30DB-4471-AEA3-765E56D22E43}" dt="2024-12-06T08:05:58.640" v="10" actId="20577"/>
          <ac:spMkLst>
            <pc:docMk/>
            <pc:sldMk cId="1834891717" sldId="646"/>
            <ac:spMk id="2" creationId="{4E14E252-FFF7-431E-AEB9-1DEB694B6141}"/>
          </ac:spMkLst>
        </pc:spChg>
      </pc:sldChg>
      <pc:sldChg chg="modSp mod">
        <pc:chgData name="Nina Reitz" userId="707c180a-2c6d-4db0-a1eb-5dcc867660bf" providerId="ADAL" clId="{E38773B4-30DB-4471-AEA3-765E56D22E43}" dt="2024-12-06T08:05:37.023" v="7" actId="12"/>
        <pc:sldMkLst>
          <pc:docMk/>
          <pc:sldMk cId="1661365197" sldId="661"/>
        </pc:sldMkLst>
        <pc:spChg chg="mod">
          <ac:chgData name="Nina Reitz" userId="707c180a-2c6d-4db0-a1eb-5dcc867660bf" providerId="ADAL" clId="{E38773B4-30DB-4471-AEA3-765E56D22E43}" dt="2024-12-06T08:05:37.023" v="7" actId="12"/>
          <ac:spMkLst>
            <pc:docMk/>
            <pc:sldMk cId="1661365197" sldId="661"/>
            <ac:spMk id="2" creationId="{99E15985-A9C8-456A-B614-E08063C6CB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56C3B8-01FC-48EC-BB63-B1CA1079F257}" type="datetime1">
              <a:rPr lang="de-DE" altLang="de-DE"/>
              <a:pPr>
                <a:defRPr/>
              </a:pPr>
              <a:t>09.12.2024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0" tIns="47160" rIns="94320" bIns="4716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062B46-4F6D-4F86-8DB7-C310FD0CB37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6626"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11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>
                <a:ea typeface="ＭＳ Ｐゴシック" panose="020B0600070205080204" pitchFamily="34" charset="-128"/>
                <a:cs typeface="Geneva" charset="0"/>
              </a:rPr>
              <a:t>Hinweise:</a:t>
            </a:r>
            <a:endParaRPr lang="de-DE" altLang="de-DE"/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Einige Zytostatika können direkt in die Muttermilch übergehen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020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650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b="0" u="sng"/>
              <a:t>Literatur: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="0"/>
              <a:t>[2]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>
                <a:ea typeface="Geneva"/>
                <a:cs typeface="Geneva"/>
              </a:rPr>
              <a:t>Bundesverband Deutscher </a:t>
            </a:r>
            <a:r>
              <a:rPr lang="de-DE" altLang="de-DE" sz="1200" err="1">
                <a:ea typeface="Geneva"/>
                <a:cs typeface="Geneva"/>
              </a:rPr>
              <a:t>Krankenhauspotheker</a:t>
            </a:r>
            <a:r>
              <a:rPr lang="de-DE" altLang="de-DE" sz="1200">
                <a:ea typeface="Geneva"/>
                <a:cs typeface="Geneva"/>
              </a:rPr>
              <a:t> e. V, (ADKA). Zytostatika-Transportverpackungen – Empfehlungen zur eindeutigen Kennzeichnung. 38. Wissenschaftlicher Kongress, Berlin, Mai 2011, Online veröffentlicht unter: https://www.adka.de/index.php?eID=dumpFile&amp;t=f&amp;f=933&amp;token=bc8e0d6b9b913c9fea0a60b663b95659c8b2d6cb</a:t>
            </a:r>
          </a:p>
          <a:p>
            <a:pPr eaLnBrk="1" hangingPunct="1">
              <a:spcBef>
                <a:spcPct val="0"/>
              </a:spcBef>
            </a:pPr>
            <a:endParaRPr lang="de-DE" altLang="de-DE" b="1"/>
          </a:p>
          <a:p>
            <a:pPr eaLnBrk="1" hangingPunct="1">
              <a:spcBef>
                <a:spcPct val="0"/>
              </a:spcBef>
            </a:pPr>
            <a:endParaRPr lang="de-DE" altLang="de-DE" b="1"/>
          </a:p>
          <a:p>
            <a:pPr eaLnBrk="1" hangingPunct="1">
              <a:spcBef>
                <a:spcPct val="0"/>
              </a:spcBef>
            </a:pPr>
            <a:r>
              <a:rPr lang="de-DE" altLang="de-DE" b="0"/>
              <a:t>Symbol: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/>
              <a:t>Gelbe</a:t>
            </a:r>
            <a:r>
              <a:rPr lang="de-DE" altLang="de-DE" b="0" baseline="0"/>
              <a:t> Hand: </a:t>
            </a:r>
            <a:r>
              <a:rPr lang="de-DE" sz="1800">
                <a:latin typeface="Segoe UI" panose="020B0502040204020203" pitchFamily="34" charset="0"/>
              </a:rPr>
              <a:t>https://esop.li/wp-content/uploads/2020/01/Recommendations_English.pdf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1"/>
          </a:p>
          <a:p>
            <a:pPr eaLnBrk="1" hangingPunct="1">
              <a:spcBef>
                <a:spcPct val="0"/>
              </a:spcBef>
            </a:pPr>
            <a:r>
              <a:rPr lang="de-DE" altLang="de-DE" b="1"/>
              <a:t>Interner Vermerk: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  <a:p>
            <a:pPr eaLnBrk="1" hangingPunct="1">
              <a:spcBef>
                <a:spcPct val="0"/>
              </a:spcBef>
            </a:pPr>
            <a:r>
              <a:rPr lang="de-DE" altLang="de-DE" i="1"/>
              <a:t>Vermerken Sie hier ggf. Ihr hauseigenes Procedere.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34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>
                <a:effectLst/>
                <a:latin typeface="Segoe UI" panose="020B0502040204020203" pitchFamily="34" charset="0"/>
              </a:rPr>
              <a:t>Handschuhe müssen der DIN EN 374 und der DIN EN 16523-1 entsprechen.</a:t>
            </a:r>
            <a:endParaRPr lang="de-DE" sz="1800">
              <a:effectLst/>
              <a:latin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altLang="de-DE" sz="1200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565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5039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36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423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Literatur:</a:t>
            </a:r>
          </a:p>
          <a:p>
            <a:r>
              <a:rPr lang="de-DE" u="sng" dirty="0"/>
              <a:t>[1]</a:t>
            </a:r>
          </a:p>
          <a:p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Berufsgenossenschaft für Gesundheitsdienst und Wohlfahrtspflege – BGW (Hrsg.). Zytostatika im Gesundheitsdienst. Informationen zur sicheren Handhabung von Zytostatika. Stand 02/2019. Online veröffentlicht unter: </a:t>
            </a:r>
            <a:r>
              <a:rPr lang="de-DE" sz="1800" dirty="0">
                <a:effectLst/>
                <a:latin typeface="Segoe UI" panose="020B0502040204020203" pitchFamily="34" charset="0"/>
              </a:rPr>
              <a:t>https://www.bgw-online.de/resource/blob/18266/053a77b52e3278137b7b7cc5ae1a8728/bgw09-19-042-zytostatika-im-gesundheitsdienst-data.pdf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endParaRPr lang="de-DE" u="sng" dirty="0"/>
          </a:p>
          <a:p>
            <a:r>
              <a:rPr lang="de-DE" u="sng" dirty="0"/>
              <a:t>[3]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ea typeface="Geneva"/>
                <a:cs typeface="Geneva"/>
              </a:rPr>
              <a:t>TRGS 525 „Umgang mit Gefahrstoffen in Einrichtungen der humanmedizinischen Versorgung”, 2015. Online veröffentlicht unter: </a:t>
            </a:r>
            <a:r>
              <a:rPr lang="de-DE" sz="1800" dirty="0">
                <a:latin typeface="Segoe UI" panose="020B0502040204020203" pitchFamily="34" charset="0"/>
              </a:rPr>
              <a:t>https://www.baua.de/DE/Angebote/Rechtstexte-und-Technische-Regeln/Regelwerk/TRGS/pdf/TRGS-525.pdf?__blob=publicationFile&amp;v=2</a:t>
            </a:r>
            <a:endParaRPr lang="de-DE" altLang="de-DE" sz="1200" dirty="0">
              <a:ea typeface="Geneva"/>
              <a:cs typeface="Geneva"/>
            </a:endParaRPr>
          </a:p>
          <a:p>
            <a:endParaRPr lang="de-DE" u="sng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 dirty="0"/>
          </a:p>
          <a:p>
            <a:endParaRPr lang="de-DE" u="sng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7505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Hinweise: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/>
              <a:t>Das Auslaufen von Flüssigkeiten ist im Normfall durch das Einschweißen der Zytostatikazubereitungen nicht möglich.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701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008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6626"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8409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7385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7305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/>
              <a:t>Literatur:</a:t>
            </a:r>
          </a:p>
          <a:p>
            <a:r>
              <a:rPr lang="de-DE"/>
              <a:t>[4]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>
                <a:ea typeface="Geneva"/>
                <a:cs typeface="Geneva"/>
              </a:rPr>
              <a:t>ESOP, </a:t>
            </a:r>
            <a:r>
              <a:rPr lang="de-DE" altLang="de-DE" sz="1200" err="1">
                <a:ea typeface="Geneva"/>
                <a:cs typeface="Geneva"/>
              </a:rPr>
              <a:t>QuapoS</a:t>
            </a:r>
            <a:r>
              <a:rPr lang="de-DE" altLang="de-DE" sz="1200">
                <a:ea typeface="Geneva"/>
                <a:cs typeface="Geneva"/>
              </a:rPr>
              <a:t> 4 - Quality Standard </a:t>
            </a:r>
            <a:r>
              <a:rPr lang="de-DE" altLang="de-DE" sz="1200" err="1">
                <a:ea typeface="Geneva"/>
                <a:cs typeface="Geneva"/>
              </a:rPr>
              <a:t>for</a:t>
            </a:r>
            <a:r>
              <a:rPr lang="de-DE" altLang="de-DE" sz="1200">
                <a:ea typeface="Geneva"/>
                <a:cs typeface="Geneva"/>
              </a:rPr>
              <a:t> </a:t>
            </a:r>
            <a:r>
              <a:rPr lang="de-DE" altLang="de-DE" sz="1200" err="1">
                <a:ea typeface="Geneva"/>
                <a:cs typeface="Geneva"/>
              </a:rPr>
              <a:t>the</a:t>
            </a:r>
            <a:r>
              <a:rPr lang="de-DE" altLang="de-DE" sz="1200">
                <a:ea typeface="Geneva"/>
                <a:cs typeface="Geneva"/>
              </a:rPr>
              <a:t> </a:t>
            </a:r>
            <a:r>
              <a:rPr lang="de-DE" altLang="de-DE" sz="1200" err="1">
                <a:ea typeface="Geneva"/>
                <a:cs typeface="Geneva"/>
              </a:rPr>
              <a:t>Oncology</a:t>
            </a:r>
            <a:r>
              <a:rPr lang="de-DE" altLang="de-DE" sz="1200">
                <a:ea typeface="Geneva"/>
                <a:cs typeface="Geneva"/>
              </a:rPr>
              <a:t> </a:t>
            </a:r>
            <a:r>
              <a:rPr lang="de-DE" altLang="de-DE" sz="1200" err="1">
                <a:ea typeface="Geneva"/>
                <a:cs typeface="Geneva"/>
              </a:rPr>
              <a:t>Pharmacy</a:t>
            </a:r>
            <a:r>
              <a:rPr lang="de-DE" altLang="de-DE" sz="1200">
                <a:ea typeface="Geneva"/>
                <a:cs typeface="Geneva"/>
              </a:rPr>
              <a:t> Service </a:t>
            </a:r>
            <a:r>
              <a:rPr lang="de-DE" altLang="de-DE" sz="1200" err="1">
                <a:ea typeface="Geneva"/>
                <a:cs typeface="Geneva"/>
              </a:rPr>
              <a:t>with</a:t>
            </a:r>
            <a:r>
              <a:rPr lang="de-DE" altLang="de-DE" sz="1200">
                <a:ea typeface="Geneva"/>
                <a:cs typeface="Geneva"/>
              </a:rPr>
              <a:t> </a:t>
            </a:r>
            <a:r>
              <a:rPr lang="de-DE" altLang="de-DE" sz="1200" err="1">
                <a:ea typeface="Geneva"/>
                <a:cs typeface="Geneva"/>
              </a:rPr>
              <a:t>Commentary</a:t>
            </a:r>
            <a:r>
              <a:rPr lang="de-DE" altLang="de-DE" sz="1200">
                <a:ea typeface="Geneva"/>
                <a:cs typeface="Geneva"/>
              </a:rPr>
              <a:t>, 4. Auflage 2009, S. 249 ff.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5881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5360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b="1">
                <a:solidFill>
                  <a:srgbClr val="666565"/>
                </a:solidFill>
              </a:rPr>
              <a:t>Hinweise: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>
                <a:solidFill>
                  <a:srgbClr val="666565"/>
                </a:solidFill>
              </a:rPr>
              <a:t>Bei allen Reinigungsarbeiten ist eine spezielle Schutzausrüstung zu tragen: Überschuhe, flüssigkeitsundurchlässiger Schutzoverall mit langen Ärmeln und enganliegenden Bündchen, Schutzbrille, Schutzhandschuhe, Atemschutzmaske (Schutzstufe FPP3)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7508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de-DE" b="1" dirty="0" err="1"/>
              <a:t>Literatur</a:t>
            </a:r>
            <a:r>
              <a:rPr lang="en-US" altLang="de-DE" b="1" dirty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dirty="0"/>
              <a:t>[5]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i="1" dirty="0">
                <a:ea typeface="Geneva"/>
                <a:cs typeface="Geneva"/>
              </a:rPr>
              <a:t>Eitel A et al. </a:t>
            </a:r>
            <a:r>
              <a:rPr lang="de-DE" altLang="de-DE" sz="1200" dirty="0">
                <a:ea typeface="Geneva"/>
                <a:cs typeface="Geneva"/>
              </a:rPr>
              <a:t>Umgang mit Zytostatika. 4. Auflage, Januar 2001. </a:t>
            </a:r>
            <a:r>
              <a:rPr lang="de-DE" altLang="de-DE" sz="1800" dirty="0">
                <a:effectLst/>
                <a:latin typeface="Segoe UI" panose="020B0502040204020203" pitchFamily="34" charset="0"/>
                <a:ea typeface="Geneva"/>
                <a:cs typeface="Geneva"/>
              </a:rPr>
              <a:t>O</a:t>
            </a:r>
            <a:r>
              <a:rPr lang="de-DE" sz="1800" dirty="0">
                <a:effectLst/>
                <a:latin typeface="Segoe UI" panose="020B0502040204020203" pitchFamily="34" charset="0"/>
              </a:rPr>
              <a:t>nline verfügbar unter https://www.bms.com/content/dam/bms/us/en-us/pdf/handling-cytostatic-drugs.pdf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dirty="0">
              <a:ea typeface="Geneva"/>
              <a:cs typeface="Geneva"/>
            </a:endParaRPr>
          </a:p>
          <a:p>
            <a:pPr eaLnBrk="1" hangingPunct="1">
              <a:spcBef>
                <a:spcPct val="0"/>
              </a:spcBef>
            </a:pPr>
            <a:endParaRPr lang="en-US" altLang="de-DE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pPr eaLnBrk="1" hangingPunct="1">
              <a:spcBef>
                <a:spcPct val="0"/>
              </a:spcBef>
            </a:pPr>
            <a:endParaRPr lang="en-US" altLang="de-DE" dirty="0"/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1987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rgbClr val="666565"/>
                </a:solidFill>
              </a:rPr>
              <a:t>Hinweise: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rgbClr val="666565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rgbClr val="666565"/>
                </a:solidFill>
              </a:rPr>
              <a:t>Augenkontakt mit Zytostatika: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666565"/>
                </a:solidFill>
              </a:rPr>
              <a:t>Darauf achten, dass kontaminierte Spülflüssigkeit </a:t>
            </a:r>
            <a:r>
              <a:rPr lang="de-DE" b="1" dirty="0">
                <a:solidFill>
                  <a:srgbClr val="666565"/>
                </a:solidFill>
              </a:rPr>
              <a:t>nicht in das andere, nicht kontaminierte Auge </a:t>
            </a:r>
            <a:r>
              <a:rPr lang="de-DE" dirty="0">
                <a:solidFill>
                  <a:srgbClr val="666565"/>
                </a:solidFill>
              </a:rPr>
              <a:t>läuft!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2808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5023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746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2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Hinweise:</a:t>
            </a:r>
          </a:p>
          <a:p>
            <a:pPr marL="163735" indent="-163735">
              <a:buFont typeface="Arial" panose="020B0604020202020204" pitchFamily="34" charset="0"/>
              <a:buChar char="•"/>
            </a:pPr>
            <a:r>
              <a:rPr lang="de-DE" altLang="de-DE" sz="1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Die nächsten Folien dienen Ihnen als Vorlage für Ihre eigenen Ergänzungen (z. B. hauseigene Prozesse o. Ä.).</a:t>
            </a:r>
          </a:p>
          <a:p>
            <a:pPr marL="163735" indent="-163735">
              <a:buFont typeface="Arial" panose="020B0604020202020204" pitchFamily="34" charset="0"/>
              <a:buChar char="•"/>
            </a:pPr>
            <a:r>
              <a:rPr lang="de-DE" altLang="de-DE" sz="1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Sie können wählen zwischen einer Leer-Folie im EAZY-Design oder einer neutralen Folie.</a:t>
            </a:r>
          </a:p>
          <a:p>
            <a:endParaRPr lang="de-DE" altLang="de-DE" sz="1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de-DE" altLang="de-DE" sz="1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436626">
              <a:defRPr/>
            </a:pPr>
            <a:r>
              <a:rPr lang="de-DE" altLang="de-DE" sz="1200" b="1">
                <a:ea typeface="ＭＳ Ｐゴシック" panose="020B0600070205080204" pitchFamily="34" charset="-128"/>
                <a:cs typeface="Geneva" charset="0"/>
              </a:rPr>
              <a:t>Eigene Ergänzungen:</a:t>
            </a:r>
          </a:p>
          <a:p>
            <a:endParaRPr lang="de-DE" altLang="de-DE" sz="1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de-DE" altLang="de-DE" sz="1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03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6626"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094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74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844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6626"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141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686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Literatur:</a:t>
            </a:r>
          </a:p>
          <a:p>
            <a:r>
              <a:rPr lang="de-DE" dirty="0"/>
              <a:t>[1]</a:t>
            </a:r>
          </a:p>
          <a:p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Berufsgenossenschaft für Gesundheitsdienst und Wohlfahrtspflege – BGW (Hrsg.). Zytostatika im Gesundheitsdienst. Informationen zur sicheren Handhabung von Zytostatika. Stand 02/2019. Online veröffentlicht unter: </a:t>
            </a:r>
            <a:r>
              <a:rPr lang="de-DE" sz="1800" dirty="0">
                <a:effectLst/>
                <a:latin typeface="Segoe UI" panose="020B0502040204020203" pitchFamily="34" charset="0"/>
              </a:rPr>
              <a:t>https://www.bgw-online.de/bgw-online-de/service/medien-arbeitshilfen/medien-center/zytostatika-im-gesundheitsdienst-18266#:~:text=Diese%20Brosch%C3%BCre%20soll%20Unternehmerinnen%20und%20Unternehmer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Eigene Ergänzungen: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2B46-4F6D-4F86-8DB7-C310FD0CB371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232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85342" y="2160000"/>
            <a:ext cx="6700952" cy="1535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7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Vertikaler Textplatzhalter 5">
            <a:extLst>
              <a:ext uri="{FF2B5EF4-FFF2-40B4-BE49-F238E27FC236}">
                <a16:creationId xmlns:a16="http://schemas.microsoft.com/office/drawing/2014/main" id="{F90E0C1F-3C72-6D46-A0EE-0D5E058B544C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C935B63-C93C-1041-ABBD-3E402D1EF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96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590" y="301228"/>
            <a:ext cx="1489075" cy="484227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590" y="2"/>
            <a:ext cx="1489075" cy="330994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522415" y="2"/>
            <a:ext cx="7621587" cy="330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1785342" y="2160000"/>
            <a:ext cx="6700952" cy="1535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7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10" name="Bild 14" descr="Eazy_Claim_unten_RGB.png">
            <a:extLst>
              <a:ext uri="{FF2B5EF4-FFF2-40B4-BE49-F238E27FC236}">
                <a16:creationId xmlns:a16="http://schemas.microsoft.com/office/drawing/2014/main" id="{E38A9120-4247-E843-B3BE-CB31F28E0F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553319"/>
            <a:ext cx="911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1" descr="oncology-schriftzug.png">
            <a:extLst>
              <a:ext uri="{FF2B5EF4-FFF2-40B4-BE49-F238E27FC236}">
                <a16:creationId xmlns:a16="http://schemas.microsoft.com/office/drawing/2014/main" id="{1A6CF038-BDE4-4D4D-9298-3619AACED5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" y="-15286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3AF2B11-CBA4-2C4F-9B3D-4896783129F9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12" name="Vertikaler Textplatzhalter 5">
            <a:extLst>
              <a:ext uri="{FF2B5EF4-FFF2-40B4-BE49-F238E27FC236}">
                <a16:creationId xmlns:a16="http://schemas.microsoft.com/office/drawing/2014/main" id="{FC27D30A-0F2A-DE41-AF3D-FB06D6CAF68E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2C4EF4BD-D371-A843-8183-C142A7E6B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7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0702" y="1438275"/>
            <a:ext cx="7038975" cy="3262313"/>
          </a:xfrm>
          <a:prstGeom prst="rect">
            <a:avLst/>
          </a:prstGeom>
        </p:spPr>
        <p:txBody>
          <a:bodyPr/>
          <a:lstStyle>
            <a:lvl1pPr marL="200025" indent="-200025">
              <a:lnSpc>
                <a:spcPts val="1800"/>
              </a:lnSpc>
              <a:spcBef>
                <a:spcPts val="900"/>
              </a:spcBef>
              <a:buClr>
                <a:schemeClr val="accent2"/>
              </a:buClr>
              <a:defRPr sz="1650">
                <a:solidFill>
                  <a:srgbClr val="666565"/>
                </a:solidFill>
              </a:defRPr>
            </a:lvl1pPr>
            <a:lvl2pPr marL="333375" indent="-133350">
              <a:lnSpc>
                <a:spcPts val="1800"/>
              </a:lnSpc>
              <a:buClr>
                <a:schemeClr val="accent2"/>
              </a:buClr>
              <a:buFont typeface="Symbol" charset="2"/>
              <a:buChar char="-"/>
              <a:defRPr sz="1500">
                <a:solidFill>
                  <a:srgbClr val="666565"/>
                </a:solidFill>
              </a:defRPr>
            </a:lvl2pPr>
            <a:lvl3pPr marL="472679" indent="-139304">
              <a:lnSpc>
                <a:spcPts val="1800"/>
              </a:lnSpc>
              <a:buClr>
                <a:schemeClr val="accent2"/>
              </a:buClr>
              <a:defRPr sz="1500">
                <a:solidFill>
                  <a:srgbClr val="666565"/>
                </a:solidFill>
              </a:defRPr>
            </a:lvl3pPr>
            <a:lvl4pPr marL="60602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4pPr>
            <a:lvl5pPr marL="73937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85342" y="550456"/>
            <a:ext cx="6700952" cy="4928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25">
                <a:solidFill>
                  <a:srgbClr val="BE00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Vertikaler Textplatzhalter 5">
            <a:extLst>
              <a:ext uri="{FF2B5EF4-FFF2-40B4-BE49-F238E27FC236}">
                <a16:creationId xmlns:a16="http://schemas.microsoft.com/office/drawing/2014/main" id="{61C7DB29-D3A2-BC4F-8BF4-E2087D93DD21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783B397-E77A-7144-9F99-B9508E81A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91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ler Textplatzhalter 5">
            <a:extLst>
              <a:ext uri="{FF2B5EF4-FFF2-40B4-BE49-F238E27FC236}">
                <a16:creationId xmlns:a16="http://schemas.microsoft.com/office/drawing/2014/main" id="{9D395EA0-34EF-F740-AC6A-F70444D99CC9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EC50DFFB-D5D7-AD44-83D3-7E83208C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47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85342" y="2160000"/>
            <a:ext cx="6700952" cy="1535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7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Vertikaler Textplatzhalter 5">
            <a:extLst>
              <a:ext uri="{FF2B5EF4-FFF2-40B4-BE49-F238E27FC236}">
                <a16:creationId xmlns:a16="http://schemas.microsoft.com/office/drawing/2014/main" id="{FA1EDBCB-EA4C-864A-B07F-C64DCB6C7DD0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C772BA-88B5-BD44-B3C0-E9602DB67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87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Vertikaler Textplatzhalter 5">
            <a:extLst>
              <a:ext uri="{FF2B5EF4-FFF2-40B4-BE49-F238E27FC236}">
                <a16:creationId xmlns:a16="http://schemas.microsoft.com/office/drawing/2014/main" id="{30A8C0CC-8268-9D42-8AD4-FCBC87BF261F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8B7181D-A777-AB49-B3B9-2B27C101C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91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Vertikaler Textplatzhalter 5">
            <a:extLst>
              <a:ext uri="{FF2B5EF4-FFF2-40B4-BE49-F238E27FC236}">
                <a16:creationId xmlns:a16="http://schemas.microsoft.com/office/drawing/2014/main" id="{DD66D1DB-BA7B-944C-B9A7-3FAD6FAA8724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B4F55CD-C836-884C-9D9F-E4E7241F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9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kaler Textplatzhalter 5">
            <a:extLst>
              <a:ext uri="{FF2B5EF4-FFF2-40B4-BE49-F238E27FC236}">
                <a16:creationId xmlns:a16="http://schemas.microsoft.com/office/drawing/2014/main" id="{D23F377C-3CA5-914E-BC76-573389047670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068194A9-0C40-6346-BCAB-9691D6881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764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87E3-5367-468E-A891-2AAEE0A24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8AF04A-3EBE-4BD4-9A5A-BCDD1BB11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DAB174-7D43-4FCF-8DF8-045D41F3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D8BDFA-E4FF-4B47-8B4C-39C52DA0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E6B25-C44E-4565-BD56-50EA77CB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501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D0DBF-F67B-41F5-A890-85AF8A5C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4A2E13-E725-434A-8653-5DE4D444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61399-A230-475F-AD6C-D9F3F728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2CE62C-DB88-41F2-B92A-AC126BF6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E7498C-1AEF-4575-BFAB-D9CE4CB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21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F437E-751A-4196-952A-C7258EF7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C3D9D6-C0C8-4562-AEC0-4BA9DA1F6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7F6C1F-80F9-409C-8973-93428F3E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2F1995-EC80-40D2-98A2-E1AF208A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D75DD3-C6A1-4615-AEF6-B3B0116A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29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0702" y="1087041"/>
            <a:ext cx="7038975" cy="3613547"/>
          </a:xfrm>
          <a:prstGeom prst="rect">
            <a:avLst/>
          </a:prstGeom>
        </p:spPr>
        <p:txBody>
          <a:bodyPr/>
          <a:lstStyle>
            <a:lvl1pPr marL="200025" indent="-200025">
              <a:lnSpc>
                <a:spcPts val="1800"/>
              </a:lnSpc>
              <a:spcBef>
                <a:spcPts val="900"/>
              </a:spcBef>
              <a:buClr>
                <a:schemeClr val="accent2"/>
              </a:buClr>
              <a:defRPr sz="1650">
                <a:solidFill>
                  <a:srgbClr val="666565"/>
                </a:solidFill>
              </a:defRPr>
            </a:lvl1pPr>
            <a:lvl2pPr marL="333375" indent="-133350">
              <a:lnSpc>
                <a:spcPts val="1800"/>
              </a:lnSpc>
              <a:buClr>
                <a:schemeClr val="accent2"/>
              </a:buClr>
              <a:buFont typeface="Symbol" charset="2"/>
              <a:buChar char="-"/>
              <a:defRPr sz="1500">
                <a:solidFill>
                  <a:srgbClr val="666565"/>
                </a:solidFill>
              </a:defRPr>
            </a:lvl2pPr>
            <a:lvl3pPr marL="472679" indent="-139304">
              <a:lnSpc>
                <a:spcPts val="1800"/>
              </a:lnSpc>
              <a:buClr>
                <a:schemeClr val="accent2"/>
              </a:buClr>
              <a:defRPr sz="1500">
                <a:solidFill>
                  <a:srgbClr val="666565"/>
                </a:solidFill>
              </a:defRPr>
            </a:lvl3pPr>
            <a:lvl4pPr marL="60602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4pPr>
            <a:lvl5pPr marL="73937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785342" y="550456"/>
            <a:ext cx="6700952" cy="4928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25">
                <a:solidFill>
                  <a:srgbClr val="BE00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Vertikaler Textplatzhalter 5">
            <a:extLst>
              <a:ext uri="{FF2B5EF4-FFF2-40B4-BE49-F238E27FC236}">
                <a16:creationId xmlns:a16="http://schemas.microsoft.com/office/drawing/2014/main" id="{38611967-A3B5-1B49-ACD6-862EBBB2EDB1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E99F463-7290-154E-95CB-1CD5AC1C0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62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4F607-4336-421F-BD8F-F1951E9A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786F06-C248-4538-83B8-A9566B0C7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BD9668-173C-44DA-B3A5-CF61B0005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6517AF-877A-4BD3-B1DD-75CAEAD5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CE5CD2-5277-47DF-9883-8F8523F5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CA8380-70E1-4328-B5FD-A63D10A5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69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2AC3B-2C9A-40D4-9F4A-821F9CD9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51940A-F208-4872-B108-EA6DCC94B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85EC0F-A7EF-42E2-8A41-09511815F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D2092D-8BB0-4EF8-89B9-9AAEFF7E9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DED6E3-5C3C-4A1F-9938-BB059CE2E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56490C-A59C-4270-B447-0D41E573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058344-C127-4B59-930C-ECD032AD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B6A7E2-39A8-4E6E-9114-FA7E9249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196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F4A57-1EBF-4ED1-86E7-F4C51D49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896C93-CC65-4E88-A3A3-40BB7807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47F9C8-4CEE-486B-89D2-F7FF9DA9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023540-C982-46C3-A263-6D45BB13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47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44FBA5-2D83-4886-8944-B250FC48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8964608-3B0C-45CE-BB1D-B5C0BBE9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DBB568-B80B-4854-AE83-137A69F5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68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2F164-B23E-49C0-BAA1-F3351080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15E6E2-A505-41AC-8C24-4216F6A4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6F1123-CBEF-437D-9278-EF031D81B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468546-A7E4-47A2-AF48-A39CC79A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AF8AD7-A0FE-47EE-8C1E-C8BCD149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D1B208-651D-40FD-A274-B625FB01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774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AE126-765F-4DA9-B403-97680EB2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19D9AA-73B5-4175-93D6-4B0A1ABF5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5A75B6-F68C-4EA0-8C11-3C0BF3FC8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E062EF-1FDC-404D-BD5C-207E779D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EFAD40-F784-4F3E-B943-B87E9075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BABB3E-117B-49F0-BBB3-4116324C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193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8AEB8-990F-410C-8BA9-C75186B0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5F7C6F-969A-450C-9C69-70469E5EE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89F621-E337-43EB-8630-796714A0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3E7E08-56EB-43C2-94B3-3A803317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93A74-BCB4-4DE0-B422-F851FAC2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212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59AF3CC-4F81-4792-A524-44244B4E5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08B10B-F6AC-42A4-B8D2-EB06377A6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EAFCF-BFF2-4F03-9177-C7729480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90F9D-EF26-4E5D-B281-C726EB8F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CDD94-D47A-4C38-A5A4-E1CB5930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14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0702" y="1438275"/>
            <a:ext cx="7038975" cy="3262313"/>
          </a:xfrm>
          <a:prstGeom prst="rect">
            <a:avLst/>
          </a:prstGeom>
        </p:spPr>
        <p:txBody>
          <a:bodyPr/>
          <a:lstStyle>
            <a:lvl1pPr marL="200025" indent="-200025">
              <a:lnSpc>
                <a:spcPts val="1800"/>
              </a:lnSpc>
              <a:spcBef>
                <a:spcPts val="900"/>
              </a:spcBef>
              <a:buClr>
                <a:schemeClr val="accent2"/>
              </a:buClr>
              <a:defRPr sz="1650">
                <a:solidFill>
                  <a:srgbClr val="666565"/>
                </a:solidFill>
              </a:defRPr>
            </a:lvl1pPr>
            <a:lvl2pPr marL="333375" indent="-133350">
              <a:lnSpc>
                <a:spcPts val="1800"/>
              </a:lnSpc>
              <a:buClr>
                <a:schemeClr val="accent2"/>
              </a:buClr>
              <a:buFont typeface="Symbol" charset="2"/>
              <a:buChar char="-"/>
              <a:defRPr sz="1500">
                <a:solidFill>
                  <a:srgbClr val="666565"/>
                </a:solidFill>
              </a:defRPr>
            </a:lvl2pPr>
            <a:lvl3pPr marL="472679" indent="-139304">
              <a:lnSpc>
                <a:spcPts val="1800"/>
              </a:lnSpc>
              <a:buClr>
                <a:schemeClr val="accent2"/>
              </a:buClr>
              <a:defRPr sz="1500">
                <a:solidFill>
                  <a:srgbClr val="666565"/>
                </a:solidFill>
              </a:defRPr>
            </a:lvl3pPr>
            <a:lvl4pPr marL="60602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4pPr>
            <a:lvl5pPr marL="73937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85342" y="550456"/>
            <a:ext cx="6700952" cy="4928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25">
                <a:solidFill>
                  <a:srgbClr val="BE00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Vertikaler Textplatzhalter 5">
            <a:extLst>
              <a:ext uri="{FF2B5EF4-FFF2-40B4-BE49-F238E27FC236}">
                <a16:creationId xmlns:a16="http://schemas.microsoft.com/office/drawing/2014/main" id="{D1E8A828-B6D7-4449-B02D-301DF051012F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599E8AF-2A40-0C40-B5BE-E0B070893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25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ler Textplatzhalter 5">
            <a:extLst>
              <a:ext uri="{FF2B5EF4-FFF2-40B4-BE49-F238E27FC236}">
                <a16:creationId xmlns:a16="http://schemas.microsoft.com/office/drawing/2014/main" id="{2B061FA8-4E50-1443-B433-83AA5254AC42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3327C1B7-0C81-3242-AE1B-41077113B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5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85342" y="2160000"/>
            <a:ext cx="6700952" cy="1535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7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Vertikaler Textplatzhalter 5">
            <a:extLst>
              <a:ext uri="{FF2B5EF4-FFF2-40B4-BE49-F238E27FC236}">
                <a16:creationId xmlns:a16="http://schemas.microsoft.com/office/drawing/2014/main" id="{ACF47326-2A65-2A4E-9B44-96B4E2CAB066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CF11DD0-9B79-214B-879B-9A8619C4A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81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85342" y="2160000"/>
            <a:ext cx="6700952" cy="1535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7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Vertikaler Textplatzhalter 5">
            <a:extLst>
              <a:ext uri="{FF2B5EF4-FFF2-40B4-BE49-F238E27FC236}">
                <a16:creationId xmlns:a16="http://schemas.microsoft.com/office/drawing/2014/main" id="{59E67DD1-C477-3C42-A707-7C9742C47DBD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AFF2E5-C72E-1C4E-AF9F-ED3D7C7A0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91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Vertikaler Textplatzhalter 5">
            <a:extLst>
              <a:ext uri="{FF2B5EF4-FFF2-40B4-BE49-F238E27FC236}">
                <a16:creationId xmlns:a16="http://schemas.microsoft.com/office/drawing/2014/main" id="{9A493F3F-D7F5-034D-B1A0-F70ACF3BA911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5FDAE5-A5A7-344E-A5EA-30C89BB63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93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590" y="301228"/>
            <a:ext cx="1489075" cy="484227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590" y="2"/>
            <a:ext cx="1489075" cy="330994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522415" y="2"/>
            <a:ext cx="7621587" cy="330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0702" y="1087041"/>
            <a:ext cx="7038975" cy="3613547"/>
          </a:xfrm>
          <a:prstGeom prst="rect">
            <a:avLst/>
          </a:prstGeom>
        </p:spPr>
        <p:txBody>
          <a:bodyPr/>
          <a:lstStyle>
            <a:lvl1pPr marL="200025" indent="-200025">
              <a:lnSpc>
                <a:spcPts val="1800"/>
              </a:lnSpc>
              <a:spcBef>
                <a:spcPts val="900"/>
              </a:spcBef>
              <a:buClr>
                <a:schemeClr val="accent2"/>
              </a:buClr>
              <a:defRPr sz="1650">
                <a:solidFill>
                  <a:srgbClr val="666565"/>
                </a:solidFill>
              </a:defRPr>
            </a:lvl1pPr>
            <a:lvl2pPr marL="333375" indent="-133350">
              <a:lnSpc>
                <a:spcPts val="1800"/>
              </a:lnSpc>
              <a:buClr>
                <a:schemeClr val="accent2"/>
              </a:buClr>
              <a:buFont typeface="Symbol" charset="2"/>
              <a:buChar char="-"/>
              <a:defRPr sz="1500">
                <a:solidFill>
                  <a:srgbClr val="666565"/>
                </a:solidFill>
              </a:defRPr>
            </a:lvl2pPr>
            <a:lvl3pPr marL="472679" indent="-139304">
              <a:lnSpc>
                <a:spcPts val="1800"/>
              </a:lnSpc>
              <a:buClr>
                <a:schemeClr val="accent2"/>
              </a:buClr>
              <a:defRPr sz="1500">
                <a:solidFill>
                  <a:srgbClr val="666565"/>
                </a:solidFill>
              </a:defRPr>
            </a:lvl3pPr>
            <a:lvl4pPr marL="60602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4pPr>
            <a:lvl5pPr marL="73937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85342" y="550456"/>
            <a:ext cx="6700952" cy="4928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25">
                <a:solidFill>
                  <a:srgbClr val="BE00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14" name="Bild 14" descr="Eazy_Claim_unten_RGB.png">
            <a:extLst>
              <a:ext uri="{FF2B5EF4-FFF2-40B4-BE49-F238E27FC236}">
                <a16:creationId xmlns:a16="http://schemas.microsoft.com/office/drawing/2014/main" id="{E0D1D41E-3712-FB4A-B1CC-3E142E487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553319"/>
            <a:ext cx="911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1" descr="oncology-schriftzug.png">
            <a:extLst>
              <a:ext uri="{FF2B5EF4-FFF2-40B4-BE49-F238E27FC236}">
                <a16:creationId xmlns:a16="http://schemas.microsoft.com/office/drawing/2014/main" id="{54002588-E0F9-1B42-A26E-55E9E994A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" y="-15286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E3C39D-C66D-8443-AFCD-A8C668ACBF91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12" name="Vertikaler Textplatzhalter 5">
            <a:extLst>
              <a:ext uri="{FF2B5EF4-FFF2-40B4-BE49-F238E27FC236}">
                <a16:creationId xmlns:a16="http://schemas.microsoft.com/office/drawing/2014/main" id="{D240C3E3-45F2-CE46-83C2-55B5CCCA7180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B9999E79-6B70-674B-81C9-A757481A7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7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590" y="301228"/>
            <a:ext cx="1489075" cy="484227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590" y="2"/>
            <a:ext cx="1489075" cy="330994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522415" y="2"/>
            <a:ext cx="7621587" cy="330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0702" y="1087041"/>
            <a:ext cx="7038975" cy="3613547"/>
          </a:xfrm>
          <a:prstGeom prst="rect">
            <a:avLst/>
          </a:prstGeom>
        </p:spPr>
        <p:txBody>
          <a:bodyPr/>
          <a:lstStyle>
            <a:lvl1pPr marL="200025" indent="-200025">
              <a:lnSpc>
                <a:spcPts val="1800"/>
              </a:lnSpc>
              <a:spcBef>
                <a:spcPts val="900"/>
              </a:spcBef>
              <a:buClr>
                <a:schemeClr val="accent2"/>
              </a:buClr>
              <a:defRPr sz="1650">
                <a:solidFill>
                  <a:srgbClr val="666565"/>
                </a:solidFill>
              </a:defRPr>
            </a:lvl1pPr>
            <a:lvl2pPr marL="333375" indent="-133350">
              <a:lnSpc>
                <a:spcPts val="1800"/>
              </a:lnSpc>
              <a:buClr>
                <a:schemeClr val="accent2"/>
              </a:buClr>
              <a:buFont typeface="Symbol" charset="2"/>
              <a:buChar char="-"/>
              <a:defRPr sz="1500">
                <a:solidFill>
                  <a:srgbClr val="666565"/>
                </a:solidFill>
              </a:defRPr>
            </a:lvl2pPr>
            <a:lvl3pPr marL="472679" indent="-139304">
              <a:lnSpc>
                <a:spcPts val="1800"/>
              </a:lnSpc>
              <a:buClr>
                <a:schemeClr val="accent2"/>
              </a:buClr>
              <a:defRPr sz="1500">
                <a:solidFill>
                  <a:srgbClr val="666565"/>
                </a:solidFill>
              </a:defRPr>
            </a:lvl3pPr>
            <a:lvl4pPr marL="60602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4pPr>
            <a:lvl5pPr marL="739379" indent="-133350">
              <a:lnSpc>
                <a:spcPts val="1800"/>
              </a:lnSpc>
              <a:defRPr sz="1500">
                <a:solidFill>
                  <a:srgbClr val="666565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85342" y="550456"/>
            <a:ext cx="6700952" cy="4928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25">
                <a:solidFill>
                  <a:srgbClr val="BE00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13" name="Bild 14" descr="Eazy_Claim_unten_RGB.png">
            <a:extLst>
              <a:ext uri="{FF2B5EF4-FFF2-40B4-BE49-F238E27FC236}">
                <a16:creationId xmlns:a16="http://schemas.microsoft.com/office/drawing/2014/main" id="{3D612A60-3801-F244-AD5F-2849FC9E7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553319"/>
            <a:ext cx="911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1" descr="oncology-schriftzug.png">
            <a:extLst>
              <a:ext uri="{FF2B5EF4-FFF2-40B4-BE49-F238E27FC236}">
                <a16:creationId xmlns:a16="http://schemas.microsoft.com/office/drawing/2014/main" id="{ADEC2D94-CA7D-324E-8529-C2B2B9925B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" y="-15286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052FA99-25C6-8C47-B3E4-903654ACEE17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15" name="Vertikaler Textplatzhalter 5">
            <a:extLst>
              <a:ext uri="{FF2B5EF4-FFF2-40B4-BE49-F238E27FC236}">
                <a16:creationId xmlns:a16="http://schemas.microsoft.com/office/drawing/2014/main" id="{817C6CBA-EB13-8943-B509-511A102647BC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81404" y="3173506"/>
            <a:ext cx="303030" cy="1897956"/>
          </a:xfrm>
          <a:prstGeom prst="rect">
            <a:avLst/>
          </a:prstGeom>
        </p:spPr>
        <p:txBody>
          <a:bodyPr vert="eaVert"/>
          <a:lstStyle>
            <a:lvl1pPr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822983F5-0257-3842-B129-3A85291A6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71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590" y="301228"/>
            <a:ext cx="1489075" cy="484227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590" y="2"/>
            <a:ext cx="1489075" cy="330994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522415" y="2"/>
            <a:ext cx="7621587" cy="330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pic>
        <p:nvPicPr>
          <p:cNvPr id="14" name="Bild 14" descr="Eazy_Claim_unten_RGB.png">
            <a:extLst>
              <a:ext uri="{FF2B5EF4-FFF2-40B4-BE49-F238E27FC236}">
                <a16:creationId xmlns:a16="http://schemas.microsoft.com/office/drawing/2014/main" id="{A3BC9147-00AE-8548-8879-1DC934F347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553319"/>
            <a:ext cx="911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1" descr="oncology-schriftzug.png">
            <a:extLst>
              <a:ext uri="{FF2B5EF4-FFF2-40B4-BE49-F238E27FC236}">
                <a16:creationId xmlns:a16="http://schemas.microsoft.com/office/drawing/2014/main" id="{5573DF57-53E6-0C46-ABE0-C26EB2E468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" y="-15286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FA8110F-FA9E-F14D-805C-8A7E8F018765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C676AC0C-35C1-A648-9B17-1B0CF6BC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Geneva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1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Geneva" pitchFamily="-110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590" y="301228"/>
            <a:ext cx="1489075" cy="484227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590" y="2"/>
            <a:ext cx="1489075" cy="330994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1522415" y="2"/>
            <a:ext cx="7621587" cy="330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pic>
        <p:nvPicPr>
          <p:cNvPr id="10" name="Bild 14" descr="Eazy_Claim_unten_RGB.png">
            <a:extLst>
              <a:ext uri="{FF2B5EF4-FFF2-40B4-BE49-F238E27FC236}">
                <a16:creationId xmlns:a16="http://schemas.microsoft.com/office/drawing/2014/main" id="{AEA5D3E1-5C63-F04A-85F4-C059D7490A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553319"/>
            <a:ext cx="911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1" descr="oncology-schriftzug.png">
            <a:extLst>
              <a:ext uri="{FF2B5EF4-FFF2-40B4-BE49-F238E27FC236}">
                <a16:creationId xmlns:a16="http://schemas.microsoft.com/office/drawing/2014/main" id="{104CCD97-6313-B348-8132-34CEB615A06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" y="-15286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1A0D1C0-FCC3-6C4E-8F2F-4BB89BBBF882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75928051-FB57-E940-86FF-BDAA4A713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+mj-lt"/>
          <a:ea typeface="ＭＳ Ｐゴシック" charset="0"/>
          <a:cs typeface="Geneva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BE0023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  <a:cs typeface="Geneva" pitchFamily="-108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666565"/>
          </a:solidFill>
          <a:latin typeface="+mn-lt"/>
          <a:ea typeface="ＭＳ Ｐゴシック" charset="0"/>
          <a:cs typeface="Genev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BE0023"/>
        </a:buClr>
        <a:buFont typeface="Wingdings" panose="05000000000000000000" pitchFamily="2" charset="2"/>
        <a:buChar char="§"/>
        <a:defRPr sz="1200">
          <a:solidFill>
            <a:srgbClr val="666565"/>
          </a:solidFill>
          <a:latin typeface="+mn-lt"/>
          <a:ea typeface="ＭＳ Ｐゴシック" charset="0"/>
          <a:cs typeface="Genev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rgbClr val="666565"/>
          </a:solidFill>
          <a:latin typeface="+mn-lt"/>
          <a:ea typeface="ＭＳ Ｐゴシック" charset="0"/>
          <a:cs typeface="Genev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ＭＳ Ｐゴシック" charset="0"/>
          <a:cs typeface="Genev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1590" y="301228"/>
            <a:ext cx="1489075" cy="484227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590" y="2"/>
            <a:ext cx="1489075" cy="330994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522415" y="2"/>
            <a:ext cx="7621587" cy="330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/>
              <a:t> </a:t>
            </a:r>
          </a:p>
        </p:txBody>
      </p:sp>
      <p:pic>
        <p:nvPicPr>
          <p:cNvPr id="13" name="Bild 11" descr="oncology-schriftzug.png">
            <a:extLst>
              <a:ext uri="{FF2B5EF4-FFF2-40B4-BE49-F238E27FC236}">
                <a16:creationId xmlns:a16="http://schemas.microsoft.com/office/drawing/2014/main" id="{9BB28583-DB32-FC4B-A9C3-E09CC27629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" y="-15286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765379C-8512-BD4A-AD70-6B62BAE88D8A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936F915A-979F-EA4C-9A31-765176400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7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Geneva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Geneva" pitchFamily="-106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Geneva" pitchFamily="-106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590" y="301228"/>
            <a:ext cx="1489075" cy="484227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590" y="2"/>
            <a:ext cx="1489075" cy="330994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522415" y="2"/>
            <a:ext cx="7621587" cy="330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</a:t>
            </a:r>
          </a:p>
        </p:txBody>
      </p:sp>
      <p:pic>
        <p:nvPicPr>
          <p:cNvPr id="10" name="Bild 14" descr="Eazy_Claim_unten_RGB.png">
            <a:extLst>
              <a:ext uri="{FF2B5EF4-FFF2-40B4-BE49-F238E27FC236}">
                <a16:creationId xmlns:a16="http://schemas.microsoft.com/office/drawing/2014/main" id="{07AEEA66-AED0-984B-848C-947FDC3A0F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553319"/>
            <a:ext cx="911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1" descr="oncology-schriftzug.png">
            <a:extLst>
              <a:ext uri="{FF2B5EF4-FFF2-40B4-BE49-F238E27FC236}">
                <a16:creationId xmlns:a16="http://schemas.microsoft.com/office/drawing/2014/main" id="{BE297A3A-937B-EC44-9203-B515E0FE81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" y="-15286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1B03D35-7DBF-1042-BFB9-FDBD62C24910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283D4034-B07E-4B4B-B6A9-893B7E587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5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+mj-lt"/>
          <a:ea typeface="ＭＳ Ｐゴシック" charset="0"/>
          <a:cs typeface="Geneva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  <a:ea typeface="ＭＳ Ｐゴシック" charset="0"/>
          <a:cs typeface="Geneva" pitchFamily="-108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BE0023"/>
          </a:solidFill>
          <a:latin typeface="Arial" pitchFamily="-10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BE0023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  <a:cs typeface="Geneva" pitchFamily="-108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666565"/>
          </a:solidFill>
          <a:latin typeface="+mn-lt"/>
          <a:ea typeface="ＭＳ Ｐゴシック" charset="0"/>
          <a:cs typeface="Genev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BE0023"/>
        </a:buClr>
        <a:buFont typeface="Wingdings" panose="05000000000000000000" pitchFamily="2" charset="2"/>
        <a:buChar char="§"/>
        <a:defRPr sz="1200">
          <a:solidFill>
            <a:srgbClr val="666565"/>
          </a:solidFill>
          <a:latin typeface="+mn-lt"/>
          <a:ea typeface="ＭＳ Ｐゴシック" charset="0"/>
          <a:cs typeface="Genev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rgbClr val="666565"/>
          </a:solidFill>
          <a:latin typeface="+mn-lt"/>
          <a:ea typeface="ＭＳ Ｐゴシック" charset="0"/>
          <a:cs typeface="Genev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ＭＳ Ｐゴシック" charset="0"/>
          <a:cs typeface="Genev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666565"/>
          </a:solidFill>
          <a:latin typeface="+mn-lt"/>
          <a:ea typeface="Geneva" pitchFamily="-108" charset="-128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64E1FC-2BDB-DA49-A1FE-745CB22F33A8}"/>
              </a:ext>
            </a:extLst>
          </p:cNvPr>
          <p:cNvSpPr txBox="1"/>
          <p:nvPr userDrawn="1"/>
        </p:nvSpPr>
        <p:spPr>
          <a:xfrm>
            <a:off x="1485901" y="4927600"/>
            <a:ext cx="7658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75">
                <a:solidFill>
                  <a:srgbClr val="666565"/>
                </a:solidFill>
              </a:rPr>
              <a:t>Die Inhalte dieser Präsentation sind durch die ADKA und Lilly intern freigegeben und dürfen nicht verändert werden.</a:t>
            </a:r>
          </a:p>
          <a:p>
            <a:pPr algn="l"/>
            <a:endParaRPr lang="de-DE" sz="675">
              <a:solidFill>
                <a:srgbClr val="666565"/>
              </a:solidFill>
            </a:endParaRP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ADFD5950-E90F-7D4C-9722-CECFAC989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271" y="4854082"/>
            <a:ext cx="687689" cy="2243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r"/>
            <a:fld id="{D8EB360B-720C-704A-863E-A567E738ABDA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63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lang="de-DE" sz="2025" kern="1200">
          <a:solidFill>
            <a:srgbClr val="BE002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  <a:cs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  <a:cs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  <a:cs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  <a:cs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2025">
          <a:solidFill>
            <a:srgbClr val="BE0023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de-DE" sz="1650" kern="1200">
          <a:solidFill>
            <a:srgbClr val="666565"/>
          </a:solidFill>
          <a:latin typeface="+mn-lt"/>
          <a:ea typeface="ＭＳ Ｐゴシック" charset="0"/>
          <a:cs typeface="Geneva" pitchFamily="-106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de-DE" sz="1500" kern="1200">
          <a:solidFill>
            <a:srgbClr val="666565"/>
          </a:solidFill>
          <a:latin typeface="+mn-lt"/>
          <a:ea typeface="ＭＳ Ｐゴシック" charset="0"/>
          <a:cs typeface="Geneva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de-DE" sz="1500" kern="1200">
          <a:solidFill>
            <a:srgbClr val="666565"/>
          </a:solidFill>
          <a:latin typeface="+mn-lt"/>
          <a:ea typeface="ＭＳ Ｐゴシック" charset="0"/>
          <a:cs typeface="Geneva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de-DE" sz="1500" kern="1200">
          <a:solidFill>
            <a:srgbClr val="666565"/>
          </a:solidFill>
          <a:latin typeface="+mn-lt"/>
          <a:ea typeface="ＭＳ Ｐゴシック" charset="0"/>
          <a:cs typeface="Geneva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de-DE" sz="1500" kern="1200">
          <a:solidFill>
            <a:srgbClr val="666565"/>
          </a:solidFill>
          <a:latin typeface="+mn-lt"/>
          <a:ea typeface="ＭＳ Ｐゴシック" charset="0"/>
          <a:cs typeface="Geneva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BA1EA2-2065-4FD3-B2BB-F7C0D18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92C7FA-761A-43AA-97C8-4ED1B6DEC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1326C2-7F6C-44FC-9994-9D12EE41E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965F-EA62-4F2E-B3F4-499976CE55D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43357-3DF8-4AA2-8AF1-C13A44561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6ED48A-AE04-47FA-B480-68E17FE6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202C-D53A-4D38-BDE8-DC97C5391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87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w250ad2fwsz1.cloudfront.net/962a1cfe-f9f4-4134-8c11-1f2de1c4386d/e3d916eb-612a-4a72-bedd-0e95ca66818c/e3d916eb-612a-4a72-bedd-0e95ca66818c_source__v.pdf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A84650-C887-9647-B5D2-A03F51DA7717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DD52BD-97D5-FF44-972C-BE227D1B5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07A4E3-0798-9943-93A2-CC37D162046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785342" y="2160000"/>
            <a:ext cx="6700952" cy="153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>
                <a:ea typeface="Geneva"/>
              </a:rPr>
              <a:t>Sicherer Umgang mit Zytostatika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2ED871A-104F-486E-A045-5D04BDB98BFF}"/>
              </a:ext>
            </a:extLst>
          </p:cNvPr>
          <p:cNvSpPr txBox="1"/>
          <p:nvPr/>
        </p:nvSpPr>
        <p:spPr>
          <a:xfrm>
            <a:off x="1721458" y="2800688"/>
            <a:ext cx="6393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1800" b="1" dirty="0">
                <a:solidFill>
                  <a:srgbClr val="666565"/>
                </a:solidFill>
                <a:cs typeface="Arial" panose="020B0604020202020204" pitchFamily="34" charset="0"/>
              </a:rPr>
              <a:t>Schulung </a:t>
            </a:r>
            <a:r>
              <a:rPr lang="de-DE" altLang="de-DE" b="1" dirty="0">
                <a:solidFill>
                  <a:srgbClr val="666565"/>
                </a:solidFill>
                <a:cs typeface="Arial" panose="020B0604020202020204" pitchFamily="34" charset="0"/>
              </a:rPr>
              <a:t>für Mitarbeiter in der</a:t>
            </a:r>
            <a:r>
              <a:rPr lang="de-DE" altLang="de-DE" sz="1800" b="1" dirty="0">
                <a:solidFill>
                  <a:srgbClr val="666565"/>
                </a:solidFill>
                <a:cs typeface="Arial" panose="020B0604020202020204" pitchFamily="34" charset="0"/>
              </a:rPr>
              <a:t> Logistik</a:t>
            </a:r>
            <a:r>
              <a:rPr lang="de-DE" altLang="de-DE" b="1" dirty="0">
                <a:solidFill>
                  <a:srgbClr val="666565"/>
                </a:solidFill>
                <a:cs typeface="Arial" panose="020B0604020202020204" pitchFamily="34" charset="0"/>
              </a:rPr>
              <a:t> </a:t>
            </a:r>
            <a:r>
              <a:rPr lang="de-DE" altLang="de-DE" sz="1800" b="1" dirty="0">
                <a:solidFill>
                  <a:srgbClr val="666565"/>
                </a:solidFill>
                <a:cs typeface="Arial" panose="020B0604020202020204" pitchFamily="34" charset="0"/>
              </a:rPr>
              <a:t>und im Transport</a:t>
            </a:r>
          </a:p>
        </p:txBody>
      </p:sp>
    </p:spTree>
    <p:extLst>
      <p:ext uri="{BB962C8B-B14F-4D97-AF65-F5344CB8AC3E}">
        <p14:creationId xmlns:p14="http://schemas.microsoft.com/office/powerpoint/2010/main" val="46796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002B203-F9ED-4E40-98A5-1262515E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-110" charset="2"/>
              <a:buNone/>
              <a:defRPr/>
            </a:pPr>
            <a:r>
              <a:rPr lang="de-DE" b="1" dirty="0">
                <a:effectLst/>
                <a:latin typeface="+mj-lt"/>
              </a:rPr>
              <a:t>In Bereichen, in denen Zytostatika gelagert oder transportiert werden, dürfen:  </a:t>
            </a:r>
          </a:p>
          <a:p>
            <a:pPr>
              <a:defRPr/>
            </a:pPr>
            <a:r>
              <a:rPr lang="de-DE" dirty="0"/>
              <a:t>Schwangere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Stillende Mütter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Jugendliche</a:t>
            </a:r>
          </a:p>
          <a:p>
            <a:pPr marL="0" indent="0">
              <a:buNone/>
              <a:defRPr/>
            </a:pPr>
            <a:r>
              <a:rPr lang="de-DE" b="1" dirty="0"/>
              <a:t>nicht eingesetzt werden. </a:t>
            </a:r>
          </a:p>
          <a:p>
            <a:pPr lvl="1">
              <a:spcBef>
                <a:spcPts val="1200"/>
              </a:spcBef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67DADF-E77A-4DDA-82CB-84398F0ED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Allgemeine Verhaltensregeln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FAD7BF1A-C00A-4E27-856E-14739C57135B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809E7-B60D-4FAD-91B7-D8C7E5E01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6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612D8-EDDF-4833-894D-3883D439A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Warenannahme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6BCD43-18B5-4F92-89B6-ACA6E449FBC4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EC4679-3D50-4D3B-BD54-4644D304A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23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42893E-A45B-49CF-89E2-A016B3D9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1600" dirty="0">
                <a:ea typeface="Geneva"/>
                <a:cs typeface="Geneva"/>
                <a:sym typeface="Wingdings" panose="05000000000000000000" pitchFamily="2" charset="2"/>
              </a:rPr>
              <a:t>Gesonderte Bestellung von Zytostatika</a:t>
            </a:r>
            <a:br>
              <a:rPr lang="de-DE" altLang="de-DE" sz="1600" dirty="0">
                <a:ea typeface="Geneva"/>
                <a:cs typeface="Geneva"/>
                <a:sym typeface="Wingdings" panose="05000000000000000000" pitchFamily="2" charset="2"/>
              </a:rPr>
            </a:br>
            <a:r>
              <a:rPr lang="de-DE" altLang="de-DE" sz="1600" b="1" dirty="0">
                <a:ea typeface="Geneva"/>
                <a:cs typeface="Geneva"/>
                <a:sym typeface="Wingdings" panose="05000000000000000000" pitchFamily="2" charset="2"/>
              </a:rPr>
              <a:t> </a:t>
            </a:r>
            <a:r>
              <a:rPr lang="de-DE" altLang="de-DE" sz="1600" dirty="0">
                <a:ea typeface="Geneva"/>
                <a:cs typeface="Geneva"/>
                <a:sym typeface="Wingdings" panose="05000000000000000000" pitchFamily="2" charset="2"/>
              </a:rPr>
              <a:t>Zytostatika sollten von den Firmen </a:t>
            </a:r>
            <a:r>
              <a:rPr lang="de-DE" altLang="de-DE" sz="1600" b="1" dirty="0">
                <a:ea typeface="Geneva"/>
                <a:cs typeface="Geneva"/>
                <a:sym typeface="Wingdings" panose="05000000000000000000" pitchFamily="2" charset="2"/>
              </a:rPr>
              <a:t>getrennt von anderen Arzneimitteln ausgeliefert</a:t>
            </a:r>
            <a:r>
              <a:rPr lang="de-DE" altLang="de-DE" sz="1600" dirty="0">
                <a:ea typeface="Geneva"/>
                <a:cs typeface="Geneva"/>
                <a:sym typeface="Wingdings" panose="05000000000000000000" pitchFamily="2" charset="2"/>
              </a:rPr>
              <a:t> werden.</a:t>
            </a:r>
            <a:endParaRPr lang="de-DE" altLang="de-DE" sz="1600" dirty="0">
              <a:ea typeface="Geneva"/>
              <a:cs typeface="Geneva"/>
            </a:endParaRPr>
          </a:p>
          <a:p>
            <a:r>
              <a:rPr lang="de-DE" altLang="de-DE" sz="1600" dirty="0">
                <a:ea typeface="Geneva"/>
                <a:cs typeface="Geneva"/>
              </a:rPr>
              <a:t>Pakete müssen </a:t>
            </a:r>
            <a:r>
              <a:rPr lang="de-DE" altLang="de-DE" sz="1600" b="1" dirty="0">
                <a:ea typeface="Geneva"/>
                <a:cs typeface="Geneva"/>
              </a:rPr>
              <a:t>besonders gekennzeichnet</a:t>
            </a:r>
            <a:r>
              <a:rPr lang="de-DE" altLang="de-DE" sz="1600" dirty="0">
                <a:ea typeface="Geneva"/>
                <a:cs typeface="Geneva"/>
              </a:rPr>
              <a:t> sein, z.B. mit dem Handsymbol und „Vorsicht! Zytostatika“.</a:t>
            </a:r>
            <a:r>
              <a:rPr lang="de-DE" altLang="de-DE" sz="1600" baseline="30000" dirty="0">
                <a:ea typeface="Geneva"/>
                <a:cs typeface="Geneva"/>
              </a:rPr>
              <a:t>[2]</a:t>
            </a:r>
          </a:p>
          <a:p>
            <a:r>
              <a:rPr lang="de-DE" altLang="de-DE" sz="1600" dirty="0">
                <a:ea typeface="Geneva"/>
                <a:cs typeface="Geneva"/>
              </a:rPr>
              <a:t>Der Lieferschein sollte sich nicht direkt bei der Ware, sondern z.B. in einem Umschlag befinden. </a:t>
            </a:r>
          </a:p>
          <a:p>
            <a:endParaRPr lang="de-DE" altLang="de-DE" sz="1600" dirty="0">
              <a:ea typeface="Geneva"/>
              <a:cs typeface="Geneva"/>
            </a:endParaRPr>
          </a:p>
          <a:p>
            <a:pPr marL="0" indent="0">
              <a:buNone/>
            </a:pPr>
            <a:r>
              <a:rPr lang="de-DE" sz="1600" dirty="0"/>
              <a:t>      </a:t>
            </a:r>
            <a:r>
              <a:rPr lang="de-DE" altLang="de-DE" sz="1600" dirty="0">
                <a:ea typeface="Geneva"/>
                <a:cs typeface="Geneva"/>
              </a:rPr>
              <a:t>Ist dies nicht der Fall, bitte den </a:t>
            </a:r>
          </a:p>
          <a:p>
            <a:pPr marL="0" indent="0">
              <a:buNone/>
            </a:pPr>
            <a:r>
              <a:rPr lang="de-DE" altLang="de-DE" sz="1600" dirty="0">
                <a:ea typeface="Geneva"/>
                <a:cs typeface="Geneva"/>
              </a:rPr>
              <a:t>zuständigen Apotheker informieren!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92C32D-49B6-4D97-A6BF-00D541EAA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Anlieferung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BEE10C2E-C6ED-41CB-8BEA-3EBA78870E78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79D8AA-1C22-4EEA-AA03-DC3C1E06A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12</a:t>
            </a:fld>
            <a:endParaRPr lang="de-DE"/>
          </a:p>
        </p:txBody>
      </p:sp>
      <p:pic>
        <p:nvPicPr>
          <p:cNvPr id="6" name="Picture 2" descr="http://www.esop.li/downloads/yellowhand/medicinehandle12.jpg">
            <a:extLst>
              <a:ext uri="{FF2B5EF4-FFF2-40B4-BE49-F238E27FC236}">
                <a16:creationId xmlns:a16="http://schemas.microsoft.com/office/drawing/2014/main" id="{F64DD8F2-59DF-4331-A18B-8267706B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999" y="3088381"/>
            <a:ext cx="2585179" cy="176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Pfeil nach rechts mit einfarbiger Füllung">
            <a:extLst>
              <a:ext uri="{FF2B5EF4-FFF2-40B4-BE49-F238E27FC236}">
                <a16:creationId xmlns:a16="http://schemas.microsoft.com/office/drawing/2014/main" id="{3B4A6F29-C91B-B2E0-5AAA-AEFC28C50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5342" y="3397405"/>
            <a:ext cx="358618" cy="2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5B0448-440B-4A63-9464-E769F79D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lvl="3" indent="0">
              <a:buClr>
                <a:srgbClr val="CC0000"/>
              </a:buClr>
              <a:buFontTx/>
              <a:buNone/>
              <a:tabLst>
                <a:tab pos="271463" algn="l"/>
              </a:tabLst>
              <a:defRPr/>
            </a:pPr>
            <a:r>
              <a:rPr lang="de-DE" b="1" dirty="0">
                <a:solidFill>
                  <a:srgbClr val="BE0023"/>
                </a:solidFill>
                <a:latin typeface="+mj-lt"/>
                <a:sym typeface="Wingdings" pitchFamily="2" charset="2"/>
              </a:rPr>
              <a:t>Allgemeiner Grundsatz: </a:t>
            </a:r>
            <a:r>
              <a:rPr lang="de-DE" b="1" dirty="0">
                <a:solidFill>
                  <a:srgbClr val="BE0023"/>
                </a:solidFill>
                <a:effectLst/>
                <a:latin typeface="+mj-lt"/>
              </a:rPr>
              <a:t>Der Umgang muss immer ganz vorsichtig erfolgen!</a:t>
            </a:r>
          </a:p>
          <a:p>
            <a:pPr marL="0" lvl="3" indent="0">
              <a:buClr>
                <a:srgbClr val="CC0000"/>
              </a:buClr>
              <a:buFontTx/>
              <a:buNone/>
              <a:tabLst>
                <a:tab pos="271463" algn="l"/>
              </a:tabLst>
              <a:defRPr/>
            </a:pPr>
            <a:endParaRPr lang="de-DE" b="1" dirty="0">
              <a:solidFill>
                <a:srgbClr val="D11242"/>
              </a:solidFill>
              <a:latin typeface="+mj-lt"/>
              <a:sym typeface="Wingdings" pitchFamily="2" charset="2"/>
            </a:endParaRPr>
          </a:p>
          <a:p>
            <a:pPr marL="271145" lvl="3" indent="-271145">
              <a:buClr>
                <a:srgbClr val="CC0000"/>
              </a:buClr>
              <a:buFont typeface="Wingdings" pitchFamily="2" charset="2"/>
              <a:buChar char="§"/>
              <a:tabLst>
                <a:tab pos="271463" algn="l"/>
              </a:tabLst>
              <a:defRPr/>
            </a:pPr>
            <a:r>
              <a:rPr lang="de-DE" dirty="0">
                <a:ea typeface="ＭＳ Ｐゴシック"/>
                <a:sym typeface="Wingdings" pitchFamily="2" charset="2"/>
              </a:rPr>
              <a:t>Ampullen, </a:t>
            </a:r>
            <a:r>
              <a:rPr lang="de-DE" dirty="0" err="1">
                <a:ea typeface="ＭＳ Ｐゴシック"/>
                <a:sym typeface="Wingdings" pitchFamily="2" charset="2"/>
              </a:rPr>
              <a:t>Vials</a:t>
            </a:r>
            <a:r>
              <a:rPr lang="de-DE" dirty="0">
                <a:ea typeface="ＭＳ Ｐゴシック"/>
                <a:sym typeface="Wingdings" pitchFamily="2" charset="2"/>
              </a:rPr>
              <a:t> und Flaschen können von außen mit Zytostatika verunreinigt sein.</a:t>
            </a:r>
            <a:endParaRPr lang="de-DE" dirty="0">
              <a:ea typeface="ＭＳ Ｐゴシック"/>
            </a:endParaRPr>
          </a:p>
          <a:p>
            <a:pPr marL="271145" lvl="3" indent="-271145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271463" algn="l"/>
              </a:tabLst>
              <a:defRPr/>
            </a:pPr>
            <a:r>
              <a:rPr lang="de-DE" dirty="0">
                <a:ea typeface="ＭＳ Ｐゴシック"/>
                <a:sym typeface="Wingdings" pitchFamily="2" charset="2"/>
              </a:rPr>
              <a:t>An der Umverpackung können sich ebenfalls geringe Mengen an Zytostatika befinden.</a:t>
            </a:r>
            <a:endParaRPr lang="de-DE" dirty="0">
              <a:ea typeface="ＭＳ Ｐゴシック"/>
            </a:endParaRPr>
          </a:p>
          <a:p>
            <a:pPr marL="271145" lvl="3" indent="-271145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271463" algn="l"/>
              </a:tabLst>
              <a:defRPr/>
            </a:pPr>
            <a:r>
              <a:rPr lang="de-DE" b="1" dirty="0">
                <a:solidFill>
                  <a:srgbClr val="BE0023"/>
                </a:solidFill>
                <a:ea typeface="ＭＳ Ｐゴシック"/>
                <a:sym typeface="Wingdings" pitchFamily="2" charset="2"/>
              </a:rPr>
              <a:t>Beim direkten Anfassen der Packungen immer Handschuhe tragen!</a:t>
            </a:r>
            <a:endParaRPr lang="de-DE" b="1" dirty="0">
              <a:solidFill>
                <a:srgbClr val="BE0023"/>
              </a:solidFill>
              <a:ea typeface="ＭＳ Ｐゴシック"/>
            </a:endParaRPr>
          </a:p>
          <a:p>
            <a:pPr marL="271145" lvl="3" indent="-271145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271463" algn="l"/>
              </a:tabLst>
              <a:defRPr/>
            </a:pPr>
            <a:r>
              <a:rPr lang="de-DE" b="1" dirty="0">
                <a:solidFill>
                  <a:srgbClr val="BE0023"/>
                </a:solidFill>
                <a:ea typeface="ＭＳ Ｐゴシック"/>
                <a:sym typeface="Wingdings" pitchFamily="2" charset="2"/>
              </a:rPr>
              <a:t>Mit den Schutzhandschuhen nicht die Haut berühren! </a:t>
            </a:r>
            <a:br>
              <a:rPr lang="de-DE" b="1" dirty="0"/>
            </a:br>
            <a:r>
              <a:rPr lang="de-DE" dirty="0">
                <a:ea typeface="ＭＳ Ｐゴシック"/>
                <a:sym typeface="Wingdings" pitchFamily="2" charset="2"/>
              </a:rPr>
              <a:t>(z.B. </a:t>
            </a:r>
            <a:r>
              <a:rPr lang="de-DE" u="sng" dirty="0">
                <a:ea typeface="ＭＳ Ｐゴシック"/>
                <a:sym typeface="Wingdings" pitchFamily="2" charset="2"/>
              </a:rPr>
              <a:t>nicht</a:t>
            </a:r>
            <a:r>
              <a:rPr lang="de-DE" dirty="0">
                <a:ea typeface="ＭＳ Ｐゴシック"/>
                <a:sym typeface="Wingdings" pitchFamily="2" charset="2"/>
              </a:rPr>
              <a:t> ins Gesicht fassen)</a:t>
            </a:r>
            <a:endParaRPr lang="de-DE" dirty="0">
              <a:ea typeface="ＭＳ Ｐゴシック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5B9D77-CD04-4D14-937E-1DA3E845D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Auspacken aus dem Versandkarton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D76CC2F1-8C55-4FA7-831F-6687A95C9AE0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E062F3-5F90-4641-A609-A1005B275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68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0F8C42-6CC2-4A93-B100-07E35D974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3" y="1087041"/>
            <a:ext cx="4657153" cy="3613547"/>
          </a:xfrm>
        </p:spPr>
        <p:txBody>
          <a:bodyPr/>
          <a:lstStyle/>
          <a:p>
            <a:pPr marL="271463" lvl="3" indent="-271463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de-DE" dirty="0">
                <a:sym typeface="Wingdings" pitchFamily="2" charset="2"/>
              </a:rPr>
              <a:t>Zytostatika aus dem Transportkarton entnehmen und direkt in die dafür vorgesehenen Behältnisse packen. </a:t>
            </a:r>
            <a:r>
              <a:rPr lang="de-DE" b="1" dirty="0">
                <a:solidFill>
                  <a:srgbClr val="BE0023"/>
                </a:solidFill>
                <a:sym typeface="Wingdings" pitchFamily="2" charset="2"/>
              </a:rPr>
              <a:t>Kein Abstellen auf anderen Oberflächen! </a:t>
            </a:r>
            <a:r>
              <a:rPr lang="de-DE" dirty="0">
                <a:sym typeface="Wingdings" pitchFamily="2" charset="2"/>
              </a:rPr>
              <a:t>(Verschleppungsgefahr von Zytostatika!)</a:t>
            </a:r>
            <a:endParaRPr lang="de-DE" b="1" dirty="0">
              <a:solidFill>
                <a:srgbClr val="BE0023"/>
              </a:solidFill>
              <a:sym typeface="Wingdings" pitchFamily="2" charset="2"/>
            </a:endParaRPr>
          </a:p>
          <a:p>
            <a:pPr marL="271463" lvl="3" indent="-271463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de-DE" dirty="0">
                <a:sym typeface="Wingdings" pitchFamily="2" charset="2"/>
              </a:rPr>
              <a:t>Lieferscheine werden nicht zu den Zytostatika gelegt, sondern gesondert transportiert!</a:t>
            </a:r>
          </a:p>
          <a:p>
            <a:pPr marL="271463" lvl="3" indent="-271463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de-DE" dirty="0">
                <a:sym typeface="Wingdings" pitchFamily="2" charset="2"/>
              </a:rPr>
              <a:t>Zytostatika in den Behältnissen nicht hoch schichten! Bei Transport und Lagerung der Behältnisse immer darauf achten, dass </a:t>
            </a:r>
            <a:r>
              <a:rPr lang="de-DE" dirty="0">
                <a:effectLst/>
                <a:latin typeface="+mj-lt"/>
              </a:rPr>
              <a:t>diese nicht umstürzen können.</a:t>
            </a:r>
            <a:endParaRPr lang="de-DE" dirty="0">
              <a:latin typeface="+mj-lt"/>
              <a:sym typeface="Wingdings" pitchFamily="2" charset="2"/>
            </a:endParaRPr>
          </a:p>
          <a:p>
            <a:pPr marL="444500" lvl="3" indent="-444500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de-DE" sz="1800" b="1" dirty="0">
              <a:solidFill>
                <a:srgbClr val="C00000"/>
              </a:solidFill>
              <a:sym typeface="Wingdings" pitchFamily="2" charset="2"/>
            </a:endParaRPr>
          </a:p>
          <a:p>
            <a:pPr marL="0" lvl="3" indent="0">
              <a:buClr>
                <a:srgbClr val="CC0000"/>
              </a:buClr>
              <a:buNone/>
              <a:defRPr/>
            </a:pPr>
            <a:endParaRPr lang="de-DE" sz="1800" dirty="0">
              <a:sym typeface="Wingdings" pitchFamily="2" charset="2"/>
            </a:endParaRPr>
          </a:p>
          <a:p>
            <a:pPr marL="444500" lvl="3" indent="-444500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de-DE" sz="1800" dirty="0">
              <a:sym typeface="Wingdings" pitchFamily="2" charset="2"/>
            </a:endParaRPr>
          </a:p>
          <a:p>
            <a:pPr marL="0" lvl="3" indent="0">
              <a:buClr>
                <a:srgbClr val="CC0000"/>
              </a:buClr>
              <a:buFontTx/>
              <a:buNone/>
              <a:defRPr/>
            </a:pPr>
            <a:endParaRPr lang="de-DE" sz="1800" dirty="0">
              <a:sym typeface="Wingdings" pitchFamily="2" charset="2"/>
            </a:endParaRPr>
          </a:p>
          <a:p>
            <a:pPr marL="444500" lvl="2" indent="0">
              <a:buFont typeface="Wingdings" pitchFamily="-110" charset="2"/>
              <a:buNone/>
              <a:defRPr/>
            </a:pPr>
            <a:endParaRPr lang="de-DE" sz="1800" b="1" dirty="0">
              <a:solidFill>
                <a:srgbClr val="CC0000"/>
              </a:solidFill>
            </a:endParaRPr>
          </a:p>
          <a:p>
            <a:pPr lvl="2">
              <a:buFont typeface="Wingdings" pitchFamily="-110" charset="2"/>
              <a:buChar char="§"/>
              <a:defRPr/>
            </a:pPr>
            <a:endParaRPr lang="de-DE" sz="1800" dirty="0"/>
          </a:p>
          <a:p>
            <a:pPr lvl="2">
              <a:buFont typeface="Wingdings" pitchFamily="-110" charset="2"/>
              <a:buChar char="§"/>
              <a:defRPr/>
            </a:pPr>
            <a:endParaRPr lang="de-DE" sz="1800" dirty="0"/>
          </a:p>
          <a:p>
            <a:pPr lvl="2">
              <a:buFont typeface="Wingdings" pitchFamily="-110" charset="2"/>
              <a:buChar char="§"/>
              <a:defRPr/>
            </a:pPr>
            <a:endParaRPr lang="de-DE" sz="1800" dirty="0"/>
          </a:p>
          <a:p>
            <a:pPr marL="444500" lvl="2" indent="0">
              <a:buFont typeface="Wingdings" pitchFamily="-110" charset="2"/>
              <a:buNone/>
              <a:defRPr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EDA044-DAC9-4E02-A43F-11BE30ACF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Auspacken aus dem Versandkarton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9E5E3D5E-FA96-4BDF-9DA5-89074133C71C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36F67E-ABBF-4FDE-9B9E-7AAE767A2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14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F101E1-1B2B-4AC0-B262-EBB163E6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856" y="1156710"/>
            <a:ext cx="24177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89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30030D1-4323-4FC7-A403-1C64EC590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71145" lvl="3" indent="-271145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b="1" dirty="0">
                <a:solidFill>
                  <a:srgbClr val="BE0023"/>
                </a:solidFill>
                <a:ea typeface="Geneva"/>
                <a:cs typeface="Geneva"/>
                <a:sym typeface="Wingdings" panose="05000000000000000000" pitchFamily="2" charset="2"/>
              </a:rPr>
              <a:t>Beim Auspacken </a:t>
            </a: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der </a:t>
            </a:r>
            <a:r>
              <a:rPr lang="de-DE" altLang="de-DE" dirty="0" err="1">
                <a:ea typeface="Geneva"/>
                <a:cs typeface="Geneva"/>
                <a:sym typeface="Wingdings" panose="05000000000000000000" pitchFamily="2" charset="2"/>
              </a:rPr>
              <a:t>Zytostatikaflaschen</a:t>
            </a: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 aus der Umverpackung</a:t>
            </a:r>
            <a:r>
              <a:rPr lang="de-DE" altLang="de-DE" b="1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immer </a:t>
            </a:r>
            <a:r>
              <a:rPr lang="de-DE" altLang="de-DE" b="1" dirty="0">
                <a:solidFill>
                  <a:srgbClr val="BE0023"/>
                </a:solidFill>
                <a:ea typeface="Geneva"/>
                <a:cs typeface="Geneva"/>
                <a:sym typeface="Wingdings" panose="05000000000000000000" pitchFamily="2" charset="2"/>
              </a:rPr>
              <a:t>Schutzausrüstung tragen! </a:t>
            </a:r>
            <a:endParaRPr lang="en-US" dirty="0"/>
          </a:p>
          <a:p>
            <a:pPr marL="271145" lvl="3" indent="-271145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Zytostatika nur an den dafür vorgesehenen Orten auspacken (z.B. Absaugung, Abzug, Sicherheitswerkbank)!</a:t>
            </a:r>
            <a:r>
              <a:rPr lang="de-DE" altLang="de-DE" b="1" dirty="0">
                <a:solidFill>
                  <a:srgbClr val="C00000"/>
                </a:solidFill>
                <a:ea typeface="Geneva"/>
                <a:cs typeface="Geneva"/>
                <a:sym typeface="Wingdings" panose="05000000000000000000" pitchFamily="2" charset="2"/>
              </a:rPr>
              <a:t> </a:t>
            </a:r>
            <a:endParaRPr lang="de-DE" altLang="de-DE" b="1" dirty="0">
              <a:solidFill>
                <a:srgbClr val="C00000"/>
              </a:solidFill>
              <a:ea typeface="Geneva"/>
              <a:cs typeface="Geneva"/>
            </a:endParaRPr>
          </a:p>
          <a:p>
            <a:pPr marL="271145" lvl="3" indent="-271145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Auf Beschädigung und Außenkontamination </a:t>
            </a:r>
            <a:br>
              <a:rPr lang="de-DE" altLang="de-DE" dirty="0">
                <a:ea typeface="Geneva"/>
                <a:cs typeface="Geneva"/>
              </a:rPr>
            </a:b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(z. B. ausgetretene Flüssigkeit/Stäube) überprüfen. </a:t>
            </a:r>
            <a:endParaRPr lang="de-DE" altLang="de-DE" b="1" dirty="0">
              <a:solidFill>
                <a:srgbClr val="BE0023"/>
              </a:solidFill>
              <a:ea typeface="Geneva"/>
              <a:cs typeface="Geneva"/>
            </a:endParaRPr>
          </a:p>
          <a:p>
            <a:pPr marL="271145" lvl="3" indent="-271145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ea typeface="Geneva"/>
                <a:cs typeface="Geneva"/>
                <a:sym typeface="Wingdings" panose="05000000000000000000" pitchFamily="2" charset="2"/>
              </a:rPr>
              <a:t>Zytostatikaflaschen</a:t>
            </a: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 wischdesinfizieren und in die dafür</a:t>
            </a:r>
            <a:br>
              <a:rPr lang="de-DE" altLang="de-DE" dirty="0">
                <a:ea typeface="Geneva"/>
                <a:cs typeface="Geneva"/>
              </a:rPr>
            </a:b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vorgesehenen Behältnisse geben.</a:t>
            </a:r>
            <a:endParaRPr lang="de-DE" altLang="de-DE" dirty="0">
              <a:ea typeface="Geneva"/>
              <a:cs typeface="Geneva"/>
            </a:endParaRPr>
          </a:p>
          <a:p>
            <a:pPr marL="271145" lvl="3" indent="-271145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Die Behältnisse sind regelmäßig zu reinigen.</a:t>
            </a:r>
            <a:endParaRPr lang="de-DE" altLang="de-DE" dirty="0">
              <a:ea typeface="Geneva"/>
              <a:cs typeface="Geneva"/>
            </a:endParaRPr>
          </a:p>
          <a:p>
            <a:pPr marL="271145" lvl="3" indent="-271145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dirty="0">
                <a:ea typeface="Geneva"/>
              </a:rPr>
              <a:t>Nach dem Auspacken Handschuhe wechseln und beim Verlassen des Bereichs Hände waschen.</a:t>
            </a:r>
            <a:endParaRPr lang="de-DE" altLang="de-DE" dirty="0">
              <a:ea typeface="Geneva"/>
            </a:endParaRPr>
          </a:p>
          <a:p>
            <a:pPr marL="0" lvl="3" indent="0">
              <a:buClr>
                <a:srgbClr val="CC0000"/>
              </a:buClr>
              <a:buFontTx/>
              <a:buNone/>
            </a:pPr>
            <a:r>
              <a:rPr lang="de-DE" altLang="de-DE" b="1" dirty="0">
                <a:solidFill>
                  <a:srgbClr val="BE0023"/>
                </a:solidFill>
                <a:ea typeface="Geneva"/>
                <a:cs typeface="Geneva"/>
                <a:sym typeface="Wingdings" panose="05000000000000000000" pitchFamily="2" charset="2"/>
              </a:rPr>
              <a:t>Beschädigungen immer unverzüglich dem pharmazeutischen Personal (</a:t>
            </a:r>
            <a:r>
              <a:rPr lang="de-DE" altLang="de-DE" b="1" dirty="0" err="1">
                <a:solidFill>
                  <a:srgbClr val="BE0023"/>
                </a:solidFill>
                <a:ea typeface="Geneva"/>
                <a:cs typeface="Geneva"/>
                <a:sym typeface="Wingdings" panose="05000000000000000000" pitchFamily="2" charset="2"/>
              </a:rPr>
              <a:t>Zytostatikaabteilung</a:t>
            </a:r>
            <a:r>
              <a:rPr lang="de-DE" altLang="de-DE" b="1" dirty="0">
                <a:solidFill>
                  <a:srgbClr val="BE0023"/>
                </a:solidFill>
                <a:ea typeface="Geneva"/>
                <a:cs typeface="Geneva"/>
                <a:sym typeface="Wingdings" panose="05000000000000000000" pitchFamily="2" charset="2"/>
              </a:rPr>
              <a:t>) melden!</a:t>
            </a:r>
            <a:endParaRPr lang="de-DE" altLang="de-DE" dirty="0">
              <a:ea typeface="Geneva"/>
              <a:cs typeface="Geneva"/>
            </a:endParaRPr>
          </a:p>
          <a:p>
            <a:pPr marL="472440" lvl="2" indent="-139065"/>
            <a:endParaRPr lang="de-DE" altLang="de-DE" dirty="0">
              <a:ea typeface="Geneva"/>
              <a:cs typeface="Geneva"/>
            </a:endParaRPr>
          </a:p>
          <a:p>
            <a:pPr marL="472440" lvl="2" indent="-139065">
              <a:buFont typeface="Wingdings" panose="05000000000000000000" pitchFamily="2" charset="2"/>
              <a:buNone/>
            </a:pPr>
            <a:endParaRPr lang="de-DE" altLang="de-DE" dirty="0">
              <a:ea typeface="Geneva"/>
              <a:cs typeface="Geneva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058767-1308-44FB-9DA4-4AD4A09E0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Auspacken aus der Arzneimittelverpackung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D1B96467-1B6C-45C0-AA54-75AEA09AC668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D3D62D-1FB3-4C60-8DD0-E8AE0E595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15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6CA2C3-49DF-469E-8B69-2A7A5DBD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150" y="1877630"/>
            <a:ext cx="1767874" cy="15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0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235DD45-728D-415E-9FF3-332C7C395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1800">
                <a:ea typeface="Geneva"/>
                <a:cs typeface="Geneva"/>
              </a:rPr>
              <a:t>Hier bei Bedarf klinikeigene Prozesse einfügen</a:t>
            </a:r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76180D-522A-4B2D-A992-C47DA83E9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Auspacken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9C44145A-4D90-4BE1-BE9A-9816FFB4116A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C5C1A0-7716-4206-B238-F1160D04D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4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649F4-2E39-4CC7-A30C-EDDFCCF33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solidFill>
                  <a:srgbClr val="BE0023"/>
                </a:solidFill>
                <a:ea typeface="Geneva"/>
              </a:rPr>
              <a:t>Transport fertiger Zubereitungen </a:t>
            </a:r>
            <a:r>
              <a:rPr lang="de-DE" altLang="de-DE" b="0" baseline="30000">
                <a:solidFill>
                  <a:srgbClr val="BE0023"/>
                </a:solidFill>
                <a:ea typeface="Geneva"/>
              </a:rPr>
              <a:t>[1,3]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4F0450-4475-42A5-BD3E-8A1A4CC46FE1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4F627F-EEBB-441E-91D0-4C1076746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321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F339CE-1988-42A4-914C-4CB6BA58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0" charset="2"/>
              <a:buChar char="§"/>
              <a:defRPr/>
            </a:pPr>
            <a:r>
              <a:rPr lang="de-DE"/>
              <a:t>Zytostatika werden in Infusionsbeutel </a:t>
            </a:r>
            <a:br>
              <a:rPr lang="de-DE"/>
            </a:br>
            <a:r>
              <a:rPr lang="de-DE"/>
              <a:t>oder Spritzen hergestellt und flüssigkeitsdicht </a:t>
            </a:r>
            <a:br>
              <a:rPr lang="de-DE"/>
            </a:br>
            <a:r>
              <a:rPr lang="de-DE"/>
              <a:t>in Kunststoffbeutel verpackt.</a:t>
            </a:r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19574B-7C4A-49BD-87EE-1634D8E00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Transport fertiger Zubereitungen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95D46AF2-A187-47F6-A98C-541F5E5F62DB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E4F76-90AE-4E5E-A3EF-A90DCABF6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18</a:t>
            </a:fld>
            <a:endParaRPr lang="de-DE"/>
          </a:p>
        </p:txBody>
      </p:sp>
      <p:pic>
        <p:nvPicPr>
          <p:cNvPr id="7" name="Grafik 8" descr="Ein Bild, das drinnen, Kunststoff, Elemente, offen enthält.&#10;&#10;Beschreibung automatisch generiert.">
            <a:extLst>
              <a:ext uri="{FF2B5EF4-FFF2-40B4-BE49-F238E27FC236}">
                <a16:creationId xmlns:a16="http://schemas.microsoft.com/office/drawing/2014/main" id="{4FFE3E3F-AC90-4D8E-AB0B-6F5A05583F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85" y="686878"/>
            <a:ext cx="2022456" cy="34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B529CEC-1ABC-4F08-B613-5C66F31A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Der Transport von applikationsfertigen Zytostatika-Zubereitungen muss in bruchsicheren, flüssigkeitsdichten und verschließbaren Behältnissen erfolgen.</a:t>
            </a:r>
          </a:p>
          <a:p>
            <a:pPr marL="719138" lvl="1" indent="-266700">
              <a:defRPr/>
            </a:pPr>
            <a:r>
              <a:rPr lang="de-DE" dirty="0"/>
              <a:t>Es ist auf eine eindeutige Kennzeichnung zu achten, </a:t>
            </a:r>
            <a:br>
              <a:rPr lang="de-DE" dirty="0"/>
            </a:br>
            <a:r>
              <a:rPr lang="de-DE" dirty="0"/>
              <a:t>z. B. mit dem Hinweis „Vorsicht Zytostatika!“.</a:t>
            </a:r>
          </a:p>
          <a:p>
            <a:pPr marL="719138" lvl="1" indent="-266700">
              <a:defRPr/>
            </a:pPr>
            <a:r>
              <a:rPr lang="de-DE" dirty="0"/>
              <a:t>Auf eine korrekte Ladungssicherung geachtet werden.</a:t>
            </a:r>
          </a:p>
          <a:p>
            <a:pPr marL="719138" lvl="1" indent="-266700">
              <a:defRPr/>
            </a:pPr>
            <a:r>
              <a:rPr lang="de-DE" dirty="0"/>
              <a:t>Die Transportbehältnisse müssen regelmäßig gereinigt werden. Dabei Handschuhe tragen!                 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2C5D5F-1A39-4D6B-9046-0FFE374BF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Transport fertiger Zubereitungen</a:t>
            </a:r>
            <a:br>
              <a:rPr lang="de-DE" altLang="de-DE">
                <a:ea typeface="Geneva"/>
              </a:rPr>
            </a:b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9B62CA5C-077D-488B-8FCE-221E86F3A72D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59D58A-08ED-4AE4-A8ED-09ED53D5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19</a:t>
            </a:fld>
            <a:endParaRPr lang="de-DE"/>
          </a:p>
        </p:txBody>
      </p:sp>
      <p:pic>
        <p:nvPicPr>
          <p:cNvPr id="6" name="Bild 2" descr="Folie35.jpg">
            <a:extLst>
              <a:ext uri="{FF2B5EF4-FFF2-40B4-BE49-F238E27FC236}">
                <a16:creationId xmlns:a16="http://schemas.microsoft.com/office/drawing/2014/main" id="{2228A18C-11BA-4FF4-B32F-FB01DB5C5A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395" y="3565032"/>
            <a:ext cx="304958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2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661F81-D47D-4D20-9374-7F1CB5204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ea typeface="Geneva"/>
                <a:cs typeface="Geneva"/>
              </a:rPr>
              <a:t>Einführung</a:t>
            </a:r>
          </a:p>
          <a:p>
            <a:r>
              <a:rPr lang="de-DE" altLang="de-DE" dirty="0">
                <a:ea typeface="Geneva"/>
                <a:cs typeface="Geneva"/>
              </a:rPr>
              <a:t>Allgemeine Verhaltensregeln</a:t>
            </a:r>
          </a:p>
          <a:p>
            <a:r>
              <a:rPr lang="de-DE" altLang="de-DE" dirty="0">
                <a:ea typeface="Geneva"/>
                <a:cs typeface="Geneva"/>
              </a:rPr>
              <a:t>Warenannahme</a:t>
            </a:r>
          </a:p>
          <a:p>
            <a:r>
              <a:rPr lang="de-DE" altLang="de-DE" dirty="0">
                <a:ea typeface="Geneva"/>
                <a:cs typeface="Geneva"/>
              </a:rPr>
              <a:t>Transport fertiger Zubereitungen</a:t>
            </a:r>
          </a:p>
          <a:p>
            <a:r>
              <a:rPr lang="de-DE" altLang="de-DE" dirty="0">
                <a:ea typeface="Geneva"/>
                <a:cs typeface="Geneva"/>
              </a:rPr>
              <a:t>Verhalten bei Unfällen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780BD0-10A9-4EA4-A63D-8A570FF2C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accent2"/>
                </a:solidFill>
                <a:ea typeface="Geneva"/>
              </a:rPr>
              <a:t>Schulungsinhalte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1EF0060F-F9A5-4EE4-A077-B32C46BCA3B7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C513C5-7E5D-4463-835B-A7FB44DDC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5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19FA8A-446A-4498-A187-B5E6EB12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-110" charset="2"/>
              <a:buNone/>
              <a:defRPr/>
            </a:pPr>
            <a:r>
              <a:rPr lang="de-DE" sz="1700" b="1" dirty="0"/>
              <a:t>Übernahme der Zubereitungen in der Apotheke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Transportbedingungen, wie Temperatur (z.B. Kühlkette) und ggf. Lichtschutz beachten.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Bei der Auslieferung ggf. vorgegebene Reihenfolge beachten.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Die Transportbehältnisse aufrecht stehend und möglichst erschütterungsfrei transportieren. Nicht stürzen, werfen oder schwenken! </a:t>
            </a:r>
          </a:p>
          <a:p>
            <a:r>
              <a:rPr lang="de-DE" dirty="0">
                <a:effectLst/>
                <a:latin typeface="+mj-lt"/>
              </a:rPr>
              <a:t>Die Zubereitungen müssen vor dem Zugriff unberechtigter Personen geschützt sein. Nicht unbeaufsichtigt herumstehen lassen!</a:t>
            </a:r>
          </a:p>
          <a:p>
            <a:pPr marL="0" indent="0">
              <a:buFont typeface="Wingdings" pitchFamily="-110" charset="2"/>
              <a:buNone/>
              <a:defRPr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5F16D2-A478-4423-97EE-FEA6BB29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Transport fertiger Zubereitungen</a:t>
            </a:r>
            <a:br>
              <a:rPr lang="de-DE" altLang="de-DE">
                <a:ea typeface="Geneva"/>
              </a:rPr>
            </a:b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01C03FE7-BA4B-45D3-BE5E-17EFB84A4315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AB92B2-FCD8-4324-8E4B-029FF2366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67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6119FB-5463-4F21-A204-941CB8E8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-110" charset="2"/>
              <a:buNone/>
              <a:defRPr/>
            </a:pPr>
            <a:r>
              <a:rPr lang="de-DE" sz="1700" b="1" dirty="0"/>
              <a:t>Übergabe auf Station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Bei </a:t>
            </a:r>
            <a:r>
              <a:rPr lang="de-DE" dirty="0" err="1"/>
              <a:t>Zytostatikaretouren</a:t>
            </a:r>
            <a:r>
              <a:rPr lang="de-DE" dirty="0"/>
              <a:t> von Station sind die klinikeigenen Vorschriften zu beachten!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Retouren sollten extra gekennzeichnet sein.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Keine undichten </a:t>
            </a:r>
            <a:r>
              <a:rPr lang="de-DE" dirty="0" err="1"/>
              <a:t>Zytostatikalösungen</a:t>
            </a:r>
            <a:r>
              <a:rPr lang="de-DE" dirty="0"/>
              <a:t> oder sonstige gefährdende Retouren von Station mitnehmen.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Persönlich an einen Mitarbeiter der betreffenden Station oder Abgabe an eine klar definierte Stelle.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544F52-2C75-42ED-B06A-60259A057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Transport fertiger Zubereitungen</a:t>
            </a:r>
            <a:br>
              <a:rPr lang="de-DE" altLang="de-DE">
                <a:ea typeface="Geneva"/>
              </a:rPr>
            </a:b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2131DF89-FEFC-43AC-9193-DF36333BD566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FE3BDF-5947-4D67-8E09-F54209438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89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05176-40C7-402E-884D-A2031E9E8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solidFill>
                  <a:srgbClr val="BE0023"/>
                </a:solidFill>
                <a:ea typeface="Geneva"/>
              </a:rPr>
              <a:t>Verhalten bei Unfällen </a:t>
            </a:r>
            <a:r>
              <a:rPr lang="de-DE" altLang="de-DE" b="0" baseline="30000">
                <a:solidFill>
                  <a:srgbClr val="BE0023"/>
                </a:solidFill>
                <a:ea typeface="Geneva"/>
              </a:rPr>
              <a:t>[4]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F8004C-B831-442F-986C-8A50D01249C3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5CC81E-7110-470C-BEB2-1CCC2B631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02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E15985-A9C8-456A-B614-E08063C6C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b="1" dirty="0">
                <a:ea typeface="Geneva"/>
                <a:cs typeface="Geneva"/>
              </a:rPr>
              <a:t>Sollte es zu Glasbruch kommen, oder der Verdacht bestehen, dass eine Sendung Bruch enthält:</a:t>
            </a:r>
          </a:p>
          <a:p>
            <a:endParaRPr lang="de-DE" altLang="de-DE" sz="2000" dirty="0">
              <a:ea typeface="Geneva"/>
              <a:cs typeface="Geneva"/>
            </a:endParaRPr>
          </a:p>
          <a:p>
            <a:pPr marL="7302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Geneva"/>
                <a:cs typeface="Geneva"/>
              </a:rPr>
              <a:t>Beschädigte Sendung verschlossen lassen, nicht auspacken! </a:t>
            </a:r>
          </a:p>
          <a:p>
            <a:pPr marL="7302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Geneva"/>
                <a:cs typeface="Geneva"/>
              </a:rPr>
              <a:t>Zur Absicherung der Unfallstelle </a:t>
            </a:r>
            <a:r>
              <a:rPr lang="de-DE" altLang="de-DE" u="sng" dirty="0">
                <a:ea typeface="Geneva"/>
                <a:cs typeface="Geneva"/>
              </a:rPr>
              <a:t>zweite Person</a:t>
            </a:r>
            <a:r>
              <a:rPr lang="de-DE" altLang="de-DE" dirty="0">
                <a:ea typeface="Geneva"/>
                <a:cs typeface="Geneva"/>
              </a:rPr>
              <a:t> herbei rufen!</a:t>
            </a:r>
          </a:p>
          <a:p>
            <a:pPr marL="7302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Geneva"/>
                <a:cs typeface="Geneva"/>
              </a:rPr>
              <a:t>Sofort </a:t>
            </a:r>
            <a:r>
              <a:rPr lang="de-DE" altLang="de-DE" dirty="0" err="1">
                <a:ea typeface="Geneva"/>
                <a:cs typeface="Geneva"/>
              </a:rPr>
              <a:t>Zytostatikaabteilung</a:t>
            </a:r>
            <a:r>
              <a:rPr lang="de-DE" altLang="de-DE" dirty="0">
                <a:ea typeface="Geneva"/>
                <a:cs typeface="Geneva"/>
              </a:rPr>
              <a:t> informieren!</a:t>
            </a:r>
          </a:p>
          <a:p>
            <a:pPr marL="7302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Geneva"/>
                <a:cs typeface="Geneva"/>
              </a:rPr>
              <a:t>Nicht das Reinigungspersonal herbeirufen!</a:t>
            </a:r>
          </a:p>
          <a:p>
            <a:pPr marL="1079500" lvl="2" indent="-360363"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de-DE" altLang="de-DE" dirty="0">
                <a:ea typeface="Geneva"/>
                <a:cs typeface="Geneva"/>
                <a:sym typeface="Wingdings" panose="05000000000000000000" pitchFamily="2" charset="2"/>
              </a:rPr>
              <a:t> Ke</a:t>
            </a:r>
            <a:r>
              <a:rPr lang="de-DE" altLang="de-DE" dirty="0">
                <a:ea typeface="Geneva"/>
                <a:cs typeface="Geneva"/>
              </a:rPr>
              <a:t>in eigenmächtiges Reinigen oder Entsorgen durch nicht unterwiesenes Personal!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3616F6-07BC-448B-B1CE-0AE9C1246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Verhalten bei Unfällen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50A2FCF6-0639-4EBF-B1B7-6A1364571E4B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065269-2CB6-49AE-B1EB-6D6067BDB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36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46E100A-96C9-45BC-86C6-25F243E6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-110" charset="2"/>
              <a:buNone/>
              <a:defRPr/>
            </a:pPr>
            <a:r>
              <a:rPr lang="de-DE" b="1"/>
              <a:t>Reinigung und Entsorgung</a:t>
            </a:r>
            <a:endParaRPr lang="de-DE"/>
          </a:p>
          <a:p>
            <a:pPr>
              <a:buFont typeface="Wingdings" pitchFamily="-110" charset="2"/>
              <a:buChar char="§"/>
              <a:defRPr/>
            </a:pPr>
            <a:r>
              <a:rPr lang="de-DE"/>
              <a:t>Zytostatika-kontaminierte Materialien dürfen nicht über den normalen Abfall entsorgt werden (Sondermüll!). Zytostatika-Abteilung informieren!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/>
              <a:t>Entsorgung und Reinigung </a:t>
            </a:r>
            <a:br>
              <a:rPr lang="de-DE"/>
            </a:br>
            <a:r>
              <a:rPr lang="de-DE"/>
              <a:t>erfolgt nur durch unterwiesenes Personal 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/>
              <a:t>Bei allen Reinigungsarbeiten </a:t>
            </a:r>
            <a:br>
              <a:rPr lang="de-DE"/>
            </a:br>
            <a:r>
              <a:rPr lang="de-DE"/>
              <a:t>ist eine spezielle Schutzausrüstung zu tragen!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47738D-4FB2-4480-A95B-70FCB85F6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Verhalten bei Unfällen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C81B61A4-C98F-4E27-8BA5-FB94279C56BC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9D95A6-7B78-4231-8764-73259CF66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24</a:t>
            </a:fld>
            <a:endParaRPr lang="de-DE"/>
          </a:p>
        </p:txBody>
      </p:sp>
      <p:pic>
        <p:nvPicPr>
          <p:cNvPr id="6" name="Bild 6" descr="fk_gsw_berner_s04.png">
            <a:extLst>
              <a:ext uri="{FF2B5EF4-FFF2-40B4-BE49-F238E27FC236}">
                <a16:creationId xmlns:a16="http://schemas.microsoft.com/office/drawing/2014/main" id="{18E1F861-51A1-446A-9C96-FF66CAAB7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896" y="2109494"/>
            <a:ext cx="3115121" cy="27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3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1EA179-8F50-4E9C-AD03-B8664CAB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3" y="1087041"/>
            <a:ext cx="5184864" cy="3613547"/>
          </a:xfrm>
        </p:spPr>
        <p:txBody>
          <a:bodyPr lIns="91440" tIns="45720" rIns="91440" bIns="45720" anchor="t"/>
          <a:lstStyle/>
          <a:p>
            <a:pPr marL="0" indent="0">
              <a:buFont typeface="Wingdings" pitchFamily="-110" charset="2"/>
              <a:buNone/>
              <a:defRPr/>
            </a:pPr>
            <a:r>
              <a:rPr lang="de-DE" sz="1700" b="1"/>
              <a:t>Erste Hilfe </a:t>
            </a:r>
            <a:r>
              <a:rPr lang="de-DE" sz="1700" baseline="30000"/>
              <a:t>[5]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/>
              <a:t>Immer zuerst der mit Zytostatika verunreinigten Person helfen (auf Schutz der Helfer achten)!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/>
              <a:t>Mit </a:t>
            </a:r>
            <a:r>
              <a:rPr lang="de-DE" b="1"/>
              <a:t>Zytostatika verunreinigte Kleidung </a:t>
            </a:r>
            <a:r>
              <a:rPr lang="de-DE"/>
              <a:t>sofort ausziehen!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>
                <a:ea typeface="ＭＳ Ｐゴシック"/>
              </a:rPr>
              <a:t>Bei </a:t>
            </a:r>
            <a:r>
              <a:rPr lang="de-DE" b="1">
                <a:ea typeface="ＭＳ Ｐゴシック"/>
              </a:rPr>
              <a:t>Hautkontakt mit Zytostatika</a:t>
            </a:r>
            <a:r>
              <a:rPr lang="de-DE">
                <a:ea typeface="ＭＳ Ｐゴシック"/>
              </a:rPr>
              <a:t>: betroffene Stelle sofort mindestens 10 Minuten unter fließendem, kalten Wasser abspülen. Gegebenenfalls Arzt konsultieren, z.B. bei merklichen oder sichtbaren Hautveränderungen.</a:t>
            </a:r>
          </a:p>
          <a:p>
            <a:pPr>
              <a:buFont typeface="Wingdings" pitchFamily="-110" charset="2"/>
            </a:pPr>
            <a:r>
              <a:rPr lang="de-DE">
                <a:ea typeface="+mn-lt"/>
                <a:cs typeface="+mn-lt"/>
              </a:rPr>
              <a:t>Bei Kontamination mit Stäuben: ggf. Dusche, Haarwäsche</a:t>
            </a:r>
            <a:endParaRPr lang="de-DE"/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D81AF5-83FF-43C3-83CA-B5B6A55A8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Verhalten bei Unfällen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9599A964-8CBD-428D-B3D8-7296D28903FE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015B03-CBF0-4C0C-8D6A-79FD83671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25</a:t>
            </a:fld>
            <a:endParaRPr lang="de-DE"/>
          </a:p>
        </p:txBody>
      </p:sp>
      <p:pic>
        <p:nvPicPr>
          <p:cNvPr id="6" name="Bild 7" descr="fk_gsw_berner_toxi_haut_v2_2.png">
            <a:extLst>
              <a:ext uri="{FF2B5EF4-FFF2-40B4-BE49-F238E27FC236}">
                <a16:creationId xmlns:a16="http://schemas.microsoft.com/office/drawing/2014/main" id="{C4949CB1-8400-47E9-B2F5-652C4C469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297" y="2565266"/>
            <a:ext cx="1169804" cy="121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0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98300B5-CAA1-4254-A619-2DEF2F1E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2" y="1087041"/>
            <a:ext cx="4845229" cy="3613547"/>
          </a:xfrm>
        </p:spPr>
        <p:txBody>
          <a:bodyPr lIns="91440" tIns="45720" rIns="91440" bIns="45720" anchor="t"/>
          <a:lstStyle/>
          <a:p>
            <a:pPr marL="0" indent="0">
              <a:buFont typeface="Wingdings" pitchFamily="-110" charset="2"/>
              <a:buNone/>
              <a:defRPr/>
            </a:pPr>
            <a:r>
              <a:rPr lang="de-DE" sz="1700" b="1" dirty="0"/>
              <a:t>Erste Hilfe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>
                <a:ea typeface="ＭＳ Ｐゴシック"/>
              </a:rPr>
              <a:t>Bei </a:t>
            </a:r>
            <a:r>
              <a:rPr lang="de-DE" b="1" dirty="0">
                <a:ea typeface="ＭＳ Ｐゴシック"/>
              </a:rPr>
              <a:t>Augenkontakt mit Zytostatika</a:t>
            </a:r>
            <a:r>
              <a:rPr lang="de-DE" dirty="0">
                <a:ea typeface="ＭＳ Ｐゴシック"/>
              </a:rPr>
              <a:t>: sofort mindestens 10 Minuten mit viel Wasser, besser </a:t>
            </a:r>
            <a:r>
              <a:rPr lang="de-DE" dirty="0" err="1">
                <a:ea typeface="ＭＳ Ｐゴシック"/>
              </a:rPr>
              <a:t>isotoner</a:t>
            </a:r>
            <a:r>
              <a:rPr lang="de-DE" dirty="0">
                <a:ea typeface="ＭＳ Ｐゴシック"/>
              </a:rPr>
              <a:t> Kochsalzlösung (Natriumchlorid 0,9%), bei geöffnetem Auge spülen; immer den Augenarzt aufsuchen.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Bei </a:t>
            </a:r>
            <a:r>
              <a:rPr lang="de-DE" b="1" dirty="0"/>
              <a:t>Schnittverletzungen</a:t>
            </a:r>
            <a:r>
              <a:rPr lang="de-DE" dirty="0"/>
              <a:t>: Wunde unter laufendem Wasser mehrere Minuten bluten lassen, Arzt konsultieren.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Über alle Gefährdungen, Mängel, Kontaminationen und Unfälle ist der zuständige Leiter der Zytostatika-Abteilung zu unterrichten!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 dirty="0"/>
              <a:t>Unfall dokumentieren.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1E73CD-EE67-46CF-B0E9-0794C0980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Verhalten bei Unfällen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F14CA26D-2ED5-4BC9-93A1-D158F6A15366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DD63A4-46B1-4635-A1DC-3F232D879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26</a:t>
            </a:fld>
            <a:endParaRPr lang="de-DE"/>
          </a:p>
        </p:txBody>
      </p:sp>
      <p:pic>
        <p:nvPicPr>
          <p:cNvPr id="6" name="Bild 8" descr="fk_gsw_berner_toxi_auge_v2.png">
            <a:extLst>
              <a:ext uri="{FF2B5EF4-FFF2-40B4-BE49-F238E27FC236}">
                <a16:creationId xmlns:a16="http://schemas.microsoft.com/office/drawing/2014/main" id="{1896A09A-4D41-4E4C-8D83-44C74691A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475" y="1388243"/>
            <a:ext cx="1087796" cy="113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0" descr="fk_gsw_berner_toxi_schnitt_v2.png">
            <a:extLst>
              <a:ext uri="{FF2B5EF4-FFF2-40B4-BE49-F238E27FC236}">
                <a16:creationId xmlns:a16="http://schemas.microsoft.com/office/drawing/2014/main" id="{7F33C4F6-7189-4D84-8062-E32A9DC17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583" y="2739118"/>
            <a:ext cx="1395688" cy="14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9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D0EF1-069D-481F-A42B-AA5CFD35E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Vielen Dank für Ihre Aufmerksamkeit und stets sicheres Arbeiten!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68FD82-11B6-404F-B21F-682ACC2F0709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182BFF-6765-41F1-9F74-54EA4F5A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04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78AA4D2-F719-4D5C-8786-AED795637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Lernerfolgskontrolle</a:t>
            </a:r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B851E459-4149-497E-B5E5-6D82F093DCEE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F9CA2C-8B9B-425F-BA37-F48CEA04B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28</a:t>
            </a:fld>
            <a:endParaRPr lang="de-DE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9439F51C-CD70-4B18-B4E4-2E50D3AB0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77" y="1087042"/>
            <a:ext cx="7038975" cy="1151334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>
                <a:solidFill>
                  <a:schemeClr val="tx1"/>
                </a:solidFill>
                <a:ea typeface="ＭＳ Ｐゴシック" panose="020B0600070205080204" pitchFamily="34" charset="-128"/>
                <a:cs typeface="Geneva" charset="0"/>
                <a:sym typeface="Symbol" panose="05050102010706020507" pitchFamily="18" charset="2"/>
              </a:rPr>
              <a:t>Im angehängten Dokument befindet sich die Lernerfolgskontrolle sowie die Lernerfolgskontrolle inklusive Lösungen.</a:t>
            </a:r>
          </a:p>
          <a:p>
            <a:pPr marL="0" indent="0">
              <a:buNone/>
            </a:pPr>
            <a:r>
              <a:rPr lang="de-DE" altLang="de-DE" dirty="0">
                <a:solidFill>
                  <a:schemeClr val="tx1"/>
                </a:solidFill>
                <a:ea typeface="ＭＳ Ｐゴシック" panose="020B0600070205080204" pitchFamily="34" charset="-128"/>
                <a:cs typeface="Geneva" charset="0"/>
                <a:sym typeface="Symbol" panose="05050102010706020507" pitchFamily="18" charset="2"/>
              </a:rPr>
              <a:t>Drucken Sie den vorderen Teil zur Bearbeitung durch Ihre Kollegen aus.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E3D520-1492-D977-975A-11CD74998FC2}"/>
              </a:ext>
            </a:extLst>
          </p:cNvPr>
          <p:cNvSpPr txBox="1"/>
          <p:nvPr/>
        </p:nvSpPr>
        <p:spPr>
          <a:xfrm>
            <a:off x="1785342" y="3293182"/>
            <a:ext cx="652622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5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Wichtig: </a:t>
            </a:r>
            <a:r>
              <a:rPr lang="de-DE" sz="165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 die PDF zu öffnen, muss die Präsentation zunächst aus Ihrer EAZY-Mail heruntergeladen werden. </a:t>
            </a:r>
            <a:endParaRPr lang="de-DE" sz="1650"/>
          </a:p>
        </p:txBody>
      </p:sp>
      <p:sp>
        <p:nvSpPr>
          <p:cNvPr id="2" name="Rechteck: abgerundete Ecken 1">
            <a:hlinkClick r:id="rId2"/>
            <a:extLst>
              <a:ext uri="{FF2B5EF4-FFF2-40B4-BE49-F238E27FC236}">
                <a16:creationId xmlns:a16="http://schemas.microsoft.com/office/drawing/2014/main" id="{600A685A-C3B8-3571-168A-9BD19A3B822C}"/>
              </a:ext>
            </a:extLst>
          </p:cNvPr>
          <p:cNvSpPr/>
          <p:nvPr/>
        </p:nvSpPr>
        <p:spPr bwMode="auto">
          <a:xfrm>
            <a:off x="4275104" y="2428241"/>
            <a:ext cx="1721428" cy="424397"/>
          </a:xfrm>
          <a:prstGeom prst="roundRect">
            <a:avLst/>
          </a:prstGeom>
          <a:solidFill>
            <a:srgbClr val="BE00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08" charset="0"/>
              </a:rPr>
              <a:t>Hier zur Lernerfolgskontrolle</a:t>
            </a:r>
          </a:p>
        </p:txBody>
      </p:sp>
    </p:spTree>
    <p:extLst>
      <p:ext uri="{BB962C8B-B14F-4D97-AF65-F5344CB8AC3E}">
        <p14:creationId xmlns:p14="http://schemas.microsoft.com/office/powerpoint/2010/main" val="232100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14E252-FFF7-431E-AEB9-1DEB694B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Berufsgenossenschaft für Gesundheitsdienst und Wohlfahrtspflege – BGW (Hrsg.). Zytostatika im Gesundheitsdienst. Informationen zur sicheren Handhabung von Zytostatika. Stand 02/2019. Online veröffentlicht </a:t>
            </a:r>
            <a:r>
              <a:rPr lang="de-DE" altLang="de-DE" sz="900" dirty="0">
                <a:latin typeface="Arial"/>
                <a:ea typeface="Geneva"/>
              </a:rPr>
              <a:t>unter</a:t>
            </a:r>
            <a:r>
              <a:rPr lang="de-DE" sz="900" dirty="0">
                <a:effectLst/>
                <a:latin typeface="+mj-lt"/>
              </a:rPr>
              <a:t>https://www.bgw-online.de/bgw-online-de/service/medien-arbeitshilfen/medien-center/zytostatika-im-gesundheitsdienst-18266#:~:text=Diese%20Brosch%C3%BCre%20soll%20Unternehmerinnen%20und%20Unternehmer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Deutscher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Krankenhauspotheker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 e. V, (ADKA). Zytostatika-Transportverpackungen – Empfehlungen zur eindeutigen Kennzeichnung. 38. Wissenschaftlicher Kongress, Berlin, Mai 2011, Online veröffentlicht unter: https://www.adka.de/index.php?eID=dumpFile&amp;t=f&amp;f=933&amp;token=bc8e0d6b9b913c9fea0a60b663b95659c8b2d6cb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TRGS 525 „Umgang mit Gefahrstoffen in Einrichtungen der humanmedizinischen Versorgung”, 2015. Online veröffentlicht unter: https://www.baua.de/DE/Angebote/Rechtstexte-und-Technische-Regeln/Regelwerk/TRGS/pdf/TRGS-525.pdf?__blob=publicationFile&amp;v=2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ESOP,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QuapoS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 4 - Quality Standard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for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the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Oncology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Pharmacy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 Service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with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 </a:t>
            </a:r>
            <a:r>
              <a:rPr kumimoji="0" lang="de-DE" altLang="de-DE" sz="900" b="0" i="0" u="none" strike="noStrike" kern="0" cap="none" spc="0" normalizeH="0" baseline="0" noProof="0" dirty="0" err="1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Commentary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, 4. Auflage 2009, S. 249 ff.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Arial"/>
                <a:ea typeface="Geneva"/>
                <a:cs typeface="Geneva"/>
              </a:rPr>
              <a:t>Eitel A et al. Umgang mit Zytostatika. 4. Auflage, Januar 2001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effectLst/>
                <a:uLnTx/>
                <a:uFillTx/>
                <a:latin typeface="+mj-lt"/>
                <a:ea typeface="Geneva"/>
                <a:cs typeface="Geneva"/>
              </a:rPr>
              <a:t>. </a:t>
            </a:r>
            <a:r>
              <a: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666565"/>
                </a:solidFill>
                <a:uLnTx/>
                <a:uFillTx/>
                <a:latin typeface="+mj-lt"/>
                <a:ea typeface="Geneva"/>
                <a:cs typeface="Geneva"/>
              </a:rPr>
              <a:t>O</a:t>
            </a:r>
            <a:r>
              <a:rPr lang="de-DE" sz="900" dirty="0" err="1">
                <a:effectLst/>
                <a:latin typeface="+mj-lt"/>
              </a:rPr>
              <a:t>nline</a:t>
            </a:r>
            <a:r>
              <a:rPr lang="de-DE" sz="900" dirty="0">
                <a:effectLst/>
                <a:latin typeface="+mj-lt"/>
              </a:rPr>
              <a:t> </a:t>
            </a:r>
            <a:r>
              <a:rPr lang="de-DE" sz="900">
                <a:effectLst/>
                <a:latin typeface="+mj-lt"/>
              </a:rPr>
              <a:t>verfügbar unter: </a:t>
            </a:r>
            <a:r>
              <a:rPr lang="de-DE" sz="900" dirty="0">
                <a:effectLst/>
                <a:latin typeface="+mj-lt"/>
              </a:rPr>
              <a:t>https://www.bms.com/content/dam/bms/us/en-us/pdf/handling-cytostatic-drugs.pdf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38221B-D3EA-435B-BA40-D78CEA888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accent2"/>
                </a:solidFill>
                <a:ea typeface="Geneva"/>
              </a:rPr>
              <a:t>Referenzen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04E27E33-DE8C-440B-8BBA-0E2B35C643BC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87D6AF-FDDE-4F2E-A21B-7BEF41A72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89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2471B-72A4-44F4-8ECE-B00EEDC3F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>
                <a:ea typeface="Geneva"/>
              </a:rPr>
              <a:t>Einführung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5FD830-64AE-4E79-91F5-330BB4A50873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973580-C63C-4B88-A1CB-672233EE1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49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F8349-DD2C-4DDB-A93E-978CED398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ＭＳ Ｐゴシック" panose="020B0600070205080204" pitchFamily="34" charset="-128"/>
              </a:rPr>
              <a:t>Leer-Folien</a:t>
            </a:r>
            <a:br>
              <a:rPr lang="de-DE" altLang="de-DE">
                <a:ea typeface="ＭＳ Ｐゴシック" panose="020B0600070205080204" pitchFamily="34" charset="-128"/>
              </a:rPr>
            </a:br>
            <a:r>
              <a:rPr lang="de-DE" altLang="de-DE">
                <a:ea typeface="ＭＳ Ｐゴシック" panose="020B0600070205080204" pitchFamily="34" charset="-128"/>
              </a:rPr>
              <a:t>für Ihre eigenen Ergänzungen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02A46E-179B-4DB5-A06A-4D43E40B877A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FA5EA3-6D50-4B78-8C5C-BD78AF4A2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3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10">
            <a:extLst>
              <a:ext uri="{FF2B5EF4-FFF2-40B4-BE49-F238E27FC236}">
                <a16:creationId xmlns:a16="http://schemas.microsoft.com/office/drawing/2014/main" id="{95B0ADD8-91E5-8CD0-0337-D1AD8C9853E9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-246007" y="2292562"/>
            <a:ext cx="9121253" cy="338614"/>
          </a:xfrm>
          <a:prstGeom prst="roundRect">
            <a:avLst>
              <a:gd name="adj" fmla="val 32403"/>
            </a:avLst>
          </a:prstGeom>
          <a:solidFill>
            <a:srgbClr val="BEBEBE"/>
          </a:solidFill>
          <a:ln w="25400">
            <a:solidFill>
              <a:sysClr val="window" lastClr="FFFFFF"/>
            </a:solidFill>
            <a:round/>
            <a:headEnd/>
            <a:tailEnd/>
          </a:ln>
          <a:effectLst>
            <a:outerShdw blurRad="101600" dist="38100" dir="2700000" algn="br" rotWithShape="0">
              <a:srgbClr val="808080">
                <a:alpha val="42998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07" charset="0"/>
                <a:ea typeface="Geneva" pitchFamily="-107" charset="-128"/>
                <a:cs typeface="Geneva" pitchFamily="-107" charset="-128"/>
              </a:rPr>
              <a:t>Ihr Text</a:t>
            </a:r>
            <a:endParaRPr kumimoji="0" lang="de-DE" sz="1800" b="0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07" charset="0"/>
              <a:ea typeface="Geneva" pitchFamily="-107" charset="-128"/>
              <a:cs typeface="Geneva" pitchFamily="-107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6AF3E-A62C-F068-A8CB-379AA9294E4C}"/>
              </a:ext>
            </a:extLst>
          </p:cNvPr>
          <p:cNvSpPr txBox="1"/>
          <p:nvPr/>
        </p:nvSpPr>
        <p:spPr>
          <a:xfrm>
            <a:off x="2725152" y="965534"/>
            <a:ext cx="2535655" cy="18949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85CE6B57-E3ED-2E92-3BB0-BACA27204F2B}"/>
              </a:ext>
            </a:extLst>
          </p:cNvPr>
          <p:cNvSpPr txBox="1">
            <a:spLocks/>
          </p:cNvSpPr>
          <p:nvPr/>
        </p:nvSpPr>
        <p:spPr bwMode="auto">
          <a:xfrm>
            <a:off x="1790702" y="1087041"/>
            <a:ext cx="7038975" cy="36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0025" indent="-200025" algn="l" rtl="0" eaLnBrk="0" fontAlgn="base" hangingPunct="0">
              <a:lnSpc>
                <a:spcPts val="1800"/>
              </a:lnSpc>
              <a:spcBef>
                <a:spcPts val="9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50">
                <a:solidFill>
                  <a:srgbClr val="666565"/>
                </a:solidFill>
                <a:latin typeface="+mn-lt"/>
                <a:ea typeface="ＭＳ Ｐゴシック" charset="0"/>
                <a:cs typeface="Geneva" pitchFamily="-108" charset="-128"/>
              </a:defRPr>
            </a:lvl1pPr>
            <a:lvl2pPr marL="333375" indent="-13335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2pPr>
            <a:lvl3pPr marL="472679" indent="-139304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3pPr>
            <a:lvl4pPr marL="606029" indent="-13335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4pPr>
            <a:lvl5pPr marL="739379" indent="-13335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9pPr>
          </a:lstStyle>
          <a:p>
            <a:pPr defTabSz="914400">
              <a:buFont typeface="Wingdings" panose="05000000000000000000" pitchFamily="2" charset="2"/>
              <a:buNone/>
            </a:pPr>
            <a:r>
              <a:rPr lang="de-DE" altLang="de-DE" b="1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Überschrift 1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A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B</a:t>
            </a:r>
          </a:p>
          <a:p>
            <a:pPr defTabSz="914400"/>
            <a:endParaRPr lang="de-DE" altLang="de-DE" kern="0">
              <a:latin typeface="Arial" panose="020B0604020202020204" pitchFamily="34" charset="0"/>
              <a:ea typeface="ＭＳ Ｐゴシック" panose="020B0600070205080204" pitchFamily="34" charset="-128"/>
              <a:cs typeface="Geneva" charset="0"/>
            </a:endParaRPr>
          </a:p>
          <a:p>
            <a:pPr defTabSz="914400">
              <a:buFont typeface="Wingdings" panose="05000000000000000000" pitchFamily="2" charset="2"/>
              <a:buNone/>
            </a:pPr>
            <a:r>
              <a:rPr lang="de-DE" altLang="de-DE" b="1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Überschrift 2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A </a:t>
            </a:r>
          </a:p>
          <a:p>
            <a:pPr lvl="1" defTabSz="914400">
              <a:buFont typeface="Symbol" panose="05050102010706020507" pitchFamily="18" charset="2"/>
              <a:buChar char="-"/>
            </a:pPr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</a:rPr>
              <a:t>Unterpunkt 1 </a:t>
            </a:r>
          </a:p>
          <a:p>
            <a:pPr lvl="1" defTabSz="914400">
              <a:buFont typeface="Symbol" panose="05050102010706020507" pitchFamily="18" charset="2"/>
              <a:buChar char="-"/>
            </a:pPr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</a:rPr>
              <a:t>Unterpunkt 2 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B</a:t>
            </a:r>
          </a:p>
          <a:p>
            <a:pPr defTabSz="914400">
              <a:buFont typeface="Wingdings" panose="05000000000000000000" pitchFamily="2" charset="2"/>
              <a:buNone/>
            </a:pPr>
            <a:endParaRPr lang="de-DE" altLang="de-DE" kern="0">
              <a:latin typeface="Arial" panose="020B0604020202020204" pitchFamily="34" charset="0"/>
              <a:ea typeface="ＭＳ Ｐゴシック" panose="020B0600070205080204" pitchFamily="34" charset="-128"/>
              <a:cs typeface="Geneva" charset="0"/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6110BDD3-783C-A999-0AB2-F6862AC61818}"/>
              </a:ext>
            </a:extLst>
          </p:cNvPr>
          <p:cNvSpPr txBox="1">
            <a:spLocks/>
          </p:cNvSpPr>
          <p:nvPr/>
        </p:nvSpPr>
        <p:spPr bwMode="auto">
          <a:xfrm>
            <a:off x="1790639" y="479950"/>
            <a:ext cx="5025628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de-DE" altLang="de-DE" sz="2025">
                <a:solidFill>
                  <a:srgbClr val="BE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Leer-Folie, neutral</a:t>
            </a:r>
          </a:p>
        </p:txBody>
      </p:sp>
    </p:spTree>
    <p:extLst>
      <p:ext uri="{BB962C8B-B14F-4D97-AF65-F5344CB8AC3E}">
        <p14:creationId xmlns:p14="http://schemas.microsoft.com/office/powerpoint/2010/main" val="1373965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10">
            <a:extLst>
              <a:ext uri="{FF2B5EF4-FFF2-40B4-BE49-F238E27FC236}">
                <a16:creationId xmlns:a16="http://schemas.microsoft.com/office/drawing/2014/main" id="{95B0ADD8-91E5-8CD0-0337-D1AD8C9853E9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-246007" y="2292562"/>
            <a:ext cx="9121253" cy="338614"/>
          </a:xfrm>
          <a:prstGeom prst="roundRect">
            <a:avLst>
              <a:gd name="adj" fmla="val 32403"/>
            </a:avLst>
          </a:prstGeom>
          <a:solidFill>
            <a:srgbClr val="BEBEBE"/>
          </a:solidFill>
          <a:ln w="25400">
            <a:solidFill>
              <a:sysClr val="window" lastClr="FFFFFF"/>
            </a:solidFill>
            <a:round/>
            <a:headEnd/>
            <a:tailEnd/>
          </a:ln>
          <a:effectLst>
            <a:outerShdw blurRad="101600" dist="38100" dir="2700000" algn="br" rotWithShape="0">
              <a:srgbClr val="808080">
                <a:alpha val="42998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07" charset="0"/>
                <a:ea typeface="Geneva" pitchFamily="-107" charset="-128"/>
                <a:cs typeface="Geneva" pitchFamily="-107" charset="-128"/>
              </a:rPr>
              <a:t>Ihr Text</a:t>
            </a:r>
            <a:endParaRPr kumimoji="0" lang="de-DE" sz="1800" b="0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07" charset="0"/>
              <a:ea typeface="Geneva" pitchFamily="-107" charset="-128"/>
              <a:cs typeface="Geneva" pitchFamily="-107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6AF3E-A62C-F068-A8CB-379AA9294E4C}"/>
              </a:ext>
            </a:extLst>
          </p:cNvPr>
          <p:cNvSpPr txBox="1"/>
          <p:nvPr/>
        </p:nvSpPr>
        <p:spPr>
          <a:xfrm>
            <a:off x="2725152" y="965534"/>
            <a:ext cx="2535655" cy="18949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85CE6B57-E3ED-2E92-3BB0-BACA27204F2B}"/>
              </a:ext>
            </a:extLst>
          </p:cNvPr>
          <p:cNvSpPr txBox="1">
            <a:spLocks/>
          </p:cNvSpPr>
          <p:nvPr/>
        </p:nvSpPr>
        <p:spPr bwMode="auto">
          <a:xfrm>
            <a:off x="1790702" y="1087041"/>
            <a:ext cx="7038975" cy="36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0025" indent="-200025" algn="l" rtl="0" eaLnBrk="0" fontAlgn="base" hangingPunct="0">
              <a:lnSpc>
                <a:spcPts val="1800"/>
              </a:lnSpc>
              <a:spcBef>
                <a:spcPts val="9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50">
                <a:solidFill>
                  <a:srgbClr val="666565"/>
                </a:solidFill>
                <a:latin typeface="+mn-lt"/>
                <a:ea typeface="ＭＳ Ｐゴシック" charset="0"/>
                <a:cs typeface="Geneva" pitchFamily="-108" charset="-128"/>
              </a:defRPr>
            </a:lvl1pPr>
            <a:lvl2pPr marL="333375" indent="-13335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2pPr>
            <a:lvl3pPr marL="472679" indent="-139304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3pPr>
            <a:lvl4pPr marL="606029" indent="-13335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4pPr>
            <a:lvl5pPr marL="739379" indent="-13335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6565"/>
                </a:solidFill>
                <a:latin typeface="+mn-lt"/>
                <a:ea typeface="ＭＳ Ｐゴシック" charset="0"/>
                <a:cs typeface="Genev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rgbClr val="666565"/>
                </a:solidFill>
                <a:latin typeface="+mn-lt"/>
                <a:ea typeface="Geneva" pitchFamily="-108" charset="-128"/>
              </a:defRPr>
            </a:lvl9pPr>
          </a:lstStyle>
          <a:p>
            <a:pPr defTabSz="914400">
              <a:buFont typeface="Wingdings" panose="05000000000000000000" pitchFamily="2" charset="2"/>
              <a:buNone/>
            </a:pPr>
            <a:r>
              <a:rPr lang="de-DE" altLang="de-DE" b="1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Überschrift 1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A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B</a:t>
            </a:r>
          </a:p>
          <a:p>
            <a:pPr defTabSz="914400"/>
            <a:endParaRPr lang="de-DE" altLang="de-DE" kern="0">
              <a:latin typeface="Arial" panose="020B0604020202020204" pitchFamily="34" charset="0"/>
              <a:ea typeface="ＭＳ Ｐゴシック" panose="020B0600070205080204" pitchFamily="34" charset="-128"/>
              <a:cs typeface="Geneva" charset="0"/>
            </a:endParaRPr>
          </a:p>
          <a:p>
            <a:pPr defTabSz="914400">
              <a:buFont typeface="Wingdings" panose="05000000000000000000" pitchFamily="2" charset="2"/>
              <a:buNone/>
            </a:pPr>
            <a:r>
              <a:rPr lang="de-DE" altLang="de-DE" b="1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Überschrift 2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A </a:t>
            </a:r>
          </a:p>
          <a:p>
            <a:pPr lvl="1" defTabSz="914400">
              <a:buFont typeface="Symbol" panose="05050102010706020507" pitchFamily="18" charset="2"/>
              <a:buChar char="-"/>
            </a:pPr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</a:rPr>
              <a:t>Unterpunkt 1 </a:t>
            </a:r>
          </a:p>
          <a:p>
            <a:pPr lvl="1" defTabSz="914400">
              <a:buFont typeface="Symbol" panose="05050102010706020507" pitchFamily="18" charset="2"/>
              <a:buChar char="-"/>
            </a:pPr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</a:rPr>
              <a:t>Unterpunkt 2 </a:t>
            </a:r>
          </a:p>
          <a:p>
            <a:pPr defTabSz="914400"/>
            <a:r>
              <a:rPr lang="de-DE" altLang="de-DE" kern="0"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rPr>
              <a:t>Text B</a:t>
            </a:r>
          </a:p>
          <a:p>
            <a:pPr defTabSz="914400">
              <a:buFont typeface="Wingdings" panose="05000000000000000000" pitchFamily="2" charset="2"/>
              <a:buNone/>
            </a:pPr>
            <a:endParaRPr lang="de-DE" altLang="de-DE" kern="0">
              <a:latin typeface="Arial" panose="020B0604020202020204" pitchFamily="34" charset="0"/>
              <a:ea typeface="ＭＳ Ｐゴシック" panose="020B0600070205080204" pitchFamily="34" charset="-128"/>
              <a:cs typeface="Geneva" charset="0"/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6110BDD3-783C-A999-0AB2-F6862AC61818}"/>
              </a:ext>
            </a:extLst>
          </p:cNvPr>
          <p:cNvSpPr txBox="1">
            <a:spLocks/>
          </p:cNvSpPr>
          <p:nvPr/>
        </p:nvSpPr>
        <p:spPr bwMode="auto">
          <a:xfrm>
            <a:off x="1790639" y="479950"/>
            <a:ext cx="5025628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66565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de-DE" altLang="de-DE" sz="2025">
                <a:solidFill>
                  <a:srgbClr val="BE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Leer-Folie, neutral</a:t>
            </a:r>
          </a:p>
        </p:txBody>
      </p:sp>
    </p:spTree>
    <p:extLst>
      <p:ext uri="{BB962C8B-B14F-4D97-AF65-F5344CB8AC3E}">
        <p14:creationId xmlns:p14="http://schemas.microsoft.com/office/powerpoint/2010/main" val="67494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A6B5C5-CA07-46EC-B22A-8D922983A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ea typeface="Geneva"/>
                <a:cs typeface="Geneva"/>
              </a:rPr>
              <a:t>Zytostatika sind Arzneimittel, die vorwiegend </a:t>
            </a:r>
            <a:br>
              <a:rPr lang="de-DE" altLang="de-DE" dirty="0">
                <a:ea typeface="Geneva"/>
                <a:cs typeface="Geneva"/>
              </a:rPr>
            </a:br>
            <a:r>
              <a:rPr lang="de-DE" altLang="de-DE" dirty="0">
                <a:ea typeface="Geneva"/>
                <a:cs typeface="Geneva"/>
              </a:rPr>
              <a:t>bei Krebserkrankungen eingesetzt werden (Chemotherapie).</a:t>
            </a:r>
          </a:p>
          <a:p>
            <a:r>
              <a:rPr lang="de-DE" altLang="de-DE" dirty="0">
                <a:ea typeface="Geneva"/>
                <a:cs typeface="Geneva"/>
              </a:rPr>
              <a:t>Zytostatika sind aber gleichzeitig auch</a:t>
            </a:r>
          </a:p>
          <a:p>
            <a:pPr marL="0" indent="273050">
              <a:spcBef>
                <a:spcPts val="0"/>
              </a:spcBef>
              <a:buNone/>
            </a:pPr>
            <a:r>
              <a:rPr lang="de-DE" altLang="de-DE" dirty="0">
                <a:ea typeface="Geneva"/>
                <a:cs typeface="Geneva"/>
              </a:rPr>
              <a:t>Gefahrstoffe:</a:t>
            </a:r>
          </a:p>
          <a:p>
            <a:pPr marL="712788" lvl="2" indent="-268288">
              <a:buFont typeface="Symbol" panose="05050102010706020507" pitchFamily="18" charset="2"/>
              <a:buChar char="-"/>
            </a:pPr>
            <a:r>
              <a:rPr lang="de-DE" altLang="de-DE" dirty="0">
                <a:ea typeface="Geneva"/>
                <a:cs typeface="Geneva"/>
              </a:rPr>
              <a:t>Krebserzeugend</a:t>
            </a:r>
          </a:p>
          <a:p>
            <a:pPr marL="712788" lvl="2" indent="-268288">
              <a:buFont typeface="Symbol" panose="05050102010706020507" pitchFamily="18" charset="2"/>
              <a:buChar char="-"/>
            </a:pPr>
            <a:r>
              <a:rPr lang="de-DE" altLang="de-DE" dirty="0">
                <a:ea typeface="Geneva"/>
                <a:cs typeface="Geneva"/>
              </a:rPr>
              <a:t>Erbgutschädigend</a:t>
            </a:r>
          </a:p>
          <a:p>
            <a:pPr marL="712788" lvl="2" indent="-268288">
              <a:buFont typeface="Symbol" panose="05050102010706020507" pitchFamily="18" charset="2"/>
              <a:buChar char="-"/>
            </a:pPr>
            <a:r>
              <a:rPr lang="de-DE" altLang="de-DE" dirty="0">
                <a:ea typeface="Geneva"/>
                <a:cs typeface="Geneva"/>
              </a:rPr>
              <a:t>Schädigung des ungeborenen Kindes /                    fortpflanzungsgefährdend</a:t>
            </a:r>
          </a:p>
          <a:p>
            <a:pPr marL="712788" lvl="2" indent="-268288">
              <a:buFont typeface="Symbol" panose="05050102010706020507" pitchFamily="18" charset="2"/>
              <a:buChar char="-"/>
            </a:pPr>
            <a:r>
              <a:rPr lang="de-DE" altLang="de-DE" dirty="0">
                <a:ea typeface="Geneva"/>
                <a:cs typeface="Geneva"/>
              </a:rPr>
              <a:t>ggf. reizende bis ätzende Wirkung auf Haut und </a:t>
            </a:r>
            <a:br>
              <a:rPr lang="de-DE" altLang="de-DE" dirty="0">
                <a:ea typeface="Geneva"/>
                <a:cs typeface="Geneva"/>
              </a:rPr>
            </a:br>
            <a:r>
              <a:rPr lang="de-DE" altLang="de-DE" dirty="0">
                <a:ea typeface="Geneva"/>
                <a:cs typeface="Geneva"/>
              </a:rPr>
              <a:t>Schleimhäute.</a:t>
            </a:r>
          </a:p>
          <a:p>
            <a:pPr marL="712788" lvl="2" indent="-268288">
              <a:buFont typeface="Symbol" panose="05050102010706020507" pitchFamily="18" charset="2"/>
              <a:buChar char="-"/>
            </a:pPr>
            <a:r>
              <a:rPr lang="de-DE" altLang="de-DE" sz="1400" dirty="0">
                <a:ea typeface="Geneva"/>
                <a:cs typeface="Geneva"/>
              </a:rPr>
              <a:t>Es gibt keine definierten Schwellenwerte bzw. Arbeitsschutzgrenzen.</a:t>
            </a:r>
            <a:endParaRPr lang="de-DE" altLang="de-DE" dirty="0">
              <a:ea typeface="Geneva"/>
              <a:cs typeface="Geneva"/>
            </a:endParaRPr>
          </a:p>
          <a:p>
            <a:pPr marL="712788" lvl="2" indent="-268288">
              <a:buFont typeface="Symbol" panose="05050102010706020507" pitchFamily="18" charset="2"/>
              <a:buChar char="-"/>
            </a:pPr>
            <a:r>
              <a:rPr lang="de-DE" dirty="0">
                <a:effectLst/>
                <a:latin typeface="+mj-lt"/>
              </a:rPr>
              <a:t>Auch kleine Mengen können schädigend sein.</a:t>
            </a:r>
            <a:endParaRPr lang="de-DE" altLang="de-DE" dirty="0">
              <a:latin typeface="+mj-lt"/>
              <a:ea typeface="Geneva"/>
              <a:cs typeface="Geneva"/>
            </a:endParaRPr>
          </a:p>
          <a:p>
            <a:pPr>
              <a:buClr>
                <a:srgbClr val="C00000"/>
              </a:buClr>
            </a:pPr>
            <a:r>
              <a:rPr lang="de-DE" altLang="de-DE" dirty="0">
                <a:ea typeface="Geneva"/>
                <a:cs typeface="Geneva"/>
              </a:rPr>
              <a:t>Zytostatika schädigen die Umwelt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altLang="de-DE" dirty="0">
              <a:ea typeface="Geneva"/>
              <a:cs typeface="Geneva"/>
            </a:endParaRPr>
          </a:p>
          <a:p>
            <a:pPr lvl="1">
              <a:buFont typeface="Symbol" panose="05050102010706020507" pitchFamily="18" charset="2"/>
              <a:buChar char="-"/>
            </a:pPr>
            <a:endParaRPr lang="de-DE" altLang="de-DE" sz="2200" dirty="0">
              <a:ea typeface="Geneva"/>
              <a:cs typeface="Geneva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3B0AF9-CCEC-4099-9635-D0901E351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accent2"/>
                </a:solidFill>
                <a:ea typeface="Geneva"/>
              </a:rPr>
              <a:t>Einführung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487FCEA6-7A66-4D2E-88C4-4D85A1A92FAD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5B39B3-FCB3-4370-8256-369B10B8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4</a:t>
            </a:fld>
            <a:endParaRPr lang="de-DE"/>
          </a:p>
        </p:txBody>
      </p:sp>
      <p:pic>
        <p:nvPicPr>
          <p:cNvPr id="6" name="Bild 1" descr="GHS08.jpg">
            <a:extLst>
              <a:ext uri="{FF2B5EF4-FFF2-40B4-BE49-F238E27FC236}">
                <a16:creationId xmlns:a16="http://schemas.microsoft.com/office/drawing/2014/main" id="{CB611489-598B-4B28-8E5F-C3EE9161A5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785" y="1699271"/>
            <a:ext cx="1015092" cy="10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 descr="GHS09.jpg">
            <a:extLst>
              <a:ext uri="{FF2B5EF4-FFF2-40B4-BE49-F238E27FC236}">
                <a16:creationId xmlns:a16="http://schemas.microsoft.com/office/drawing/2014/main" id="{4647153F-78C3-47FD-BF8D-410045A9B1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785" y="2792413"/>
            <a:ext cx="1022911" cy="102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35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8D41F6-4EEB-43A3-B43E-44A54FCC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>
              <a:ea typeface="Geneva"/>
              <a:cs typeface="Geneva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chemeClr val="accent2"/>
                </a:solidFill>
                <a:ea typeface="Geneva"/>
                <a:cs typeface="Geneva"/>
                <a:sym typeface="Wingdings" panose="05000000000000000000" pitchFamily="2" charset="2"/>
              </a:rPr>
              <a:t>Ziel muss sein: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de-DE" altLang="de-DE" sz="1800" b="1" dirty="0">
                <a:ea typeface="Geneva"/>
                <a:cs typeface="Geneva"/>
                <a:sym typeface="Wingdings" panose="05000000000000000000" pitchFamily="2" charset="2"/>
              </a:rPr>
              <a:t>Die Aufnahme von Zytostatika so gering wie nur</a:t>
            </a:r>
            <a:br>
              <a:rPr lang="de-DE" altLang="de-DE" sz="1800" b="1" dirty="0">
                <a:ea typeface="Geneva"/>
                <a:cs typeface="Geneva"/>
                <a:sym typeface="Wingdings" panose="05000000000000000000" pitchFamily="2" charset="2"/>
              </a:rPr>
            </a:br>
            <a:r>
              <a:rPr lang="de-DE" altLang="de-DE" sz="1800" b="1" dirty="0">
                <a:ea typeface="Geneva"/>
                <a:cs typeface="Geneva"/>
                <a:sym typeface="Wingdings" panose="05000000000000000000" pitchFamily="2" charset="2"/>
              </a:rPr>
              <a:t>möglich zu halten!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de-DE" altLang="de-DE" sz="1800" b="1" dirty="0">
              <a:solidFill>
                <a:schemeClr val="accent2"/>
              </a:solidFill>
              <a:ea typeface="Geneva"/>
              <a:cs typeface="Geneva"/>
              <a:sym typeface="Wingdings" panose="05000000000000000000" pitchFamily="2" charset="2"/>
            </a:endParaRP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chemeClr val="accent2"/>
                </a:solidFill>
                <a:ea typeface="Geneva"/>
                <a:cs typeface="Geneva"/>
                <a:sym typeface="Wingdings" panose="05000000000000000000" pitchFamily="2" charset="2"/>
              </a:rPr>
              <a:t> Verhaltensregeln und Arbeitsschutzmaßnahmen beachten!</a:t>
            </a:r>
            <a:endParaRPr lang="de-DE" altLang="de-DE" sz="1800" dirty="0">
              <a:solidFill>
                <a:schemeClr val="accent2"/>
              </a:solidFill>
              <a:ea typeface="Geneva"/>
              <a:cs typeface="Geneva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5B73E3-793D-47AE-92B9-BB2D930B1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accent2"/>
                </a:solidFill>
                <a:ea typeface="Geneva"/>
              </a:rPr>
              <a:t>Einführung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CD9E9126-23C5-40DC-8E2A-25755441B01D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311EBD-9CEE-48B9-8CB2-E4887E63E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15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91F7D-7892-400C-BC04-9CA5B683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0" charset="2"/>
              <a:buChar char="§"/>
              <a:defRPr/>
            </a:pPr>
            <a:r>
              <a:rPr lang="de-DE"/>
              <a:t>Zytostatika können unter anderem bei Glasbruch, oder nicht dichten Zubereitungen freigesetzt werden.</a:t>
            </a:r>
          </a:p>
          <a:p>
            <a:pPr>
              <a:buFont typeface="Wingdings" pitchFamily="-110" charset="2"/>
              <a:buChar char="§"/>
              <a:defRPr/>
            </a:pPr>
            <a:r>
              <a:rPr lang="de-DE"/>
              <a:t>Mögliche Aufnahme von Zytostatika über:</a:t>
            </a:r>
          </a:p>
          <a:p>
            <a:pPr>
              <a:buFont typeface="Wingdings" pitchFamily="-110" charset="2"/>
              <a:buChar char="§"/>
              <a:defRPr/>
            </a:pPr>
            <a:endParaRPr lang="de-DE"/>
          </a:p>
          <a:p>
            <a:pPr marL="719138" lvl="1" indent="-266700">
              <a:buClr>
                <a:srgbClr val="C00000"/>
              </a:buClr>
              <a:buFont typeface="Symbol" pitchFamily="18" charset="2"/>
              <a:buChar char="-"/>
              <a:defRPr/>
            </a:pPr>
            <a:r>
              <a:rPr lang="de-DE"/>
              <a:t>Einatmen (Stäube, Aerosole)</a:t>
            </a:r>
          </a:p>
          <a:p>
            <a:pPr marL="719138" lvl="1" indent="-266700">
              <a:buClr>
                <a:srgbClr val="C00000"/>
              </a:buClr>
              <a:buFont typeface="Symbol" pitchFamily="18" charset="2"/>
              <a:buChar char="-"/>
              <a:defRPr/>
            </a:pPr>
            <a:endParaRPr lang="de-DE"/>
          </a:p>
          <a:p>
            <a:pPr marL="719138" lvl="1" indent="-266700">
              <a:buClr>
                <a:srgbClr val="C00000"/>
              </a:buClr>
              <a:buFont typeface="Symbol" charset="2"/>
              <a:buNone/>
              <a:defRPr/>
            </a:pPr>
            <a:endParaRPr lang="de-DE"/>
          </a:p>
          <a:p>
            <a:pPr marL="719138" lvl="1" indent="-266700">
              <a:buClr>
                <a:srgbClr val="C00000"/>
              </a:buClr>
              <a:buFont typeface="Symbol" pitchFamily="18" charset="2"/>
              <a:buChar char="-"/>
              <a:defRPr/>
            </a:pPr>
            <a:r>
              <a:rPr lang="de-DE"/>
              <a:t>Verschlucken (Stäube, Flüssigkeiten)</a:t>
            </a:r>
          </a:p>
          <a:p>
            <a:pPr marL="719138" lvl="1" indent="-266700">
              <a:buClr>
                <a:srgbClr val="C00000"/>
              </a:buClr>
              <a:buFont typeface="Symbol" charset="2"/>
              <a:buNone/>
              <a:defRPr/>
            </a:pPr>
            <a:endParaRPr lang="de-DE"/>
          </a:p>
          <a:p>
            <a:pPr marL="719138" lvl="1" indent="-266700">
              <a:buClr>
                <a:srgbClr val="C00000"/>
              </a:buClr>
              <a:buFont typeface="Symbol" pitchFamily="18" charset="2"/>
              <a:buChar char="-"/>
              <a:defRPr/>
            </a:pPr>
            <a:endParaRPr lang="de-DE"/>
          </a:p>
          <a:p>
            <a:pPr marL="719138" lvl="1" indent="-266700">
              <a:buClr>
                <a:srgbClr val="C00000"/>
              </a:buClr>
              <a:buFont typeface="Symbol" pitchFamily="18" charset="2"/>
              <a:buChar char="-"/>
              <a:defRPr/>
            </a:pPr>
            <a:r>
              <a:rPr lang="de-DE"/>
              <a:t>Haut- oder Schleimhautkontakt</a:t>
            </a:r>
            <a:br>
              <a:rPr lang="de-DE"/>
            </a:br>
            <a:r>
              <a:rPr lang="de-DE"/>
              <a:t>(Stäube, Flüssigkeiten)</a:t>
            </a:r>
          </a:p>
          <a:p>
            <a:pPr marL="266700" lvl="1" indent="0">
              <a:buFont typeface="Symbol" charset="2"/>
              <a:buNone/>
              <a:defRPr/>
            </a:pPr>
            <a:r>
              <a:rPr lang="de-DE"/>
              <a:t>   </a:t>
            </a:r>
          </a:p>
          <a:p>
            <a:pPr lvl="1">
              <a:defRPr/>
            </a:pPr>
            <a:endParaRPr lang="de-DE"/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AFF7E5-B63E-422F-816E-72C0D94AD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accent2"/>
                </a:solidFill>
                <a:ea typeface="Geneva"/>
              </a:rPr>
              <a:t>Einführung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F9F5EA9F-0A06-4476-BC3C-12BA62357131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12AB7D-3C1D-41E1-B743-D8E620F8B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6</a:t>
            </a:fld>
            <a:endParaRPr lang="de-DE"/>
          </a:p>
        </p:txBody>
      </p:sp>
      <p:pic>
        <p:nvPicPr>
          <p:cNvPr id="6" name="Bild 2" descr="Folie24.jpg">
            <a:extLst>
              <a:ext uri="{FF2B5EF4-FFF2-40B4-BE49-F238E27FC236}">
                <a16:creationId xmlns:a16="http://schemas.microsoft.com/office/drawing/2014/main" id="{0683B2F8-A3F4-4505-805D-701F3809FF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139" y="3634995"/>
            <a:ext cx="785331" cy="97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2" descr="Folie25.jpg">
            <a:extLst>
              <a:ext uri="{FF2B5EF4-FFF2-40B4-BE49-F238E27FC236}">
                <a16:creationId xmlns:a16="http://schemas.microsoft.com/office/drawing/2014/main" id="{7A833C3F-4396-4A96-938A-06C1F9DFAC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973" y="2786133"/>
            <a:ext cx="441293" cy="9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2" descr="Folie26.jpg">
            <a:extLst>
              <a:ext uri="{FF2B5EF4-FFF2-40B4-BE49-F238E27FC236}">
                <a16:creationId xmlns:a16="http://schemas.microsoft.com/office/drawing/2014/main" id="{24B8E92B-193F-4485-9201-2696A2A4FD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984" y="2018523"/>
            <a:ext cx="412116" cy="8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0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2471B-72A4-44F4-8ECE-B00EEDC3F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</a:rPr>
              <a:t>Allgemeine Verhaltensregeln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5FD830-64AE-4E79-91F5-330BB4A50873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973580-C63C-4B88-A1CB-672233EE1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58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3BCA13-CDC8-4845-B9FA-B4A15573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>
                <a:ea typeface="Geneva"/>
                <a:cs typeface="Geneva"/>
              </a:rPr>
              <a:t>Zytostatika sind mit besonderer Vorsicht zu behandeln, um ein unbeabsichtigtes Umstoßen und Herunterfallen mit Glasbruch zu vermeiden!</a:t>
            </a:r>
          </a:p>
          <a:p>
            <a:endParaRPr lang="de-DE" altLang="de-DE">
              <a:ea typeface="Geneva"/>
              <a:cs typeface="Geneva"/>
            </a:endParaRPr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BB60EB-3D71-4079-AE61-CF039C6C3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Allgemeine Verhaltensregeln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E4BF9B0E-AEC3-4206-91E0-0D6C36763D06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5EB61-4F6C-4258-B8EA-70EB4401F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8</a:t>
            </a:fld>
            <a:endParaRPr lang="de-DE"/>
          </a:p>
        </p:txBody>
      </p:sp>
      <p:pic>
        <p:nvPicPr>
          <p:cNvPr id="6" name="Bild 2" descr="Folie65.jpg">
            <a:extLst>
              <a:ext uri="{FF2B5EF4-FFF2-40B4-BE49-F238E27FC236}">
                <a16:creationId xmlns:a16="http://schemas.microsoft.com/office/drawing/2014/main" id="{1D0A3A76-68A9-4E30-A818-A1CD538382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912" y="2972009"/>
            <a:ext cx="307181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5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27AF7-E257-4D13-B6D2-CCDFFD7D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ea typeface="Geneva"/>
                <a:cs typeface="Geneva"/>
              </a:rPr>
              <a:t>Berührung mit Haut- und Schleimhaut, Augenkontakt, Einatmen und Verschlucken von Zytostatika sind unbedingt zu vermeiden!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dirty="0">
              <a:ea typeface="Geneva"/>
              <a:cs typeface="Geneva"/>
            </a:endParaRPr>
          </a:p>
          <a:p>
            <a:r>
              <a:rPr lang="de-DE" altLang="de-DE" dirty="0">
                <a:ea typeface="Geneva"/>
                <a:cs typeface="Geneva"/>
              </a:rPr>
              <a:t>In Bereichen in denen Zytostatika gelagert oder transportiert werden, bzw. mit Zytostatika gearbeitet wird: keine Lebensmittel aufbewahren, nicht essen, trinken, rauchen!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55108E-E946-4DE9-8EC0-FC0EB32CA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Geneva"/>
              </a:rPr>
              <a:t>Allgemeine Verhaltensregeln </a:t>
            </a:r>
            <a:r>
              <a:rPr lang="de-DE" altLang="de-DE" baseline="30000">
                <a:ea typeface="Geneva"/>
              </a:rPr>
              <a:t>[1]</a:t>
            </a:r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93A1B040-9A2E-40D9-AF84-E32170C180EB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/>
              <a:t>PP-ON-DE-0304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05CD9-8F18-445A-9C3C-FF139C548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8EB360B-720C-704A-863E-A567E738ABDA}" type="slidenum">
              <a:rPr lang="de-DE" smtClean="0"/>
              <a:pPr algn="r"/>
              <a:t>9</a:t>
            </a:fld>
            <a:endParaRPr lang="de-DE"/>
          </a:p>
        </p:txBody>
      </p:sp>
      <p:graphicFrame>
        <p:nvGraphicFramePr>
          <p:cNvPr id="6" name="Object 241">
            <a:extLst>
              <a:ext uri="{FF2B5EF4-FFF2-40B4-BE49-F238E27FC236}">
                <a16:creationId xmlns:a16="http://schemas.microsoft.com/office/drawing/2014/main" id="{F3A5046E-D060-48D5-96DD-CAB8D3FC7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10839"/>
              </p:ext>
            </p:extLst>
          </p:nvPr>
        </p:nvGraphicFramePr>
        <p:xfrm>
          <a:off x="6452104" y="2796042"/>
          <a:ext cx="977565" cy="97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950720" imgH="1950720" progId="">
                  <p:embed/>
                </p:oleObj>
              </mc:Choice>
              <mc:Fallback>
                <p:oleObj name="CorelDRAW" r:id="rId3" imgW="1950720" imgH="1950720" progId="">
                  <p:embed/>
                  <p:pic>
                    <p:nvPicPr>
                      <p:cNvPr id="6" name="Object 241">
                        <a:extLst>
                          <a:ext uri="{FF2B5EF4-FFF2-40B4-BE49-F238E27FC236}">
                            <a16:creationId xmlns:a16="http://schemas.microsoft.com/office/drawing/2014/main" id="{F3A5046E-D060-48D5-96DD-CAB8D3FC77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104" y="2796042"/>
                        <a:ext cx="977565" cy="97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ABA74F72-74E9-41D8-9545-6E4B231C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019" y="2796042"/>
            <a:ext cx="972096" cy="9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09175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Lill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6565"/>
      </a:accent1>
      <a:accent2>
        <a:srgbClr val="BE0023"/>
      </a:accent2>
      <a:accent3>
        <a:srgbClr val="AAAAAA"/>
      </a:accent3>
      <a:accent4>
        <a:srgbClr val="BEBEB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ill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6565"/>
      </a:accent1>
      <a:accent2>
        <a:srgbClr val="BE0023"/>
      </a:accent2>
      <a:accent3>
        <a:srgbClr val="AAAAAA"/>
      </a:accent3>
      <a:accent4>
        <a:srgbClr val="BEBEB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enutzerdefiniertes Design">
  <a:themeElements>
    <a:clrScheme name="Lill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6565"/>
      </a:accent1>
      <a:accent2>
        <a:srgbClr val="BE0023"/>
      </a:accent2>
      <a:accent3>
        <a:srgbClr val="AAAAAA"/>
      </a:accent3>
      <a:accent4>
        <a:srgbClr val="BEBEB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enutzerdefiniertes Design">
  <a:themeElements>
    <a:clrScheme name="Lill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6565"/>
      </a:accent1>
      <a:accent2>
        <a:srgbClr val="BE0023"/>
      </a:accent2>
      <a:accent3>
        <a:srgbClr val="AAAAAA"/>
      </a:accent3>
      <a:accent4>
        <a:srgbClr val="BEBEB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F188871C5C44DBDF10B7999B35ED1" ma:contentTypeVersion="18" ma:contentTypeDescription="Ein neues Dokument erstellen." ma:contentTypeScope="" ma:versionID="5e3e496d746a577c69aace33347b2c28">
  <xsd:schema xmlns:xsd="http://www.w3.org/2001/XMLSchema" xmlns:xs="http://www.w3.org/2001/XMLSchema" xmlns:p="http://schemas.microsoft.com/office/2006/metadata/properties" xmlns:ns2="475bc12f-6d01-4c74-86b5-8a06cac99d47" xmlns:ns3="dec946da-cbc1-44c4-9ef4-54637fd1e973" targetNamespace="http://schemas.microsoft.com/office/2006/metadata/properties" ma:root="true" ma:fieldsID="d6e445dd46a7e4696fccb64ae1a08bb8" ns2:_="" ns3:_="">
    <xsd:import namespace="475bc12f-6d01-4c74-86b5-8a06cac99d47"/>
    <xsd:import namespace="dec946da-cbc1-44c4-9ef4-54637fd1e9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bc12f-6d01-4c74-86b5-8a06cac99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9adb9bf-65a7-4dcd-b9fe-2cabe70ed6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946da-cbc1-44c4-9ef4-54637fd1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68520a-b21e-470b-81c4-61e12ecad24d}" ma:internalName="TaxCatchAll" ma:showField="CatchAllData" ma:web="dec946da-cbc1-44c4-9ef4-54637fd1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5bc12f-6d01-4c74-86b5-8a06cac99d47">
      <Terms xmlns="http://schemas.microsoft.com/office/infopath/2007/PartnerControls"/>
    </lcf76f155ced4ddcb4097134ff3c332f>
    <TaxCatchAll xmlns="dec946da-cbc1-44c4-9ef4-54637fd1e973" xsi:nil="true"/>
  </documentManagement>
</p:properties>
</file>

<file path=customXml/itemProps1.xml><?xml version="1.0" encoding="utf-8"?>
<ds:datastoreItem xmlns:ds="http://schemas.openxmlformats.org/officeDocument/2006/customXml" ds:itemID="{6311C418-5BF3-471B-A940-CD2813319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bc12f-6d01-4c74-86b5-8a06cac99d47"/>
    <ds:schemaRef ds:uri="dec946da-cbc1-44c4-9ef4-54637fd1e9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68ABE2-8B3B-49FE-A52C-A83714EFF1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0AD827-6198-4DE7-B9C1-005CEA2E654E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fbd585e-2b43-4ee2-ab4f-2124db5f0b3a"/>
    <ds:schemaRef ds:uri="http://schemas.microsoft.com/office/2006/metadata/properties"/>
    <ds:schemaRef ds:uri="475bc12f-6d01-4c74-86b5-8a06cac99d47"/>
    <ds:schemaRef ds:uri="dec946da-cbc1-44c4-9ef4-54637fd1e9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1992</Words>
  <Application>Microsoft Office PowerPoint</Application>
  <PresentationFormat>Bildschirmpräsentation (16:9)</PresentationFormat>
  <Paragraphs>348</Paragraphs>
  <Slides>32</Slides>
  <Notes>29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Segoe UI</vt:lpstr>
      <vt:lpstr>Symbol</vt:lpstr>
      <vt:lpstr>Wingdings</vt:lpstr>
      <vt:lpstr>1_Benutzerdefiniertes Design</vt:lpstr>
      <vt:lpstr>2_Benutzerdefiniertes Design</vt:lpstr>
      <vt:lpstr>3_Benutzerdefiniertes Design</vt:lpstr>
      <vt:lpstr>4_Benutzerdefiniertes Design</vt:lpstr>
      <vt:lpstr>5_Benutzerdefiniertes Design</vt:lpstr>
      <vt:lpstr>Office</vt:lpstr>
      <vt:lpstr>CorelDRAW</vt:lpstr>
      <vt:lpstr>Sicherer Umgang mit Zytostatika</vt:lpstr>
      <vt:lpstr>Schulungsinhalte</vt:lpstr>
      <vt:lpstr>Einführung</vt:lpstr>
      <vt:lpstr>Einführung</vt:lpstr>
      <vt:lpstr>Einführung</vt:lpstr>
      <vt:lpstr>Einführung</vt:lpstr>
      <vt:lpstr>Allgemeine Verhaltensregeln</vt:lpstr>
      <vt:lpstr>Allgemeine Verhaltensregeln</vt:lpstr>
      <vt:lpstr>Allgemeine Verhaltensregeln [1]</vt:lpstr>
      <vt:lpstr>Allgemeine Verhaltensregeln</vt:lpstr>
      <vt:lpstr>Warenannahme</vt:lpstr>
      <vt:lpstr>Anlieferung</vt:lpstr>
      <vt:lpstr>Auspacken aus dem Versandkarton</vt:lpstr>
      <vt:lpstr>Auspacken aus dem Versandkarton</vt:lpstr>
      <vt:lpstr>Auspacken aus der Arzneimittelverpackung</vt:lpstr>
      <vt:lpstr>Auspacken</vt:lpstr>
      <vt:lpstr>Transport fertiger Zubereitungen [1,3]</vt:lpstr>
      <vt:lpstr>Transport fertiger Zubereitungen</vt:lpstr>
      <vt:lpstr>Transport fertiger Zubereitungen </vt:lpstr>
      <vt:lpstr>Transport fertiger Zubereitungen </vt:lpstr>
      <vt:lpstr>Transport fertiger Zubereitungen </vt:lpstr>
      <vt:lpstr>Verhalten bei Unfällen [4]</vt:lpstr>
      <vt:lpstr>Verhalten bei Unfällen</vt:lpstr>
      <vt:lpstr>Verhalten bei Unfällen</vt:lpstr>
      <vt:lpstr>Verhalten bei Unfällen</vt:lpstr>
      <vt:lpstr>Verhalten bei Unfällen</vt:lpstr>
      <vt:lpstr>Vielen Dank für Ihre Aufmerksamkeit und stets sicheres Arbeiten!</vt:lpstr>
      <vt:lpstr>Lernerfolgskontrolle</vt:lpstr>
      <vt:lpstr>Referenzen</vt:lpstr>
      <vt:lpstr>Leer-Folien für Ihre eigenen Ergänzungen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Plendl, Wolfgang</dc:creator>
  <cp:lastModifiedBy>Nina Reitz</cp:lastModifiedBy>
  <cp:revision>8</cp:revision>
  <cp:lastPrinted>2014-08-19T07:13:56Z</cp:lastPrinted>
  <dcterms:created xsi:type="dcterms:W3CDTF">2011-02-28T11:34:53Z</dcterms:created>
  <dcterms:modified xsi:type="dcterms:W3CDTF">2024-12-09T13:37:25Z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0x0101007B4F188871C5C44DBDF10B7999B35ED1</vt:lpwstr>
  </property>
  <property fmtid="{D5CDD505-2E9C-101B-9397-08002B2CF9AE}" pid="3" name="Order">
    <vt:r8>906000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</Properties>
</file>