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83" r:id="rId4"/>
    <p:sldMasterId id="2147484084" r:id="rId5"/>
    <p:sldMasterId id="2147484085" r:id="rId6"/>
    <p:sldMasterId id="2147484072" r:id="rId7"/>
    <p:sldMasterId id="2147484079" r:id="rId8"/>
    <p:sldMasterId id="2147483648" r:id="rId9"/>
  </p:sldMasterIdLst>
  <p:notesMasterIdLst>
    <p:notesMasterId r:id="rId25"/>
  </p:notesMasterIdLst>
  <p:handoutMasterIdLst>
    <p:handoutMasterId r:id="rId26"/>
  </p:handoutMasterIdLst>
  <p:sldIdLst>
    <p:sldId id="636" r:id="rId10"/>
    <p:sldId id="638" r:id="rId11"/>
    <p:sldId id="639" r:id="rId12"/>
    <p:sldId id="640" r:id="rId13"/>
    <p:sldId id="641" r:id="rId14"/>
    <p:sldId id="642" r:id="rId15"/>
    <p:sldId id="643" r:id="rId16"/>
    <p:sldId id="644" r:id="rId17"/>
    <p:sldId id="645" r:id="rId18"/>
    <p:sldId id="646" r:id="rId19"/>
    <p:sldId id="647" r:id="rId20"/>
    <p:sldId id="648" r:id="rId21"/>
    <p:sldId id="649" r:id="rId22"/>
    <p:sldId id="650" r:id="rId23"/>
    <p:sldId id="651" r:id="rId24"/>
  </p:sldIdLst>
  <p:sldSz cx="9144000" cy="5143500" type="screen16x9"/>
  <p:notesSz cx="7099300" cy="10234613"/>
  <p:defaultTextStyle>
    <a:defPPr>
      <a:defRPr lang="de-DE"/>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35" userDrawn="1">
          <p15:clr>
            <a:srgbClr val="A4A3A4"/>
          </p15:clr>
        </p15:guide>
        <p15:guide id="2" pos="1187" userDrawn="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tock, Katja" initials="SK" lastIdx="3" clrIdx="6">
    <p:extLst>
      <p:ext uri="{19B8F6BF-5375-455C-9EA6-DF929625EA0E}">
        <p15:presenceInfo xmlns:p15="http://schemas.microsoft.com/office/powerpoint/2012/main" userId="Stock, Katja" providerId="None"/>
      </p:ext>
    </p:extLst>
  </p:cmAuthor>
  <p:cmAuthor id="1" name="Katja Stock" initials="KS" lastIdx="68" clrIdx="0"/>
  <p:cmAuthor id="8" name="Häfner, Vanessa" initials="HV" lastIdx="3" clrIdx="7">
    <p:extLst>
      <p:ext uri="{19B8F6BF-5375-455C-9EA6-DF929625EA0E}">
        <p15:presenceInfo xmlns:p15="http://schemas.microsoft.com/office/powerpoint/2012/main" userId="Häfner, Vanessa" providerId="None"/>
      </p:ext>
    </p:extLst>
  </p:cmAuthor>
  <p:cmAuthor id="2" name="Vanessa Häfner" initials="VH" lastIdx="58" clrIdx="1"/>
  <p:cmAuthor id="9" name="Paul Schmidt" initials="PS" lastIdx="3" clrIdx="8">
    <p:extLst>
      <p:ext uri="{19B8F6BF-5375-455C-9EA6-DF929625EA0E}">
        <p15:presenceInfo xmlns:p15="http://schemas.microsoft.com/office/powerpoint/2012/main" userId="S::schmidt_paul@lilly.com::faa873bf-ae76-4df7-bf43-5dea908680b1" providerId="AD"/>
      </p:ext>
    </p:extLst>
  </p:cmAuthor>
  <p:cmAuthor id="3" name="Hannah Silberzahn" initials="HS" lastIdx="230" clrIdx="2">
    <p:extLst>
      <p:ext uri="{19B8F6BF-5375-455C-9EA6-DF929625EA0E}">
        <p15:presenceInfo xmlns:p15="http://schemas.microsoft.com/office/powerpoint/2012/main" userId="S-1-5-21-18633868-1813740183-1888516137-424006" providerId="AD"/>
      </p:ext>
    </p:extLst>
  </p:cmAuthor>
  <p:cmAuthor id="4" name="Hannah Silberzahn" initials="HS [2]" lastIdx="1" clrIdx="3">
    <p:extLst>
      <p:ext uri="{19B8F6BF-5375-455C-9EA6-DF929625EA0E}">
        <p15:presenceInfo xmlns:p15="http://schemas.microsoft.com/office/powerpoint/2012/main" userId="Hannah Silberzahn" providerId="None"/>
      </p:ext>
    </p:extLst>
  </p:cmAuthor>
  <p:cmAuthor id="5" name="Adrian Hencke" initials="AH" lastIdx="12" clrIdx="4">
    <p:extLst>
      <p:ext uri="{19B8F6BF-5375-455C-9EA6-DF929625EA0E}">
        <p15:presenceInfo xmlns:p15="http://schemas.microsoft.com/office/powerpoint/2012/main" userId="S::hencke_adrian@lilly.com::86e431b8-bf24-448b-883b-4163eb3bf3b5" providerId="AD"/>
      </p:ext>
    </p:extLst>
  </p:cmAuthor>
  <p:cmAuthor id="6" name="katja.stock@uk-erlangen.de" initials="ka" lastIdx="3" clrIdx="5">
    <p:extLst>
      <p:ext uri="{19B8F6BF-5375-455C-9EA6-DF929625EA0E}">
        <p15:presenceInfo xmlns:p15="http://schemas.microsoft.com/office/powerpoint/2012/main" userId="S::katja.stock_uk-erlangen.de#ext#@elililly.onmicrosoft.com::a46ab5eb-53f3-4c36-9851-530917f8ba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1242"/>
    <a:srgbClr val="666565"/>
    <a:srgbClr val="FFFF00"/>
    <a:srgbClr val="BE0023"/>
    <a:srgbClr val="FFCC00"/>
    <a:srgbClr val="009900"/>
    <a:srgbClr val="CCCCCC"/>
    <a:srgbClr val="CC0000"/>
    <a:srgbClr val="93A2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34BA43-13FA-408D-B761-69E8C3DC9A6F}" v="1" dt="2022-12-12T13:25:19.52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42169" autoAdjust="0"/>
  </p:normalViewPr>
  <p:slideViewPr>
    <p:cSldViewPr snapToGrid="0" snapToObjects="1">
      <p:cViewPr varScale="1">
        <p:scale>
          <a:sx n="33" d="100"/>
          <a:sy n="33" d="100"/>
        </p:scale>
        <p:origin x="2168" y="20"/>
      </p:cViewPr>
      <p:guideLst>
        <p:guide orient="horz" pos="935"/>
        <p:guide pos="1187"/>
      </p:guideLst>
    </p:cSldViewPr>
  </p:slideViewPr>
  <p:outlineViewPr>
    <p:cViewPr>
      <p:scale>
        <a:sx n="33" d="100"/>
        <a:sy n="33" d="100"/>
      </p:scale>
      <p:origin x="0" y="5016"/>
    </p:cViewPr>
  </p:outlineViewPr>
  <p:notesTextViewPr>
    <p:cViewPr>
      <p:scale>
        <a:sx n="100" d="100"/>
        <a:sy n="100" d="100"/>
      </p:scale>
      <p:origin x="0" y="0"/>
    </p:cViewPr>
  </p:notesTextViewPr>
  <p:sorterViewPr>
    <p:cViewPr>
      <p:scale>
        <a:sx n="66" d="100"/>
        <a:sy n="66" d="100"/>
      </p:scale>
      <p:origin x="0" y="-11232"/>
    </p:cViewPr>
  </p:sorterViewPr>
  <p:notesViewPr>
    <p:cSldViewPr snapToGrid="0" snapToObjects="1">
      <p:cViewPr varScale="1">
        <p:scale>
          <a:sx n="31" d="100"/>
          <a:sy n="31" d="100"/>
        </p:scale>
        <p:origin x="1578" y="7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ja.stock@uk-erlangen.de" userId="S::katja.stock_uk-erlangen.de#ext#@elililly.onmicrosoft.com::a46ab5eb-53f3-4c36-9851-530917f8ba3c" providerId="AD" clId="Web-{6C1C007F-B2E3-78B9-4FEF-24F5A6865F91}"/>
    <pc:docChg chg="modSld">
      <pc:chgData name="katja.stock@uk-erlangen.de" userId="S::katja.stock_uk-erlangen.de#ext#@elililly.onmicrosoft.com::a46ab5eb-53f3-4c36-9851-530917f8ba3c" providerId="AD" clId="Web-{6C1C007F-B2E3-78B9-4FEF-24F5A6865F91}" dt="2022-12-01T19:04:41.570" v="0" actId="20577"/>
      <pc:docMkLst>
        <pc:docMk/>
      </pc:docMkLst>
      <pc:sldChg chg="modSp">
        <pc:chgData name="katja.stock@uk-erlangen.de" userId="S::katja.stock_uk-erlangen.de#ext#@elililly.onmicrosoft.com::a46ab5eb-53f3-4c36-9851-530917f8ba3c" providerId="AD" clId="Web-{6C1C007F-B2E3-78B9-4FEF-24F5A6865F91}" dt="2022-12-01T19:04:41.570" v="0" actId="20577"/>
        <pc:sldMkLst>
          <pc:docMk/>
          <pc:sldMk cId="899911708" sldId="647"/>
        </pc:sldMkLst>
        <pc:spChg chg="mod">
          <ac:chgData name="katja.stock@uk-erlangen.de" userId="S::katja.stock_uk-erlangen.de#ext#@elililly.onmicrosoft.com::a46ab5eb-53f3-4c36-9851-530917f8ba3c" providerId="AD" clId="Web-{6C1C007F-B2E3-78B9-4FEF-24F5A6865F91}" dt="2022-12-01T19:04:41.570" v="0" actId="20577"/>
          <ac:spMkLst>
            <pc:docMk/>
            <pc:sldMk cId="899911708" sldId="647"/>
            <ac:spMk id="2" creationId="{59075AC7-ECC7-4DEA-9ACB-42529C424836}"/>
          </ac:spMkLst>
        </pc:spChg>
      </pc:sldChg>
    </pc:docChg>
  </pc:docChgLst>
  <pc:docChgLst>
    <pc:chgData name="Paul Schmidt" userId="S::schmidt_paul@lilly.com::faa873bf-ae76-4df7-bf43-5dea908680b1" providerId="AD" clId="Web-{988978B7-FAD3-1C51-D38A-D224FB701B98}"/>
    <pc:docChg chg="addSld delSld addMainMaster modMainMaster">
      <pc:chgData name="Paul Schmidt" userId="S::schmidt_paul@lilly.com::faa873bf-ae76-4df7-bf43-5dea908680b1" providerId="AD" clId="Web-{988978B7-FAD3-1C51-D38A-D224FB701B98}" dt="2022-11-21T15:19:27.017" v="3"/>
      <pc:docMkLst>
        <pc:docMk/>
      </pc:docMkLst>
      <pc:sldChg chg="del">
        <pc:chgData name="Paul Schmidt" userId="S::schmidt_paul@lilly.com::faa873bf-ae76-4df7-bf43-5dea908680b1" providerId="AD" clId="Web-{988978B7-FAD3-1C51-D38A-D224FB701B98}" dt="2022-11-21T15:19:09.798" v="1"/>
        <pc:sldMkLst>
          <pc:docMk/>
          <pc:sldMk cId="1354334564" sldId="632"/>
        </pc:sldMkLst>
      </pc:sldChg>
      <pc:sldChg chg="del">
        <pc:chgData name="Paul Schmidt" userId="S::schmidt_paul@lilly.com::faa873bf-ae76-4df7-bf43-5dea908680b1" providerId="AD" clId="Web-{988978B7-FAD3-1C51-D38A-D224FB701B98}" dt="2022-11-21T15:19:09.001" v="0"/>
        <pc:sldMkLst>
          <pc:docMk/>
          <pc:sldMk cId="2855815567" sldId="637"/>
        </pc:sldMkLst>
      </pc:sldChg>
      <pc:sldChg chg="add">
        <pc:chgData name="Paul Schmidt" userId="S::schmidt_paul@lilly.com::faa873bf-ae76-4df7-bf43-5dea908680b1" providerId="AD" clId="Web-{988978B7-FAD3-1C51-D38A-D224FB701B98}" dt="2022-11-21T15:19:11.595" v="2"/>
        <pc:sldMkLst>
          <pc:docMk/>
          <pc:sldMk cId="3189272884" sldId="650"/>
        </pc:sldMkLst>
      </pc:sldChg>
      <pc:sldChg chg="add">
        <pc:chgData name="Paul Schmidt" userId="S::schmidt_paul@lilly.com::faa873bf-ae76-4df7-bf43-5dea908680b1" providerId="AD" clId="Web-{988978B7-FAD3-1C51-D38A-D224FB701B98}" dt="2022-11-21T15:19:27.017" v="3"/>
        <pc:sldMkLst>
          <pc:docMk/>
          <pc:sldMk cId="1046748613" sldId="651"/>
        </pc:sldMkLst>
      </pc:sldChg>
      <pc:sldMasterChg chg="add addSldLayout">
        <pc:chgData name="Paul Schmidt" userId="S::schmidt_paul@lilly.com::faa873bf-ae76-4df7-bf43-5dea908680b1" providerId="AD" clId="Web-{988978B7-FAD3-1C51-D38A-D224FB701B98}" dt="2022-11-21T15:19:11.595" v="2"/>
        <pc:sldMasterMkLst>
          <pc:docMk/>
          <pc:sldMasterMk cId="1261873781" sldId="2147483648"/>
        </pc:sldMasterMkLst>
        <pc:sldLayoutChg chg="add">
          <pc:chgData name="Paul Schmidt" userId="S::schmidt_paul@lilly.com::faa873bf-ae76-4df7-bf43-5dea908680b1" providerId="AD" clId="Web-{988978B7-FAD3-1C51-D38A-D224FB701B98}" dt="2022-11-21T15:19:11.595" v="2"/>
          <pc:sldLayoutMkLst>
            <pc:docMk/>
            <pc:sldMasterMk cId="1261873781" sldId="2147483648"/>
            <pc:sldLayoutMk cId="918501222" sldId="2147483649"/>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3701215254" sldId="2147483650"/>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909290283" sldId="2147483651"/>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2008696735" sldId="2147483652"/>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4234196382" sldId="2147483653"/>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1476473318" sldId="2147483654"/>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1630681832" sldId="2147483655"/>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3192774035" sldId="2147483656"/>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3774193616" sldId="2147483657"/>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1077212865" sldId="2147483658"/>
          </pc:sldLayoutMkLst>
        </pc:sldLayoutChg>
        <pc:sldLayoutChg chg="add">
          <pc:chgData name="Paul Schmidt" userId="S::schmidt_paul@lilly.com::faa873bf-ae76-4df7-bf43-5dea908680b1" providerId="AD" clId="Web-{988978B7-FAD3-1C51-D38A-D224FB701B98}" dt="2022-11-21T15:19:11.595" v="2"/>
          <pc:sldLayoutMkLst>
            <pc:docMk/>
            <pc:sldMasterMk cId="1261873781" sldId="2147483648"/>
            <pc:sldLayoutMk cId="3523141114" sldId="2147483659"/>
          </pc:sldLayoutMkLst>
        </pc:sldLayoutChg>
      </pc:sldMasterChg>
      <pc:sldMasterChg chg="replId">
        <pc:chgData name="Paul Schmidt" userId="S::schmidt_paul@lilly.com::faa873bf-ae76-4df7-bf43-5dea908680b1" providerId="AD" clId="Web-{988978B7-FAD3-1C51-D38A-D224FB701B98}" dt="2022-11-21T15:19:11.595" v="2"/>
        <pc:sldMasterMkLst>
          <pc:docMk/>
          <pc:sldMasterMk cId="0" sldId="2147484083"/>
        </pc:sldMasterMkLst>
      </pc:sldMasterChg>
      <pc:sldMasterChg chg="replId">
        <pc:chgData name="Paul Schmidt" userId="S::schmidt_paul@lilly.com::faa873bf-ae76-4df7-bf43-5dea908680b1" providerId="AD" clId="Web-{988978B7-FAD3-1C51-D38A-D224FB701B98}" dt="2022-11-21T15:19:11.595" v="2"/>
        <pc:sldMasterMkLst>
          <pc:docMk/>
          <pc:sldMasterMk cId="0" sldId="2147484084"/>
        </pc:sldMasterMkLst>
      </pc:sldMasterChg>
      <pc:sldMasterChg chg="replId">
        <pc:chgData name="Paul Schmidt" userId="S::schmidt_paul@lilly.com::faa873bf-ae76-4df7-bf43-5dea908680b1" providerId="AD" clId="Web-{988978B7-FAD3-1C51-D38A-D224FB701B98}" dt="2022-11-21T15:19:11.595" v="2"/>
        <pc:sldMasterMkLst>
          <pc:docMk/>
          <pc:sldMasterMk cId="0" sldId="2147484085"/>
        </pc:sldMasterMkLst>
      </pc:sldMasterChg>
    </pc:docChg>
  </pc:docChgLst>
  <pc:docChgLst>
    <pc:chgData name="Paul Schmidt" userId="S::schmidt_paul@lilly.com::faa873bf-ae76-4df7-bf43-5dea908680b1" providerId="AD" clId="Web-{A8C0F38C-DF59-2ADF-2E71-C8BEA0087423}"/>
    <pc:docChg chg="modSld">
      <pc:chgData name="Paul Schmidt" userId="S::schmidt_paul@lilly.com::faa873bf-ae76-4df7-bf43-5dea908680b1" providerId="AD" clId="Web-{A8C0F38C-DF59-2ADF-2E71-C8BEA0087423}" dt="2022-11-22T16:22:28.986" v="26"/>
      <pc:docMkLst>
        <pc:docMk/>
      </pc:docMkLst>
      <pc:sldChg chg="modSp modNotes">
        <pc:chgData name="Paul Schmidt" userId="S::schmidt_paul@lilly.com::faa873bf-ae76-4df7-bf43-5dea908680b1" providerId="AD" clId="Web-{A8C0F38C-DF59-2ADF-2E71-C8BEA0087423}" dt="2022-11-22T16:22:28.986" v="26"/>
        <pc:sldMkLst>
          <pc:docMk/>
          <pc:sldMk cId="899911708" sldId="647"/>
        </pc:sldMkLst>
        <pc:spChg chg="mod">
          <ac:chgData name="Paul Schmidt" userId="S::schmidt_paul@lilly.com::faa873bf-ae76-4df7-bf43-5dea908680b1" providerId="AD" clId="Web-{A8C0F38C-DF59-2ADF-2E71-C8BEA0087423}" dt="2022-11-22T16:20:27.702" v="5" actId="20577"/>
          <ac:spMkLst>
            <pc:docMk/>
            <pc:sldMk cId="899911708" sldId="647"/>
            <ac:spMk id="2" creationId="{59075AC7-ECC7-4DEA-9ACB-42529C424836}"/>
          </ac:spMkLst>
        </pc:spChg>
      </pc:sldChg>
      <pc:sldChg chg="modSp">
        <pc:chgData name="Paul Schmidt" userId="S::schmidt_paul@lilly.com::faa873bf-ae76-4df7-bf43-5dea908680b1" providerId="AD" clId="Web-{A8C0F38C-DF59-2ADF-2E71-C8BEA0087423}" dt="2022-11-22T16:21:24.141" v="12" actId="20577"/>
        <pc:sldMkLst>
          <pc:docMk/>
          <pc:sldMk cId="1233508302" sldId="648"/>
        </pc:sldMkLst>
        <pc:spChg chg="mod">
          <ac:chgData name="Paul Schmidt" userId="S::schmidt_paul@lilly.com::faa873bf-ae76-4df7-bf43-5dea908680b1" providerId="AD" clId="Web-{A8C0F38C-DF59-2ADF-2E71-C8BEA0087423}" dt="2022-11-22T16:21:24.141" v="12" actId="20577"/>
          <ac:spMkLst>
            <pc:docMk/>
            <pc:sldMk cId="1233508302" sldId="648"/>
            <ac:spMk id="2" creationId="{2BA5B4EA-F5C9-475C-AD5B-C08AF59D58CC}"/>
          </ac:spMkLst>
        </pc:spChg>
      </pc:sldChg>
    </pc:docChg>
  </pc:docChgLst>
  <pc:docChgLst>
    <pc:chgData name="Paul Schmidt" userId="S::schmidt_paul@lilly.com::faa873bf-ae76-4df7-bf43-5dea908680b1" providerId="AD" clId="Web-{56780C70-7702-6D89-B7F8-319A3298FD8F}"/>
    <pc:docChg chg="modSld">
      <pc:chgData name="Paul Schmidt" userId="S::schmidt_paul@lilly.com::faa873bf-ae76-4df7-bf43-5dea908680b1" providerId="AD" clId="Web-{56780C70-7702-6D89-B7F8-319A3298FD8F}" dt="2022-11-17T17:00:08.011" v="1"/>
      <pc:docMkLst>
        <pc:docMk/>
      </pc:docMkLst>
      <pc:sldChg chg="modNotes">
        <pc:chgData name="Paul Schmidt" userId="S::schmidt_paul@lilly.com::faa873bf-ae76-4df7-bf43-5dea908680b1" providerId="AD" clId="Web-{56780C70-7702-6D89-B7F8-319A3298FD8F}" dt="2022-11-17T17:00:08.011" v="1"/>
        <pc:sldMkLst>
          <pc:docMk/>
          <pc:sldMk cId="1261835762" sldId="646"/>
        </pc:sldMkLst>
      </pc:sldChg>
    </pc:docChg>
  </pc:docChgLst>
  <pc:docChgLst>
    <pc:chgData name="Paul Schmidt" userId="S::schmidt_paul@lilly.com::faa873bf-ae76-4df7-bf43-5dea908680b1" providerId="AD" clId="Web-{5A4BF562-D746-4E5C-1D53-E71F9F48730E}"/>
    <pc:docChg chg="modSld">
      <pc:chgData name="Paul Schmidt" userId="S::schmidt_paul@lilly.com::faa873bf-ae76-4df7-bf43-5dea908680b1" providerId="AD" clId="Web-{5A4BF562-D746-4E5C-1D53-E71F9F48730E}" dt="2022-11-17T12:28:43.703" v="5" actId="20577"/>
      <pc:docMkLst>
        <pc:docMk/>
      </pc:docMkLst>
      <pc:sldChg chg="addSp delSp modSp">
        <pc:chgData name="Paul Schmidt" userId="S::schmidt_paul@lilly.com::faa873bf-ae76-4df7-bf43-5dea908680b1" providerId="AD" clId="Web-{5A4BF562-D746-4E5C-1D53-E71F9F48730E}" dt="2022-11-17T12:22:07.411" v="3"/>
        <pc:sldMkLst>
          <pc:docMk/>
          <pc:sldMk cId="2803829514" sldId="636"/>
        </pc:sldMkLst>
        <pc:spChg chg="add del mod">
          <ac:chgData name="Paul Schmidt" userId="S::schmidt_paul@lilly.com::faa873bf-ae76-4df7-bf43-5dea908680b1" providerId="AD" clId="Web-{5A4BF562-D746-4E5C-1D53-E71F9F48730E}" dt="2022-11-17T12:22:07.411" v="3"/>
          <ac:spMkLst>
            <pc:docMk/>
            <pc:sldMk cId="2803829514" sldId="636"/>
            <ac:spMk id="2" creationId="{4EC154DA-55C1-9FF6-5CD5-1087B56B55DD}"/>
          </ac:spMkLst>
        </pc:spChg>
      </pc:sldChg>
      <pc:sldChg chg="modSp">
        <pc:chgData name="Paul Schmidt" userId="S::schmidt_paul@lilly.com::faa873bf-ae76-4df7-bf43-5dea908680b1" providerId="AD" clId="Web-{5A4BF562-D746-4E5C-1D53-E71F9F48730E}" dt="2022-11-17T12:28:43.703" v="5" actId="20577"/>
        <pc:sldMkLst>
          <pc:docMk/>
          <pc:sldMk cId="1233508302" sldId="648"/>
        </pc:sldMkLst>
        <pc:spChg chg="mod">
          <ac:chgData name="Paul Schmidt" userId="S::schmidt_paul@lilly.com::faa873bf-ae76-4df7-bf43-5dea908680b1" providerId="AD" clId="Web-{5A4BF562-D746-4E5C-1D53-E71F9F48730E}" dt="2022-11-17T12:28:43.703" v="5" actId="20577"/>
          <ac:spMkLst>
            <pc:docMk/>
            <pc:sldMk cId="1233508302" sldId="648"/>
            <ac:spMk id="2" creationId="{2BA5B4EA-F5C9-475C-AD5B-C08AF59D58CC}"/>
          </ac:spMkLst>
        </pc:spChg>
      </pc:sldChg>
    </pc:docChg>
  </pc:docChgLst>
  <pc:docChgLst>
    <pc:chgData name="Paul Schmidt" userId="faa873bf-ae76-4df7-bf43-5dea908680b1" providerId="ADAL" clId="{2734BA43-13FA-408D-B761-69E8C3DC9A6F}"/>
    <pc:docChg chg="custSel modSld">
      <pc:chgData name="Paul Schmidt" userId="faa873bf-ae76-4df7-bf43-5dea908680b1" providerId="ADAL" clId="{2734BA43-13FA-408D-B761-69E8C3DC9A6F}" dt="2022-12-12T13:25:21.442" v="1" actId="27636"/>
      <pc:docMkLst>
        <pc:docMk/>
      </pc:docMkLst>
      <pc:sldChg chg="modNotes">
        <pc:chgData name="Paul Schmidt" userId="faa873bf-ae76-4df7-bf43-5dea908680b1" providerId="ADAL" clId="{2734BA43-13FA-408D-B761-69E8C3DC9A6F}" dt="2022-12-12T13:25:21.433" v="0" actId="27636"/>
        <pc:sldMkLst>
          <pc:docMk/>
          <pc:sldMk cId="1261835762" sldId="646"/>
        </pc:sldMkLst>
      </pc:sldChg>
      <pc:sldChg chg="modNotes">
        <pc:chgData name="Paul Schmidt" userId="faa873bf-ae76-4df7-bf43-5dea908680b1" providerId="ADAL" clId="{2734BA43-13FA-408D-B761-69E8C3DC9A6F}" dt="2022-12-12T13:25:21.442" v="1" actId="27636"/>
        <pc:sldMkLst>
          <pc:docMk/>
          <pc:sldMk cId="899911708" sldId="64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4320" tIns="47160" rIns="94320" bIns="4716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4" name="Fußzeilenplatzhalter 3"/>
          <p:cNvSpPr>
            <a:spLocks noGrp="1"/>
          </p:cNvSpPr>
          <p:nvPr>
            <p:ph type="ftr" sz="quarter" idx="2"/>
          </p:nvPr>
        </p:nvSpPr>
        <p:spPr>
          <a:xfrm>
            <a:off x="0" y="9721850"/>
            <a:ext cx="3076575" cy="511175"/>
          </a:xfrm>
          <a:prstGeom prst="rect">
            <a:avLst/>
          </a:prstGeom>
        </p:spPr>
        <p:txBody>
          <a:bodyPr vert="horz" lIns="94320" tIns="47160" rIns="94320" bIns="47160" rtlCol="0" anchor="b"/>
          <a:lstStyle>
            <a:lvl1pPr algn="l" fontAlgn="auto">
              <a:spcBef>
                <a:spcPts val="0"/>
              </a:spcBef>
              <a:spcAft>
                <a:spcPts val="0"/>
              </a:spcAft>
              <a:defRPr sz="1200">
                <a:latin typeface="+mn-lt"/>
                <a:ea typeface="+mn-ea"/>
                <a:cs typeface="+mn-cs"/>
              </a:defRPr>
            </a:lvl1pPr>
          </a:lstStyle>
          <a:p>
            <a:pPr>
              <a:defRPr/>
            </a:pPr>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4320" tIns="47160" rIns="94320" bIns="4716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4021138" y="0"/>
            <a:ext cx="3076575" cy="511175"/>
          </a:xfrm>
          <a:prstGeom prst="rect">
            <a:avLst/>
          </a:prstGeom>
        </p:spPr>
        <p:txBody>
          <a:bodyPr vert="horz" wrap="square" lIns="94320" tIns="47160" rIns="94320" bIns="47160" numCol="1" anchor="t" anchorCtr="0" compatLnSpc="1">
            <a:prstTxWarp prst="textNoShape">
              <a:avLst/>
            </a:prstTxWarp>
          </a:bodyPr>
          <a:lstStyle>
            <a:lvl1pPr algn="r">
              <a:defRPr sz="1200">
                <a:latin typeface="Calibri" pitchFamily="34" charset="0"/>
              </a:defRPr>
            </a:lvl1pPr>
          </a:lstStyle>
          <a:p>
            <a:pPr>
              <a:defRPr/>
            </a:pPr>
            <a:fld id="{E056C3B8-01FC-48EC-BB63-B1CA1079F257}" type="datetime1">
              <a:rPr lang="de-DE" altLang="de-DE"/>
              <a:pPr>
                <a:defRPr/>
              </a:pPr>
              <a:t>12.12.2022</a:t>
            </a:fld>
            <a:endParaRPr lang="de-DE" altLang="de-DE"/>
          </a:p>
        </p:txBody>
      </p:sp>
      <p:sp>
        <p:nvSpPr>
          <p:cNvPr id="4" name="Folienbildplatzhalt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4320" tIns="47160" rIns="94320" bIns="47160" rtlCol="0" anchor="ctr"/>
          <a:lstStyle/>
          <a:p>
            <a:pPr lvl="0"/>
            <a:endParaRPr lang="de-DE" noProof="0"/>
          </a:p>
        </p:txBody>
      </p:sp>
      <p:sp>
        <p:nvSpPr>
          <p:cNvPr id="5" name="Notizenplatzhalter 4"/>
          <p:cNvSpPr>
            <a:spLocks noGrp="1"/>
          </p:cNvSpPr>
          <p:nvPr>
            <p:ph type="body" sz="quarter" idx="3"/>
          </p:nvPr>
        </p:nvSpPr>
        <p:spPr>
          <a:xfrm>
            <a:off x="709613" y="4860925"/>
            <a:ext cx="5680075" cy="4605338"/>
          </a:xfrm>
          <a:prstGeom prst="rect">
            <a:avLst/>
          </a:prstGeom>
        </p:spPr>
        <p:txBody>
          <a:bodyPr vert="horz" wrap="square" lIns="94320" tIns="47160" rIns="94320" bIns="47160" numCol="1" anchor="t" anchorCtr="0" compatLnSpc="1">
            <a:prstTxWarp prst="textNoShape">
              <a:avLst/>
            </a:prstTxWarp>
            <a:normAutofit/>
          </a:bodyPr>
          <a:lstStyle/>
          <a:p>
            <a:pPr lvl="0"/>
            <a:r>
              <a:rPr lang="de-DE" altLang="de-DE" noProof="0"/>
              <a:t>Mastertextformat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6" name="Fußzeilenplatzhalter 5"/>
          <p:cNvSpPr>
            <a:spLocks noGrp="1"/>
          </p:cNvSpPr>
          <p:nvPr>
            <p:ph type="ftr" sz="quarter" idx="4"/>
          </p:nvPr>
        </p:nvSpPr>
        <p:spPr>
          <a:xfrm>
            <a:off x="0" y="9721850"/>
            <a:ext cx="3076575" cy="511175"/>
          </a:xfrm>
          <a:prstGeom prst="rect">
            <a:avLst/>
          </a:prstGeom>
        </p:spPr>
        <p:txBody>
          <a:bodyPr vert="horz" lIns="94320" tIns="47160" rIns="94320" bIns="4716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4021138" y="9721850"/>
            <a:ext cx="3076575" cy="511175"/>
          </a:xfrm>
          <a:prstGeom prst="rect">
            <a:avLst/>
          </a:prstGeom>
        </p:spPr>
        <p:txBody>
          <a:bodyPr vert="horz" wrap="square" lIns="94320" tIns="47160" rIns="94320" bIns="47160" numCol="1" anchor="b" anchorCtr="0" compatLnSpc="1">
            <a:prstTxWarp prst="textNoShape">
              <a:avLst/>
            </a:prstTxWarp>
          </a:bodyPr>
          <a:lstStyle>
            <a:lvl1pPr algn="r">
              <a:defRPr sz="1200">
                <a:latin typeface="Calibri" panose="020F0502020204030204" pitchFamily="34" charset="0"/>
              </a:defRPr>
            </a:lvl1pPr>
          </a:lstStyle>
          <a:p>
            <a:fld id="{32062B46-4F6D-4F86-8DB7-C310FD0CB371}" type="slidenum">
              <a:rPr lang="de-DE" altLang="de-DE"/>
              <a:pPr/>
              <a:t>‹Nr.›</a:t>
            </a:fld>
            <a:endParaRPr lang="de-DE" altLang="de-D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Geneva"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dirty="0">
                <a:latin typeface="Arial" panose="020B0604020202020204" pitchFamily="34" charset="0"/>
                <a:ea typeface="ＭＳ Ｐゴシック" panose="020B0600070205080204" pitchFamily="34" charset="-128"/>
                <a:cs typeface="Arial" panose="020B0604020202020204" pitchFamily="34" charset="0"/>
              </a:rPr>
              <a:t>Eigene Ergänzungen:</a:t>
            </a:r>
          </a:p>
          <a:p>
            <a:endParaRPr lang="de-DE" altLang="de-DE" sz="1200" b="1" dirty="0">
              <a:latin typeface="Arial" panose="020B0604020202020204" pitchFamily="34" charset="0"/>
              <a:ea typeface="ＭＳ Ｐゴシック" panose="020B0600070205080204" pitchFamily="34" charset="-128"/>
              <a:cs typeface="Arial" panose="020B0604020202020204" pitchFamily="34"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a:t>
            </a:fld>
            <a:endParaRPr lang="de-DE" altLang="de-DE"/>
          </a:p>
        </p:txBody>
      </p:sp>
    </p:spTree>
    <p:extLst>
      <p:ext uri="{BB962C8B-B14F-4D97-AF65-F5344CB8AC3E}">
        <p14:creationId xmlns:p14="http://schemas.microsoft.com/office/powerpoint/2010/main" val="386117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ltLang="de-DE" b="1" dirty="0">
              <a:solidFill>
                <a:srgbClr val="000000"/>
              </a:solidFill>
              <a:ea typeface="ＭＳ Ｐゴシック" panose="020B0600070205080204" pitchFamily="34" charset="-128"/>
              <a:cs typeface="Calibri"/>
            </a:endParaRPr>
          </a:p>
          <a:p>
            <a:endParaRPr lang="de-DE" altLang="de-DE" dirty="0">
              <a:ea typeface="ＭＳ Ｐゴシック" panose="020B0600070205080204" pitchFamily="34" charset="-128"/>
              <a:cs typeface="Geneva"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10</a:t>
            </a:fld>
            <a:endParaRPr lang="de-DE" altLang="de-DE"/>
          </a:p>
        </p:txBody>
      </p:sp>
    </p:spTree>
    <p:extLst>
      <p:ext uri="{BB962C8B-B14F-4D97-AF65-F5344CB8AC3E}">
        <p14:creationId xmlns:p14="http://schemas.microsoft.com/office/powerpoint/2010/main" val="3707108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77500" lnSpcReduction="20000"/>
          </a:bodyPr>
          <a:lstStyle/>
          <a:p>
            <a:r>
              <a:rPr lang="de-DE" altLang="de-DE" sz="900" b="1">
                <a:solidFill>
                  <a:srgbClr val="000000"/>
                </a:solidFill>
                <a:latin typeface="Arial"/>
                <a:ea typeface="ＭＳ Ｐゴシック"/>
                <a:cs typeface="Arial"/>
              </a:rPr>
              <a:t>Literatur:</a:t>
            </a:r>
            <a:endParaRPr lang="en-US"/>
          </a:p>
          <a:p>
            <a:r>
              <a:rPr lang="de-DE">
                <a:ea typeface="ＭＳ Ｐゴシック"/>
                <a:cs typeface="Calibri"/>
              </a:rPr>
              <a:t>[3]</a:t>
            </a:r>
            <a:endParaRPr lang="de-DE" dirty="0"/>
          </a:p>
          <a:p>
            <a:r>
              <a:rPr lang="de-DE"/>
              <a:t>Schlichtig K et al, Arzneimitteltherapiesicherheit bei neuen oralen Antitumortherapeutika,</a:t>
            </a:r>
            <a:r>
              <a:rPr lang="de-DE" dirty="0"/>
              <a:t> </a:t>
            </a:r>
            <a:r>
              <a:rPr lang="de-DE"/>
              <a:t>Dtsch</a:t>
            </a:r>
            <a:r>
              <a:rPr lang="de-DE" dirty="0"/>
              <a:t> </a:t>
            </a:r>
            <a:r>
              <a:rPr lang="de-DE"/>
              <a:t>Ärztebl</a:t>
            </a:r>
            <a:r>
              <a:rPr lang="de-DE" dirty="0"/>
              <a:t> </a:t>
            </a:r>
            <a:r>
              <a:rPr lang="de-DE"/>
              <a:t>Int</a:t>
            </a:r>
            <a:r>
              <a:rPr lang="de-DE" dirty="0"/>
              <a:t> </a:t>
            </a:r>
            <a:r>
              <a:rPr lang="de-DE"/>
              <a:t>2019; 116: 775-82</a:t>
            </a:r>
            <a:endParaRPr lang="en-US"/>
          </a:p>
          <a:p>
            <a:endParaRPr lang="de-DE" altLang="de-DE" sz="900" b="1" dirty="0">
              <a:solidFill>
                <a:srgbClr val="000000"/>
              </a:solidFill>
              <a:latin typeface="Arial"/>
              <a:ea typeface="ＭＳ Ｐゴシック"/>
              <a:cs typeface="Arial"/>
            </a:endParaRPr>
          </a:p>
          <a:p>
            <a:endParaRPr lang="de-DE" altLang="de-DE" sz="900" b="1" dirty="0">
              <a:solidFill>
                <a:srgbClr val="000000"/>
              </a:solidFill>
              <a:latin typeface="Arial"/>
              <a:ea typeface="ＭＳ Ｐゴシック"/>
              <a:cs typeface="Arial"/>
            </a:endParaRPr>
          </a:p>
          <a:p>
            <a:endParaRPr lang="de-DE" altLang="de-DE" sz="900" b="1" dirty="0">
              <a:solidFill>
                <a:srgbClr val="000000"/>
              </a:solidFill>
              <a:latin typeface="Arial"/>
              <a:ea typeface="ＭＳ Ｐゴシック"/>
              <a:cs typeface="Arial"/>
            </a:endParaRPr>
          </a:p>
          <a:p>
            <a:r>
              <a:rPr lang="de-DE" altLang="de-DE" sz="900" b="1">
                <a:solidFill>
                  <a:srgbClr val="000000"/>
                </a:solidFill>
                <a:latin typeface="Arial"/>
                <a:ea typeface="ＭＳ Ｐゴシック"/>
                <a:cs typeface="Arial"/>
              </a:rPr>
              <a:t>Hinweise:</a:t>
            </a:r>
            <a:endParaRPr lang="de-DE"/>
          </a:p>
          <a:p>
            <a:pPr marL="163195" indent="-163195">
              <a:buFont typeface="Arial" panose="020B0604020202020204" pitchFamily="34" charset="0"/>
              <a:buChar char="•"/>
            </a:pPr>
            <a:r>
              <a:rPr lang="de-DE" sz="1200" err="1">
                <a:latin typeface="Segoe UI"/>
                <a:ea typeface="ＭＳ Ｐゴシック"/>
                <a:cs typeface="Segoe UI"/>
              </a:rPr>
              <a:t>Tyrosinkinaseinhibitoren</a:t>
            </a:r>
            <a:r>
              <a:rPr lang="de-DE" sz="1200" dirty="0">
                <a:latin typeface="Segoe UI"/>
                <a:ea typeface="ＭＳ Ｐゴシック"/>
                <a:cs typeface="Segoe UI"/>
              </a:rPr>
              <a:t> binden an verschiedene membranständige oder zytoplasmatische Tyrosinkinasen (z.B. EGF-Rezeptor, VEGF-Rezeptor) und hemmen dadurch ihre enzymatische Aktivität, die für die Aktivierung bestimmter </a:t>
            </a:r>
            <a:r>
              <a:rPr lang="de-DE" sz="1200" err="1">
                <a:latin typeface="Segoe UI"/>
                <a:ea typeface="ＭＳ Ｐゴシック"/>
                <a:cs typeface="Segoe UI"/>
              </a:rPr>
              <a:t>Signaltransduktionswege</a:t>
            </a:r>
            <a:r>
              <a:rPr lang="de-DE" sz="1200" dirty="0">
                <a:latin typeface="Segoe UI"/>
                <a:ea typeface="ＭＳ Ｐゴシック"/>
                <a:cs typeface="Segoe UI"/>
              </a:rPr>
              <a:t> in der Zelle verantwortlich ist. Auf diese Weise können unerwünschte intrazelluläre Signalkaskaden pharmakologisch mehr oder weniger spezifisch unterbrochen werden. Ein limitierender Faktor des therapeutischen Einsatzes von </a:t>
            </a:r>
            <a:r>
              <a:rPr lang="de-DE" sz="1200" err="1">
                <a:latin typeface="Segoe UI"/>
                <a:ea typeface="ＭＳ Ｐゴシック"/>
                <a:cs typeface="Segoe UI"/>
              </a:rPr>
              <a:t>Tyrosinkinasehemmern</a:t>
            </a:r>
            <a:r>
              <a:rPr lang="de-DE" sz="1200" dirty="0">
                <a:latin typeface="Segoe UI"/>
                <a:ea typeface="ＭＳ Ｐゴシック"/>
                <a:cs typeface="Segoe UI"/>
              </a:rPr>
              <a:t> ist die Resistenzentwicklung der Tumorzellen gegen die verschiedenen Wirkstoffe. Die Resistenz kann primär vorhanden sein oder sich sekundär unter der Therapie entwickeln.</a:t>
            </a:r>
            <a:endParaRPr lang="de-DE" altLang="de-DE" sz="900" dirty="0">
              <a:solidFill>
                <a:srgbClr val="000000"/>
              </a:solidFill>
              <a:latin typeface="Segoe UI"/>
              <a:ea typeface="ＭＳ Ｐゴシック"/>
              <a:cs typeface="Segoe UI"/>
            </a:endParaRPr>
          </a:p>
          <a:p>
            <a:endParaRPr lang="de-DE" altLang="de-DE" sz="9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9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a:ea typeface="ＭＳ Ｐゴシック"/>
                <a:cs typeface="Segoe UI"/>
              </a:rPr>
              <a:t>ALK: anaplastische </a:t>
            </a:r>
            <a:r>
              <a:rPr lang="de-DE" sz="1200" err="1">
                <a:latin typeface="Segoe UI"/>
                <a:ea typeface="ＭＳ Ｐゴシック"/>
                <a:cs typeface="Segoe UI"/>
              </a:rPr>
              <a:t>Lymphomkinase</a:t>
            </a:r>
            <a:endParaRPr lang="de-DE" sz="1200">
              <a:latin typeface="Segoe UI"/>
              <a:ea typeface="ＭＳ Ｐゴシック"/>
              <a:cs typeface="Segoe U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a:ea typeface="ＭＳ Ｐゴシック"/>
                <a:cs typeface="Segoe UI"/>
              </a:rPr>
              <a:t>CDK: </a:t>
            </a:r>
            <a:r>
              <a:rPr lang="de-DE" sz="1200" err="1">
                <a:latin typeface="Segoe UI"/>
                <a:ea typeface="ＭＳ Ｐゴシック"/>
                <a:cs typeface="Segoe UI"/>
              </a:rPr>
              <a:t>Cyclin</a:t>
            </a:r>
            <a:r>
              <a:rPr lang="de-DE" sz="1200" dirty="0">
                <a:latin typeface="Segoe UI"/>
                <a:ea typeface="ＭＳ Ｐゴシック"/>
                <a:cs typeface="Segoe UI"/>
              </a:rPr>
              <a:t>-abhängige Kinase</a:t>
            </a: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a:ea typeface="ＭＳ Ｐゴシック"/>
                <a:cs typeface="Segoe UI"/>
              </a:rPr>
              <a:t>EGFR: Epidermal Growth </a:t>
            </a:r>
            <a:r>
              <a:rPr lang="de-DE" sz="1200" err="1">
                <a:latin typeface="Segoe UI"/>
                <a:ea typeface="ＭＳ Ｐゴシック"/>
                <a:cs typeface="Segoe UI"/>
              </a:rPr>
              <a:t>Factor</a:t>
            </a:r>
            <a:r>
              <a:rPr lang="de-DE" sz="1200" dirty="0">
                <a:latin typeface="Segoe UI"/>
                <a:ea typeface="ＭＳ Ｐゴシック"/>
                <a:cs typeface="Segoe UI"/>
              </a:rPr>
              <a:t> </a:t>
            </a:r>
            <a:r>
              <a:rPr lang="de-DE" sz="1200" err="1">
                <a:latin typeface="Segoe UI"/>
                <a:ea typeface="ＭＳ Ｐゴシック"/>
                <a:cs typeface="Segoe UI"/>
              </a:rPr>
              <a:t>Receptor</a:t>
            </a:r>
            <a:endParaRPr lang="de-DE" sz="1200">
              <a:latin typeface="Segoe UI"/>
              <a:ea typeface="ＭＳ Ｐゴシック"/>
              <a:cs typeface="Segoe U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panose="020B0502040204020203" pitchFamily="34" charset="0"/>
              </a:rPr>
              <a:t>JAK: Januskinase</a:t>
            </a: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a:ea typeface="ＭＳ Ｐゴシック"/>
                <a:cs typeface="Segoe UI"/>
              </a:rPr>
              <a:t>PDGFR: </a:t>
            </a:r>
            <a:r>
              <a:rPr lang="de-DE" sz="1200" err="1">
                <a:latin typeface="Segoe UI"/>
                <a:ea typeface="ＭＳ Ｐゴシック"/>
                <a:cs typeface="Segoe UI"/>
              </a:rPr>
              <a:t>Platelet-derived</a:t>
            </a:r>
            <a:r>
              <a:rPr lang="de-DE" sz="1200" dirty="0">
                <a:latin typeface="Segoe UI"/>
                <a:ea typeface="ＭＳ Ｐゴシック"/>
                <a:cs typeface="Segoe UI"/>
              </a:rPr>
              <a:t> </a:t>
            </a:r>
            <a:r>
              <a:rPr lang="de-DE" sz="1200" err="1">
                <a:latin typeface="Segoe UI"/>
                <a:ea typeface="ＭＳ Ｐゴシック"/>
                <a:cs typeface="Segoe UI"/>
              </a:rPr>
              <a:t>growth</a:t>
            </a:r>
            <a:r>
              <a:rPr lang="de-DE" sz="1200" dirty="0">
                <a:latin typeface="Segoe UI"/>
                <a:ea typeface="ＭＳ Ｐゴシック"/>
                <a:cs typeface="Segoe UI"/>
              </a:rPr>
              <a:t> </a:t>
            </a:r>
            <a:r>
              <a:rPr lang="de-DE" sz="1200" err="1">
                <a:latin typeface="Segoe UI"/>
                <a:ea typeface="ＭＳ Ｐゴシック"/>
                <a:cs typeface="Segoe UI"/>
              </a:rPr>
              <a:t>factor</a:t>
            </a:r>
            <a:r>
              <a:rPr lang="de-DE" sz="1200" dirty="0">
                <a:latin typeface="Segoe UI"/>
                <a:ea typeface="ＭＳ Ｐゴシック"/>
                <a:cs typeface="Segoe UI"/>
              </a:rPr>
              <a:t> </a:t>
            </a:r>
            <a:r>
              <a:rPr lang="de-DE" sz="1200" err="1">
                <a:latin typeface="Segoe UI"/>
                <a:ea typeface="ＭＳ Ｐゴシック"/>
                <a:cs typeface="Segoe UI"/>
              </a:rPr>
              <a:t>receptor</a:t>
            </a:r>
            <a:endParaRPr lang="de-DE" sz="1200">
              <a:latin typeface="Segoe UI"/>
              <a:ea typeface="ＭＳ Ｐゴシック"/>
              <a:cs typeface="Segoe U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a:ea typeface="ＭＳ Ｐゴシック"/>
                <a:cs typeface="Segoe UI"/>
              </a:rPr>
              <a:t>RAF: </a:t>
            </a:r>
            <a:r>
              <a:rPr lang="de-DE" sz="1200" err="1">
                <a:latin typeface="Segoe UI"/>
                <a:ea typeface="ＭＳ Ｐゴシック"/>
                <a:cs typeface="Segoe UI"/>
              </a:rPr>
              <a:t>Rapidly</a:t>
            </a:r>
            <a:r>
              <a:rPr lang="de-DE" sz="1200" dirty="0">
                <a:latin typeface="Segoe UI"/>
                <a:ea typeface="ＭＳ Ｐゴシック"/>
                <a:cs typeface="Segoe UI"/>
              </a:rPr>
              <a:t> </a:t>
            </a:r>
            <a:r>
              <a:rPr lang="de-DE" sz="1200" err="1">
                <a:latin typeface="Segoe UI"/>
                <a:ea typeface="ＭＳ Ｐゴシック"/>
                <a:cs typeface="Segoe UI"/>
              </a:rPr>
              <a:t>Accelerated</a:t>
            </a:r>
            <a:r>
              <a:rPr lang="de-DE" sz="1200" dirty="0">
                <a:latin typeface="Segoe UI"/>
                <a:ea typeface="ＭＳ Ｐゴシック"/>
                <a:cs typeface="Segoe UI"/>
              </a:rPr>
              <a:t> </a:t>
            </a:r>
            <a:r>
              <a:rPr lang="de-DE" sz="1200" err="1">
                <a:latin typeface="Segoe UI"/>
                <a:ea typeface="ＭＳ Ｐゴシック"/>
                <a:cs typeface="Segoe UI"/>
              </a:rPr>
              <a:t>Fibrosarcoma</a:t>
            </a:r>
            <a:endParaRPr lang="de-DE" sz="1200">
              <a:latin typeface="Segoe UI"/>
              <a:ea typeface="ＭＳ Ｐゴシック"/>
              <a:cs typeface="Segoe U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a:ea typeface="ＭＳ Ｐゴシック"/>
                <a:cs typeface="Segoe UI"/>
              </a:rPr>
              <a:t>RET: </a:t>
            </a:r>
            <a:r>
              <a:rPr lang="de-DE" sz="1200" err="1">
                <a:latin typeface="Segoe UI"/>
                <a:ea typeface="ＭＳ Ｐゴシック"/>
                <a:cs typeface="Segoe UI"/>
              </a:rPr>
              <a:t>rearranged</a:t>
            </a:r>
            <a:r>
              <a:rPr lang="de-DE" sz="1200" dirty="0">
                <a:latin typeface="Segoe UI"/>
                <a:ea typeface="ＭＳ Ｐゴシック"/>
                <a:cs typeface="Segoe UI"/>
              </a:rPr>
              <a:t> </a:t>
            </a:r>
            <a:r>
              <a:rPr lang="de-DE" sz="1200" err="1">
                <a:latin typeface="Segoe UI"/>
                <a:ea typeface="ＭＳ Ｐゴシック"/>
                <a:cs typeface="Segoe UI"/>
              </a:rPr>
              <a:t>during</a:t>
            </a:r>
            <a:r>
              <a:rPr lang="de-DE" sz="1200" dirty="0">
                <a:latin typeface="Segoe UI"/>
                <a:ea typeface="ＭＳ Ｐゴシック"/>
                <a:cs typeface="Segoe UI"/>
              </a:rPr>
              <a:t> </a:t>
            </a:r>
            <a:r>
              <a:rPr lang="de-DE" sz="1200" err="1">
                <a:latin typeface="Segoe UI"/>
                <a:ea typeface="ＭＳ Ｐゴシック"/>
                <a:cs typeface="Segoe UI"/>
              </a:rPr>
              <a:t>transfection</a:t>
            </a:r>
            <a:endParaRPr lang="de-DE" sz="1200">
              <a:latin typeface="Segoe UI"/>
              <a:ea typeface="ＭＳ Ｐゴシック"/>
              <a:cs typeface="Segoe U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200" dirty="0">
                <a:latin typeface="Segoe UI"/>
                <a:ea typeface="ＭＳ Ｐゴシック"/>
                <a:cs typeface="Segoe UI"/>
              </a:rPr>
              <a:t>SRC: Akronym aus </a:t>
            </a:r>
            <a:r>
              <a:rPr lang="de-DE" sz="1200" err="1">
                <a:latin typeface="Segoe UI"/>
                <a:ea typeface="ＭＳ Ｐゴシック"/>
                <a:cs typeface="Segoe UI"/>
              </a:rPr>
              <a:t>cellular</a:t>
            </a:r>
            <a:r>
              <a:rPr lang="de-DE" sz="1200" dirty="0">
                <a:latin typeface="Segoe UI"/>
                <a:ea typeface="ＭＳ Ｐゴシック"/>
                <a:cs typeface="Segoe UI"/>
              </a:rPr>
              <a:t> und </a:t>
            </a:r>
            <a:r>
              <a:rPr lang="de-DE" sz="1200" err="1">
                <a:latin typeface="Segoe UI"/>
                <a:ea typeface="ＭＳ Ｐゴシック"/>
                <a:cs typeface="Segoe UI"/>
              </a:rPr>
              <a:t>sarcoma</a:t>
            </a:r>
            <a:endParaRPr lang="de-DE" sz="1200">
              <a:latin typeface="Segoe UI"/>
              <a:ea typeface="ＭＳ Ｐゴシック"/>
              <a:cs typeface="Segoe UI"/>
            </a:endParaRPr>
          </a:p>
          <a:p>
            <a:pPr>
              <a:defRPr/>
            </a:pPr>
            <a:r>
              <a:rPr lang="de-DE" sz="1200" dirty="0">
                <a:latin typeface="Segoe UI"/>
                <a:ea typeface="ＭＳ Ｐゴシック"/>
                <a:cs typeface="Segoe UI"/>
              </a:rPr>
              <a:t>VEGFR:</a:t>
            </a:r>
            <a:r>
              <a:rPr lang="de-DE" dirty="0">
                <a:latin typeface="Segoe UI"/>
                <a:ea typeface="ＭＳ Ｐゴシック"/>
                <a:cs typeface="Segoe UI"/>
              </a:rPr>
              <a:t> </a:t>
            </a:r>
            <a:r>
              <a:rPr lang="de-DE" sz="1200" dirty="0">
                <a:latin typeface="Segoe UI"/>
                <a:ea typeface="ＭＳ Ｐゴシック"/>
                <a:cs typeface="Segoe UI"/>
              </a:rPr>
              <a:t> </a:t>
            </a:r>
            <a:r>
              <a:rPr lang="de-DE" sz="1200" err="1">
                <a:latin typeface="Segoe UI"/>
                <a:ea typeface="ＭＳ Ｐゴシック"/>
                <a:cs typeface="Segoe UI"/>
              </a:rPr>
              <a:t>vascular</a:t>
            </a:r>
            <a:r>
              <a:rPr lang="de-DE" sz="1200" dirty="0">
                <a:latin typeface="Segoe UI"/>
                <a:ea typeface="ＭＳ Ｐゴシック"/>
                <a:cs typeface="Segoe UI"/>
              </a:rPr>
              <a:t> endothelial </a:t>
            </a:r>
            <a:r>
              <a:rPr lang="de-DE" sz="1200" err="1">
                <a:latin typeface="Segoe UI"/>
                <a:ea typeface="ＭＳ Ｐゴシック"/>
                <a:cs typeface="Segoe UI"/>
              </a:rPr>
              <a:t>growth</a:t>
            </a:r>
            <a:r>
              <a:rPr lang="de-DE" sz="1200" dirty="0">
                <a:latin typeface="Segoe UI"/>
                <a:ea typeface="ＭＳ Ｐゴシック"/>
                <a:cs typeface="Segoe UI"/>
              </a:rPr>
              <a:t> </a:t>
            </a:r>
            <a:r>
              <a:rPr lang="de-DE" sz="1200" err="1">
                <a:latin typeface="Segoe UI"/>
                <a:ea typeface="ＭＳ Ｐゴシック"/>
                <a:cs typeface="Segoe UI"/>
              </a:rPr>
              <a:t>factor</a:t>
            </a:r>
            <a:endParaRPr lang="de-DE" sz="1200">
              <a:latin typeface="Segoe UI"/>
              <a:ea typeface="ＭＳ Ｐゴシック"/>
              <a:cs typeface="Segoe UI"/>
            </a:endParaRPr>
          </a:p>
          <a:p>
            <a:endParaRPr lang="de-DE" altLang="de-DE" sz="9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900" b="0" u="sng"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Literatur:</a:t>
            </a:r>
          </a:p>
          <a:p>
            <a:r>
              <a:rPr lang="de-DE" altLang="de-DE" sz="900" b="0" u="none"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[3]</a:t>
            </a:r>
          </a:p>
          <a:p>
            <a:r>
              <a:rPr lang="de-DE" altLang="de-DE" sz="900" b="0" i="1" u="none" err="1">
                <a:solidFill>
                  <a:srgbClr val="000000"/>
                </a:solidFill>
                <a:latin typeface="Arial"/>
                <a:ea typeface="ＭＳ Ｐゴシック"/>
                <a:cs typeface="Arial"/>
              </a:rPr>
              <a:t>Schlichtig</a:t>
            </a:r>
            <a:r>
              <a:rPr lang="de-DE" altLang="de-DE" sz="900" b="0" i="1" u="none" dirty="0">
                <a:solidFill>
                  <a:srgbClr val="000000"/>
                </a:solidFill>
                <a:latin typeface="Arial"/>
                <a:ea typeface="ＭＳ Ｐゴシック"/>
                <a:cs typeface="Arial"/>
              </a:rPr>
              <a:t> K et al</a:t>
            </a:r>
            <a:r>
              <a:rPr lang="de-DE" altLang="de-DE" sz="900" b="0" u="none" dirty="0">
                <a:solidFill>
                  <a:srgbClr val="000000"/>
                </a:solidFill>
                <a:latin typeface="Arial"/>
                <a:ea typeface="ＭＳ Ｐゴシック"/>
                <a:cs typeface="Arial"/>
              </a:rPr>
              <a:t>, Arzneimitteltherapiesicherheit bei neuen oralen Antitumortherapeutika, </a:t>
            </a:r>
            <a:r>
              <a:rPr lang="de-DE" altLang="de-DE" sz="900" b="0" u="none" err="1">
                <a:solidFill>
                  <a:srgbClr val="000000"/>
                </a:solidFill>
                <a:latin typeface="Arial"/>
                <a:ea typeface="ＭＳ Ｐゴシック"/>
                <a:cs typeface="Arial"/>
              </a:rPr>
              <a:t>Dtsch</a:t>
            </a:r>
            <a:r>
              <a:rPr lang="de-DE" altLang="de-DE" sz="900" b="0" u="none" dirty="0">
                <a:solidFill>
                  <a:srgbClr val="000000"/>
                </a:solidFill>
                <a:latin typeface="Arial"/>
                <a:ea typeface="ＭＳ Ｐゴシック"/>
                <a:cs typeface="Arial"/>
              </a:rPr>
              <a:t> </a:t>
            </a:r>
            <a:r>
              <a:rPr lang="de-DE" altLang="de-DE" sz="900" b="0" u="none" err="1">
                <a:solidFill>
                  <a:srgbClr val="000000"/>
                </a:solidFill>
                <a:latin typeface="Arial"/>
                <a:ea typeface="ＭＳ Ｐゴシック"/>
                <a:cs typeface="Arial"/>
              </a:rPr>
              <a:t>Ärztebl</a:t>
            </a:r>
            <a:r>
              <a:rPr lang="de-DE" altLang="de-DE" sz="900" b="0" u="none" dirty="0">
                <a:solidFill>
                  <a:srgbClr val="000000"/>
                </a:solidFill>
                <a:latin typeface="Arial"/>
                <a:ea typeface="ＭＳ Ｐゴシック"/>
                <a:cs typeface="Arial"/>
              </a:rPr>
              <a:t> </a:t>
            </a:r>
            <a:r>
              <a:rPr lang="de-DE" altLang="de-DE" sz="900" b="0" u="none" err="1">
                <a:solidFill>
                  <a:srgbClr val="000000"/>
                </a:solidFill>
                <a:latin typeface="Arial"/>
                <a:ea typeface="ＭＳ Ｐゴシック"/>
                <a:cs typeface="Arial"/>
              </a:rPr>
              <a:t>Int</a:t>
            </a:r>
            <a:r>
              <a:rPr lang="de-DE" altLang="de-DE" sz="900" b="0" u="none" dirty="0">
                <a:solidFill>
                  <a:srgbClr val="000000"/>
                </a:solidFill>
                <a:latin typeface="Arial"/>
                <a:ea typeface="ＭＳ Ｐゴシック"/>
                <a:cs typeface="Arial"/>
              </a:rPr>
              <a:t> 2019; 116: 775-82</a:t>
            </a:r>
          </a:p>
          <a:p>
            <a:endParaRPr lang="de-DE" altLang="de-DE" sz="900" b="0" u="none"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9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9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9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p>
          <a:p>
            <a:endParaRPr lang="de-DE" altLang="de-DE" sz="9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11</a:t>
            </a:fld>
            <a:endParaRPr lang="de-DE" altLang="de-DE"/>
          </a:p>
        </p:txBody>
      </p:sp>
    </p:spTree>
    <p:extLst>
      <p:ext uri="{BB962C8B-B14F-4D97-AF65-F5344CB8AC3E}">
        <p14:creationId xmlns:p14="http://schemas.microsoft.com/office/powerpoint/2010/main" val="3662218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sz="1200" b="1" dirty="0">
                <a:ea typeface="ＭＳ Ｐゴシック" panose="020B0600070205080204" pitchFamily="34" charset="-128"/>
                <a:cs typeface="Geneva" charset="0"/>
              </a:rPr>
              <a:t>Eigene Ergänzungen:</a:t>
            </a: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12</a:t>
            </a:fld>
            <a:endParaRPr lang="de-DE" altLang="de-DE"/>
          </a:p>
        </p:txBody>
      </p:sp>
    </p:spTree>
    <p:extLst>
      <p:ext uri="{BB962C8B-B14F-4D97-AF65-F5344CB8AC3E}">
        <p14:creationId xmlns:p14="http://schemas.microsoft.com/office/powerpoint/2010/main" val="1036903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dirty="0">
                <a:latin typeface="Arial" panose="020B0604020202020204" pitchFamily="34" charset="0"/>
                <a:ea typeface="ＭＳ Ｐゴシック" panose="020B0600070205080204" pitchFamily="34" charset="-128"/>
                <a:cs typeface="Arial" panose="020B0604020202020204" pitchFamily="34" charset="0"/>
              </a:rPr>
              <a:t>Hinweise:</a:t>
            </a:r>
          </a:p>
          <a:p>
            <a:pPr marL="163735" indent="-163735">
              <a:buFont typeface="Arial" panose="020B0604020202020204" pitchFamily="34" charset="0"/>
              <a:buChar char="•"/>
            </a:pPr>
            <a:r>
              <a:rPr lang="de-DE" altLang="de-DE" sz="1200" dirty="0">
                <a:solidFill>
                  <a:srgbClr val="FF0000"/>
                </a:solidFill>
                <a:latin typeface="Arial" panose="020B0604020202020204" pitchFamily="34" charset="0"/>
                <a:ea typeface="ＭＳ Ｐゴシック" panose="020B0600070205080204" pitchFamily="34" charset="-128"/>
                <a:cs typeface="Arial" panose="020B0604020202020204" pitchFamily="34" charset="0"/>
              </a:rPr>
              <a:t>Die nächsten Folien dienen Ihnen als Vorlage für Ihre eigenen Ergänzungen (z. B. hauseigene Prozesse o. Ä.).</a:t>
            </a:r>
          </a:p>
          <a:p>
            <a:pPr marL="163735" indent="-163735">
              <a:buFont typeface="Arial" panose="020B0604020202020204" pitchFamily="34" charset="0"/>
              <a:buChar char="•"/>
            </a:pPr>
            <a:r>
              <a:rPr lang="de-DE" altLang="de-DE" sz="1200" dirty="0">
                <a:solidFill>
                  <a:srgbClr val="FF0000"/>
                </a:solidFill>
                <a:latin typeface="Arial" panose="020B0604020202020204" pitchFamily="34" charset="0"/>
                <a:ea typeface="ＭＳ Ｐゴシック" panose="020B0600070205080204" pitchFamily="34" charset="-128"/>
                <a:cs typeface="Arial" panose="020B0604020202020204" pitchFamily="34" charset="0"/>
              </a:rPr>
              <a:t>Sie können wählen zwischen einer Leer-Folie im EAZY-Design oder einer neutralen Folie.</a:t>
            </a:r>
          </a:p>
          <a:p>
            <a:endParaRPr lang="de-DE" altLang="de-DE" sz="1200" dirty="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dirty="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200" b="1" dirty="0">
                <a:ea typeface="ＭＳ Ｐゴシック" panose="020B0600070205080204" pitchFamily="34" charset="-128"/>
                <a:cs typeface="Geneva" charset="0"/>
              </a:rPr>
              <a:t>Eigene Ergänzungen:</a:t>
            </a:r>
          </a:p>
          <a:p>
            <a:endParaRPr lang="de-DE" altLang="de-DE" sz="1200" dirty="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dirty="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13</a:t>
            </a:fld>
            <a:endParaRPr lang="de-DE" altLang="de-DE"/>
          </a:p>
        </p:txBody>
      </p:sp>
    </p:spTree>
    <p:extLst>
      <p:ext uri="{BB962C8B-B14F-4D97-AF65-F5344CB8AC3E}">
        <p14:creationId xmlns:p14="http://schemas.microsoft.com/office/powerpoint/2010/main" val="341033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dirty="0">
                <a:solidFill>
                  <a:srgbClr val="000000"/>
                </a:solidFill>
                <a:ea typeface="ＭＳ Ｐゴシック" panose="020B0600070205080204" pitchFamily="34" charset="-128"/>
                <a:cs typeface="Arial" panose="020B0604020202020204" pitchFamily="34" charset="0"/>
              </a:rPr>
              <a:t>Eigene Ergänzungen:</a:t>
            </a:r>
          </a:p>
          <a:p>
            <a:endParaRPr lang="de-DE" altLang="de-DE" dirty="0">
              <a:ea typeface="ＭＳ Ｐゴシック" panose="020B0600070205080204" pitchFamily="34" charset="-128"/>
              <a:cs typeface="Geneva"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a:t>
            </a:fld>
            <a:endParaRPr lang="de-DE" altLang="de-DE"/>
          </a:p>
        </p:txBody>
      </p:sp>
    </p:spTree>
    <p:extLst>
      <p:ext uri="{BB962C8B-B14F-4D97-AF65-F5344CB8AC3E}">
        <p14:creationId xmlns:p14="http://schemas.microsoft.com/office/powerpoint/2010/main" val="3266976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b="1" dirty="0">
                <a:solidFill>
                  <a:srgbClr val="000000"/>
                </a:solidFill>
                <a:ea typeface="ＭＳ Ｐゴシック" panose="020B0600070205080204" pitchFamily="34" charset="-128"/>
                <a:cs typeface="Arial" panose="020B0604020202020204" pitchFamily="34" charset="0"/>
              </a:rPr>
              <a:t>Eigene Ergänzungen:</a:t>
            </a: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3</a:t>
            </a:fld>
            <a:endParaRPr lang="de-DE" altLang="de-DE"/>
          </a:p>
        </p:txBody>
      </p:sp>
    </p:spTree>
    <p:extLst>
      <p:ext uri="{BB962C8B-B14F-4D97-AF65-F5344CB8AC3E}">
        <p14:creationId xmlns:p14="http://schemas.microsoft.com/office/powerpoint/2010/main" val="2128099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pPr marL="163735" indent="-163735">
              <a:buFont typeface="Arial" panose="020B0604020202020204" pitchFamily="34" charset="0"/>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Zytostatika können in verschiedenen Phasen des Zellzyklus angreifen. Sie werden anhand ihrer unterschiedlichen Wirkungsweisen und Angriffspunkte unterteilt. </a:t>
            </a:r>
            <a:endPar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12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Zellzyklus:</a:t>
            </a:r>
          </a:p>
          <a:p>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Die Zellreifung und -teilung ist in mehrere Phasen unterteilt:</a:t>
            </a:r>
          </a:p>
          <a:p>
            <a:pPr marL="163735" indent="-163735">
              <a:buFont typeface="Arial" panose="020B0604020202020204" pitchFamily="34" charset="0"/>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Die Synthese und Verdopplung des Chromosomensatzes, der DNA (der Erbsubstanz), erfolgt in der S-Phase.</a:t>
            </a:r>
          </a:p>
          <a:p>
            <a:pPr marL="163735" indent="-163735">
              <a:buFont typeface="Arial" panose="020B0604020202020204" pitchFamily="34" charset="0"/>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In der M (Mitose)-Phase kommt es dann zur Zellteilung und es entstehen 2 Tochterzellen.</a:t>
            </a:r>
          </a:p>
          <a:p>
            <a:pPr marL="163735" indent="-163735">
              <a:buFont typeface="Arial" panose="020B0604020202020204" pitchFamily="34" charset="0"/>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Vor und nach dieser befindet sich die Zelle in einer Wachstumsphase (G</a:t>
            </a:r>
            <a:r>
              <a:rPr lang="de-DE" altLang="de-DE" sz="1200" baseline="-250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1</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und G</a:t>
            </a:r>
            <a:r>
              <a:rPr lang="de-DE" altLang="de-DE" sz="1200" baseline="-250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2</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-Phase).</a:t>
            </a:r>
          </a:p>
          <a:p>
            <a:pPr marL="163735" indent="-163735">
              <a:buFont typeface="Arial" panose="020B0604020202020204" pitchFamily="34" charset="0"/>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In der G</a:t>
            </a:r>
            <a:r>
              <a:rPr lang="de-DE" altLang="de-DE" sz="1200" baseline="-250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0</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-Phase befindet sich die Zelle nicht in einem Teilungsstadium, kann aber wieder in die G</a:t>
            </a:r>
            <a:r>
              <a:rPr lang="de-DE" altLang="de-DE" sz="1200" baseline="-250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1</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-Phase übergehen. </a:t>
            </a:r>
          </a:p>
          <a:p>
            <a:endPar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p>
          <a:p>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4</a:t>
            </a:fld>
            <a:endParaRPr lang="de-DE" altLang="de-DE"/>
          </a:p>
        </p:txBody>
      </p:sp>
    </p:spTree>
    <p:extLst>
      <p:ext uri="{BB962C8B-B14F-4D97-AF65-F5344CB8AC3E}">
        <p14:creationId xmlns:p14="http://schemas.microsoft.com/office/powerpoint/2010/main" val="1047065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20000"/>
          </a:bodyPr>
          <a:lstStyle/>
          <a:p>
            <a:r>
              <a:rPr lang="de-DE" altLang="de-DE" sz="8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endParaRPr>
          </a:p>
          <a:p>
            <a:pPr marL="163735" indent="-163735">
              <a:buFont typeface="Arial" panose="020B0604020202020204" pitchFamily="34" charset="0"/>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Das erste Zytostatikum überhaupt war ein Alkylans: Stickstoff-Lost (kam 1942 auf den Markt, wird in D nicht mehr angewendet). Man hatte im 1. Weltkrieg bemerkt, dass das Kampfgas </a:t>
            </a:r>
            <a:r>
              <a:rPr lang="de-DE" altLang="de-DE" sz="800" b="1"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Schwefel</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-Lost (Senfgas) eine wachstumshemmende Wirkung hat. Daraufhin wurde das nebenwirkungsärmere </a:t>
            </a:r>
            <a:r>
              <a:rPr lang="de-DE" altLang="de-DE" sz="800" b="1"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Stickstoff</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-Lost entwickelt. </a:t>
            </a:r>
          </a:p>
          <a:p>
            <a:pPr marL="163735" indent="-163735">
              <a:buFont typeface="Arial" panose="020B0604020202020204" pitchFamily="34" charset="0"/>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Die Klasse der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Alkylantien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besteht aus mehreren chemisch definierten Untergruppen. Generell werden die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Alkylantien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Prodrugs</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teilweise oder vollständig in der Leber aktiviert. Über eine DNA-(DNA-Protein)-Vernetzung kommt es final zu Einzel- und Doppelstrangbrüchen.</a:t>
            </a:r>
          </a:p>
          <a:p>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8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Alkylsulfonate:</a:t>
            </a:r>
            <a:endParaRPr lang="de-DE" altLang="de-DE" sz="800" b="1" i="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Busulfan</a:t>
            </a:r>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Treosulfan</a:t>
            </a:r>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800" i="1"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Ethylenimine</a:t>
            </a:r>
            <a:r>
              <a:rPr lang="de-DE" altLang="de-DE" sz="8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endParaRPr lang="de-DE" altLang="de-DE" sz="800" b="1" i="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Thiothepa</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Triethylenthiophosphoramid</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8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Stickstoff-Lost-Derivate:</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Bendamustin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(Stickstoff-Lost-Derivat aus der Gruppe der bifunktionellen Alkylanzien)</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Chlorambucil</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(nur orale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Cyclophosphamid</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Ifosfamid</a:t>
            </a:r>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Melphalan</a:t>
            </a:r>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Trofosfamid</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(nur orale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800" i="1"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Nitrosoharnstoffverbindungen</a:t>
            </a:r>
            <a:r>
              <a:rPr lang="de-DE" altLang="de-DE" sz="8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Carmustin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(BCNU)</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Lomustin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(CCNU) (nur orale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Nimustin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(ACNU)</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Streptozocin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glykolysierter</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Methylnitrosoharnstoff</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buFontTx/>
              <a:buChar char="•"/>
            </a:pPr>
            <a:endParaRPr lang="de-DE" altLang="de-DE" sz="8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800" i="1"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Triazene</a:t>
            </a:r>
            <a:r>
              <a:rPr lang="de-DE" altLang="de-DE" sz="8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Dacarbazin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-Citrat (DTIC) (Alkylans und Antimetabolit)</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Procarbazin</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Methylhydrazinderivat</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(nur orale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buFontTx/>
              <a:buChar char="•"/>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Temozolomid</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Prodrug</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wird spontan aktiviert</a:t>
            </a:r>
            <a:b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br>
            <a:endPar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spcBef>
                <a:spcPct val="50000"/>
              </a:spcBef>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Cyclophosphamid,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Ifosfamid</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50000"/>
              </a:spcBef>
            </a:pP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Bei der Verstoffwechselung entsteht Acrolein, ein blasen- und nierentoxisches Nebenprodukt </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Gabe von </a:t>
            </a:r>
            <a:r>
              <a:rPr lang="de-DE" altLang="de-DE" sz="8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Mesna</a:t>
            </a:r>
            <a:r>
              <a:rPr lang="de-DE" altLang="de-DE" sz="800" dirty="0">
                <a:solidFill>
                  <a:srgbClr val="000000"/>
                </a:solidFill>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a:t>
            </a:r>
          </a:p>
          <a:p>
            <a:endParaRPr lang="de-DE" altLang="de-DE" sz="8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br>
              <a:rPr lang="de-DE" altLang="de-DE" sz="8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br>
            <a:r>
              <a:rPr lang="de-DE" altLang="de-DE" sz="8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5</a:t>
            </a:fld>
            <a:endParaRPr lang="de-DE" altLang="de-DE"/>
          </a:p>
        </p:txBody>
      </p:sp>
    </p:spTree>
    <p:extLst>
      <p:ext uri="{BB962C8B-B14F-4D97-AF65-F5344CB8AC3E}">
        <p14:creationId xmlns:p14="http://schemas.microsoft.com/office/powerpoint/2010/main" val="3498880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endParaRPr lang="de-DE" altLang="de-DE" sz="12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marL="163735" indent="-163735">
              <a:buFont typeface="Arial" panose="020B0604020202020204" pitchFamily="34" charset="0"/>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Cisplatin und seine Analoga werden auch den (bi- bzw.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trifunktionellen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Alkylantien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zugerechnet.</a:t>
            </a:r>
          </a:p>
          <a:p>
            <a:endPar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p>
          <a:p>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6</a:t>
            </a:fld>
            <a:endParaRPr lang="de-DE" altLang="de-DE"/>
          </a:p>
        </p:txBody>
      </p:sp>
    </p:spTree>
    <p:extLst>
      <p:ext uri="{BB962C8B-B14F-4D97-AF65-F5344CB8AC3E}">
        <p14:creationId xmlns:p14="http://schemas.microsoft.com/office/powerpoint/2010/main" val="880095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20000"/>
          </a:bodyPr>
          <a:lstStyle/>
          <a:p>
            <a:pPr>
              <a:lnSpc>
                <a:spcPct val="80000"/>
              </a:lnSpc>
            </a:pPr>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pPr>
              <a:lnSpc>
                <a:spcPct val="80000"/>
              </a:lnSpc>
            </a:pPr>
            <a:r>
              <a:rPr lang="de-DE" altLang="de-DE" sz="12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Folsäureanaloga: </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Methotrexat (MTX) (Folsäureantagonist) (auch orale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Pemetrexed</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Antifolat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direkter, spezifischer Hemmstoff von drei Enzymen der Pyrimidin- und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Purinsynthese</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pPr>
            <a:b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br>
            <a:r>
              <a:rPr lang="de-DE" altLang="de-DE" sz="1200" i="1"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Purinanaloga</a:t>
            </a:r>
            <a:r>
              <a:rPr lang="de-DE" altLang="de-DE" sz="12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Cladribin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Purinanalogon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Deoxyadenosinanalogon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Clofarabin</a:t>
            </a:r>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Fludarabin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Purinantagonist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[halogeniertes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Adeninanalogon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6-Mercaptopurin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Purinantagonist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(nur orale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Nelarabin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Pentostatin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Purinantagonist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mit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adeninähnlicher</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Struktur)</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T(h)</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ioguanin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(6-TG)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Purinantagonist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Einbau als „falsche“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Thioguaninnukleotide</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in die DNA) (nur orale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p>
          <a:p>
            <a:pPr>
              <a:lnSpc>
                <a:spcPct val="80000"/>
              </a:lnSpc>
            </a:pPr>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lnSpc>
                <a:spcPct val="80000"/>
              </a:lnSpc>
            </a:pPr>
            <a:r>
              <a:rPr lang="de-DE" altLang="de-DE" sz="1200" i="1"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Pyrimidinanaloga</a:t>
            </a:r>
            <a:r>
              <a:rPr lang="de-DE" altLang="de-DE" sz="1200" i="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Azacitidin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Pyrimidinnukleosidanalogon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des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Cytidins</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Capecitabin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(orales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Fluoropyrimidin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Carbamat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als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Prodrug</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für 5-Fluorouracil (nur orale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Cytarabin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Pyrimidinantagonist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Cytosin-</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Arabinosid</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[ARAC])</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Decitabin</a:t>
            </a:r>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5-Fluorouracil (5-FU)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Fluoropyrimidinantagonist</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Gemcitabin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Pyrimidinnukleosidanalogon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lnSpc>
                <a:spcPct val="80000"/>
              </a:lnSpc>
              <a:buFontTx/>
              <a:buChar char="•"/>
            </a:pP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Tegafur</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/Uracil (UFT) (nur orale </a:t>
            </a: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Anw</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endParaRPr lang="de-DE" altLang="de-DE" sz="11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lnSpc>
                <a:spcPct val="80000"/>
              </a:lnSpc>
              <a:buFont typeface="Arial"/>
              <a:buChar char="•"/>
            </a:pPr>
            <a:r>
              <a:rPr lang="de-DE" dirty="0">
                <a:latin typeface="Arial" panose="020B0604020202020204" pitchFamily="34" charset="0"/>
                <a:ea typeface="ＭＳ Ｐゴシック"/>
                <a:cs typeface="Arial" panose="020B0604020202020204" pitchFamily="34" charset="0"/>
              </a:rPr>
              <a:t> </a:t>
            </a:r>
            <a:r>
              <a:rPr lang="de-DE" dirty="0" err="1">
                <a:latin typeface="Arial" panose="020B0604020202020204" pitchFamily="34" charset="0"/>
                <a:ea typeface="ＭＳ Ｐゴシック"/>
                <a:cs typeface="Arial" panose="020B0604020202020204" pitchFamily="34" charset="0"/>
              </a:rPr>
              <a:t>Trifluridin</a:t>
            </a:r>
            <a:r>
              <a:rPr lang="de-DE" dirty="0">
                <a:latin typeface="Arial" panose="020B0604020202020204" pitchFamily="34" charset="0"/>
                <a:ea typeface="ＭＳ Ｐゴシック"/>
                <a:cs typeface="Arial" panose="020B0604020202020204" pitchFamily="34" charset="0"/>
              </a:rPr>
              <a:t> (in Kombination mit </a:t>
            </a:r>
            <a:r>
              <a:rPr lang="de-DE" dirty="0" err="1">
                <a:latin typeface="Arial" panose="020B0604020202020204" pitchFamily="34" charset="0"/>
                <a:ea typeface="ＭＳ Ｐゴシック"/>
                <a:cs typeface="Arial" panose="020B0604020202020204" pitchFamily="34" charset="0"/>
              </a:rPr>
              <a:t>Tipiracil</a:t>
            </a:r>
            <a:r>
              <a:rPr lang="de-DE" dirty="0">
                <a:latin typeface="Arial" panose="020B0604020202020204" pitchFamily="34" charset="0"/>
                <a:ea typeface="ＭＳ Ｐゴシック"/>
                <a:cs typeface="Arial" panose="020B0604020202020204" pitchFamily="34" charset="0"/>
              </a:rPr>
              <a:t> orale Anwendung bei metastasiertem kolorektalen Karzinom) </a:t>
            </a:r>
            <a:endParaRPr lang="de-DE" altLang="de-DE" dirty="0">
              <a:solidFill>
                <a:srgbClr val="000000"/>
              </a:solidFill>
              <a:latin typeface="Arial" panose="020B0604020202020204" pitchFamily="34" charset="0"/>
              <a:ea typeface="ＭＳ Ｐゴシック"/>
              <a:cs typeface="Arial" panose="020B0604020202020204" pitchFamily="34" charset="0"/>
            </a:endParaRPr>
          </a:p>
          <a:p>
            <a:pPr>
              <a:lnSpc>
                <a:spcPct val="80000"/>
              </a:lnSpc>
            </a:pPr>
            <a:endParaRPr lang="de-DE" altLang="de-DE" sz="11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lnSpc>
                <a:spcPct val="80000"/>
              </a:lnSpc>
            </a:pPr>
            <a:endParaRPr lang="de-DE" altLang="de-DE"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lnSpc>
                <a:spcPct val="80000"/>
              </a:lnSpc>
            </a:pPr>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p>
          <a:p>
            <a:pPr>
              <a:lnSpc>
                <a:spcPct val="80000"/>
              </a:lnSpc>
            </a:pPr>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7</a:t>
            </a:fld>
            <a:endParaRPr lang="de-DE" altLang="de-DE"/>
          </a:p>
        </p:txBody>
      </p:sp>
    </p:spTree>
    <p:extLst>
      <p:ext uri="{BB962C8B-B14F-4D97-AF65-F5344CB8AC3E}">
        <p14:creationId xmlns:p14="http://schemas.microsoft.com/office/powerpoint/2010/main" val="2373688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marL="163735" indent="-163735">
              <a:buFont typeface="Arial" panose="020B0604020202020204" pitchFamily="34" charset="0"/>
              <a:buChar char="•"/>
            </a:pPr>
            <a:r>
              <a:rPr lang="de-DE" altLang="de-DE" sz="12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Daunorubicin</a:t>
            </a:r>
            <a:r>
              <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wurde ursprünglich aus einem Pilz (Streptomyces) isoliert.</a:t>
            </a:r>
          </a:p>
          <a:p>
            <a:pPr marL="163735" indent="-163735">
              <a:buFont typeface="Arial" panose="020B0604020202020204" pitchFamily="34" charset="0"/>
              <a:buChar char="•"/>
            </a:pPr>
            <a:r>
              <a:rPr lang="de-DE" sz="1800" dirty="0" err="1">
                <a:latin typeface="Segoe UI" panose="020B0502040204020203" pitchFamily="34" charset="0"/>
              </a:rPr>
              <a:t>Vyxeos</a:t>
            </a:r>
            <a:r>
              <a:rPr lang="de-DE" sz="1800" dirty="0">
                <a:latin typeface="Segoe UI" panose="020B0502040204020203" pitchFamily="34" charset="0"/>
              </a:rPr>
              <a:t>: Fixkombination von </a:t>
            </a:r>
            <a:r>
              <a:rPr lang="de-DE" sz="1800" dirty="0" err="1">
                <a:latin typeface="Segoe UI" panose="020B0502040204020203" pitchFamily="34" charset="0"/>
              </a:rPr>
              <a:t>Daunorubicin</a:t>
            </a:r>
            <a:r>
              <a:rPr lang="de-DE" sz="1800" dirty="0">
                <a:latin typeface="Segoe UI" panose="020B0502040204020203" pitchFamily="34" charset="0"/>
              </a:rPr>
              <a:t> und  </a:t>
            </a:r>
            <a:r>
              <a:rPr lang="de-DE" sz="1800" dirty="0" err="1">
                <a:latin typeface="Segoe UI" panose="020B0502040204020203" pitchFamily="34" charset="0"/>
              </a:rPr>
              <a:t>Cytarabin</a:t>
            </a:r>
            <a:r>
              <a:rPr lang="de-DE" sz="1800" dirty="0">
                <a:latin typeface="Segoe UI" panose="020B0502040204020203" pitchFamily="34" charset="0"/>
              </a:rPr>
              <a:t>, im Molverhältnis 1:5 in Liposomen verkapselt (Indikation AML)</a:t>
            </a:r>
          </a:p>
          <a:p>
            <a:pPr marL="0" indent="0">
              <a:buFont typeface="Arial" panose="020B0604020202020204" pitchFamily="34" charset="0"/>
              <a:buNone/>
            </a:pPr>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12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p>
          <a:p>
            <a:endParaRPr lang="de-DE" altLang="de-DE" sz="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8</a:t>
            </a:fld>
            <a:endParaRPr lang="de-DE" altLang="de-DE"/>
          </a:p>
        </p:txBody>
      </p:sp>
    </p:spTree>
    <p:extLst>
      <p:ext uri="{BB962C8B-B14F-4D97-AF65-F5344CB8AC3E}">
        <p14:creationId xmlns:p14="http://schemas.microsoft.com/office/powerpoint/2010/main" val="2117637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20000"/>
          </a:bodyPr>
          <a:lstStyle/>
          <a:p>
            <a:r>
              <a:rPr lang="de-DE" altLang="de-DE" b="1" dirty="0">
                <a:solidFill>
                  <a:srgbClr val="000000"/>
                </a:solidFill>
                <a:ea typeface="ＭＳ Ｐゴシック" panose="020B0600070205080204" pitchFamily="34" charset="-128"/>
                <a:cs typeface="Arial" panose="020B0604020202020204" pitchFamily="34" charset="0"/>
              </a:rPr>
              <a:t>Hinweise:</a:t>
            </a:r>
          </a:p>
          <a:p>
            <a:pPr marL="163735" indent="-163735">
              <a:buFont typeface="Arial" panose="020B0604020202020204" pitchFamily="34" charset="0"/>
              <a:buChar char="•"/>
            </a:pPr>
            <a:r>
              <a:rPr lang="de-DE" altLang="de-DE" b="1" dirty="0">
                <a:solidFill>
                  <a:srgbClr val="000000"/>
                </a:solidFill>
                <a:ea typeface="ＭＳ Ｐゴシック" panose="020B0600070205080204" pitchFamily="34" charset="-128"/>
                <a:cs typeface="Arial" panose="020B0604020202020204" pitchFamily="34" charset="0"/>
              </a:rPr>
              <a:t>Vinca-Alkaloide</a:t>
            </a:r>
            <a:r>
              <a:rPr lang="de-DE" altLang="de-DE" dirty="0">
                <a:solidFill>
                  <a:srgbClr val="000000"/>
                </a:solidFill>
                <a:ea typeface="ＭＳ Ｐゴシック" panose="020B0600070205080204" pitchFamily="34" charset="-128"/>
                <a:cs typeface="Arial" panose="020B0604020202020204" pitchFamily="34" charset="0"/>
              </a:rPr>
              <a:t> entfalten ihre </a:t>
            </a:r>
            <a:r>
              <a:rPr lang="de-DE" altLang="de-DE" dirty="0" err="1">
                <a:solidFill>
                  <a:srgbClr val="000000"/>
                </a:solidFill>
                <a:ea typeface="ＭＳ Ｐゴシック" panose="020B0600070205080204" pitchFamily="34" charset="-128"/>
                <a:cs typeface="Arial" panose="020B0604020202020204" pitchFamily="34" charset="0"/>
              </a:rPr>
              <a:t>antitumorale</a:t>
            </a:r>
            <a:r>
              <a:rPr lang="de-DE" altLang="de-DE" dirty="0">
                <a:solidFill>
                  <a:srgbClr val="000000"/>
                </a:solidFill>
                <a:ea typeface="ＭＳ Ｐゴシック" panose="020B0600070205080204" pitchFamily="34" charset="-128"/>
                <a:cs typeface="Arial" panose="020B0604020202020204" pitchFamily="34" charset="0"/>
              </a:rPr>
              <a:t> Aktivität durch Bindung an Tubulin (mit hoher Affinität). Zwei Tubulin-Typen (</a:t>
            </a:r>
            <a:r>
              <a:rPr lang="de-DE" altLang="de-DE" dirty="0" err="1">
                <a:solidFill>
                  <a:srgbClr val="000000"/>
                </a:solidFill>
                <a:ea typeface="ＭＳ Ｐゴシック" panose="020B0600070205080204" pitchFamily="34" charset="-128"/>
                <a:cs typeface="Arial" panose="020B0604020202020204" pitchFamily="34" charset="0"/>
              </a:rPr>
              <a:t>alfa</a:t>
            </a:r>
            <a:r>
              <a:rPr lang="de-DE" altLang="de-DE" dirty="0">
                <a:solidFill>
                  <a:srgbClr val="000000"/>
                </a:solidFill>
                <a:ea typeface="ＭＳ Ｐゴシック" panose="020B0600070205080204" pitchFamily="34" charset="-128"/>
                <a:cs typeface="Arial" panose="020B0604020202020204" pitchFamily="34" charset="0"/>
              </a:rPr>
              <a:t> und </a:t>
            </a:r>
            <a:r>
              <a:rPr lang="de-DE" altLang="de-DE" dirty="0" err="1">
                <a:solidFill>
                  <a:srgbClr val="000000"/>
                </a:solidFill>
                <a:ea typeface="ＭＳ Ｐゴシック" panose="020B0600070205080204" pitchFamily="34" charset="-128"/>
                <a:cs typeface="Arial" panose="020B0604020202020204" pitchFamily="34" charset="0"/>
              </a:rPr>
              <a:t>beta</a:t>
            </a:r>
            <a:r>
              <a:rPr lang="de-DE" altLang="de-DE" dirty="0">
                <a:solidFill>
                  <a:srgbClr val="000000"/>
                </a:solidFill>
                <a:ea typeface="ＭＳ Ｐゴシック" panose="020B0600070205080204" pitchFamily="34" charset="-128"/>
                <a:cs typeface="Arial" panose="020B0604020202020204" pitchFamily="34" charset="0"/>
              </a:rPr>
              <a:t>) existieren als Dimere; diese polymerisieren, um </a:t>
            </a:r>
            <a:r>
              <a:rPr lang="de-DE" altLang="de-DE" dirty="0" err="1">
                <a:solidFill>
                  <a:srgbClr val="000000"/>
                </a:solidFill>
                <a:ea typeface="ＭＳ Ｐゴシック" panose="020B0600070205080204" pitchFamily="34" charset="-128"/>
                <a:cs typeface="Arial" panose="020B0604020202020204" pitchFamily="34" charset="0"/>
              </a:rPr>
              <a:t>Mikrotubuli</a:t>
            </a:r>
            <a:r>
              <a:rPr lang="de-DE" altLang="de-DE" dirty="0">
                <a:solidFill>
                  <a:srgbClr val="000000"/>
                </a:solidFill>
                <a:ea typeface="ＭＳ Ｐゴシック" panose="020B0600070205080204" pitchFamily="34" charset="-128"/>
                <a:cs typeface="Arial" panose="020B0604020202020204" pitchFamily="34" charset="0"/>
              </a:rPr>
              <a:t> zu bilden, die wiederum viele zelluläre Strukturen (darunter auch die mitotische Spindel) konstituieren. </a:t>
            </a:r>
            <a:br>
              <a:rPr lang="de-DE" altLang="de-DE" dirty="0">
                <a:solidFill>
                  <a:srgbClr val="000000"/>
                </a:solidFill>
                <a:ea typeface="ＭＳ Ｐゴシック" panose="020B0600070205080204" pitchFamily="34" charset="-128"/>
                <a:cs typeface="Arial" panose="020B0604020202020204" pitchFamily="34" charset="0"/>
              </a:rPr>
            </a:br>
            <a:r>
              <a:rPr lang="de-DE" altLang="de-DE" dirty="0">
                <a:solidFill>
                  <a:srgbClr val="000000"/>
                </a:solidFill>
                <a:ea typeface="ＭＳ Ｐゴシック" panose="020B0600070205080204" pitchFamily="34" charset="-128"/>
                <a:cs typeface="Arial" panose="020B0604020202020204" pitchFamily="34" charset="0"/>
              </a:rPr>
              <a:t>Vinca-Alkaloide sind Zellzyklus-spezifische Zytostatika, die die Mitose durch Interferenz mit der </a:t>
            </a:r>
            <a:r>
              <a:rPr lang="de-DE" altLang="de-DE" dirty="0" err="1">
                <a:solidFill>
                  <a:srgbClr val="000000"/>
                </a:solidFill>
                <a:ea typeface="ＭＳ Ｐゴシック" panose="020B0600070205080204" pitchFamily="34" charset="-128"/>
                <a:cs typeface="Arial" panose="020B0604020202020204" pitchFamily="34" charset="0"/>
              </a:rPr>
              <a:t>Mikrotubuli</a:t>
            </a:r>
            <a:r>
              <a:rPr lang="de-DE" altLang="de-DE" dirty="0">
                <a:solidFill>
                  <a:srgbClr val="000000"/>
                </a:solidFill>
                <a:ea typeface="ＭＳ Ｐゴシック" panose="020B0600070205080204" pitchFamily="34" charset="-128"/>
                <a:cs typeface="Arial" panose="020B0604020202020204" pitchFamily="34" charset="0"/>
              </a:rPr>
              <a:t>-Montage (</a:t>
            </a:r>
            <a:r>
              <a:rPr lang="de-DE" altLang="de-DE" dirty="0" err="1">
                <a:solidFill>
                  <a:srgbClr val="000000"/>
                </a:solidFill>
                <a:ea typeface="ＭＳ Ｐゴシック" panose="020B0600070205080204" pitchFamily="34" charset="-128"/>
                <a:cs typeface="Arial" panose="020B0604020202020204" pitchFamily="34" charset="0"/>
              </a:rPr>
              <a:t>assembly</a:t>
            </a:r>
            <a:r>
              <a:rPr lang="de-DE" altLang="de-DE" dirty="0">
                <a:solidFill>
                  <a:srgbClr val="000000"/>
                </a:solidFill>
                <a:ea typeface="ＭＳ Ｐゴシック" panose="020B0600070205080204" pitchFamily="34" charset="-128"/>
                <a:cs typeface="Arial" panose="020B0604020202020204" pitchFamily="34" charset="0"/>
              </a:rPr>
              <a:t>) arretieren und eine Depolarisation der </a:t>
            </a:r>
            <a:r>
              <a:rPr lang="de-DE" altLang="de-DE" dirty="0" err="1">
                <a:solidFill>
                  <a:srgbClr val="000000"/>
                </a:solidFill>
                <a:ea typeface="ＭＳ Ｐゴシック" panose="020B0600070205080204" pitchFamily="34" charset="-128"/>
                <a:cs typeface="Arial" panose="020B0604020202020204" pitchFamily="34" charset="0"/>
              </a:rPr>
              <a:t>Mikrotubuli</a:t>
            </a:r>
            <a:r>
              <a:rPr lang="de-DE" altLang="de-DE" dirty="0">
                <a:solidFill>
                  <a:srgbClr val="000000"/>
                </a:solidFill>
                <a:ea typeface="ＭＳ Ｐゴシック" panose="020B0600070205080204" pitchFamily="34" charset="-128"/>
                <a:cs typeface="Arial" panose="020B0604020202020204" pitchFamily="34" charset="0"/>
              </a:rPr>
              <a:t> induzieren. Durch Arretierung der Krebszellen in der Metaphase wird die Mitose blockiert. </a:t>
            </a:r>
            <a:r>
              <a:rPr lang="de-DE" altLang="de-DE" dirty="0" err="1">
                <a:solidFill>
                  <a:srgbClr val="000000"/>
                </a:solidFill>
                <a:ea typeface="ＭＳ Ｐゴシック" panose="020B0600070205080204" pitchFamily="34" charset="-128"/>
                <a:cs typeface="Arial" panose="020B0604020202020204" pitchFamily="34" charset="0"/>
              </a:rPr>
              <a:t>Vinblastin</a:t>
            </a:r>
            <a:r>
              <a:rPr lang="de-DE" altLang="de-DE" dirty="0">
                <a:solidFill>
                  <a:srgbClr val="000000"/>
                </a:solidFill>
                <a:ea typeface="ＭＳ Ｐゴシック" panose="020B0600070205080204" pitchFamily="34" charset="-128"/>
                <a:cs typeface="Arial" panose="020B0604020202020204" pitchFamily="34" charset="0"/>
              </a:rPr>
              <a:t> und </a:t>
            </a:r>
            <a:r>
              <a:rPr lang="de-DE" altLang="de-DE" dirty="0" err="1">
                <a:solidFill>
                  <a:srgbClr val="000000"/>
                </a:solidFill>
                <a:ea typeface="ＭＳ Ｐゴシック" panose="020B0600070205080204" pitchFamily="34" charset="-128"/>
                <a:cs typeface="Arial" panose="020B0604020202020204" pitchFamily="34" charset="0"/>
              </a:rPr>
              <a:t>Vindesin</a:t>
            </a:r>
            <a:r>
              <a:rPr lang="de-DE" altLang="de-DE" dirty="0">
                <a:solidFill>
                  <a:srgbClr val="000000"/>
                </a:solidFill>
                <a:ea typeface="ＭＳ Ｐゴシック" panose="020B0600070205080204" pitchFamily="34" charset="-128"/>
                <a:cs typeface="Arial" panose="020B0604020202020204" pitchFamily="34" charset="0"/>
              </a:rPr>
              <a:t> sind aus Vinca rosea (Immergrün) isolierbar, die anderen teilsynthetisch.</a:t>
            </a:r>
            <a:r>
              <a:rPr lang="de-DE" altLang="de-DE" baseline="0" dirty="0">
                <a:solidFill>
                  <a:srgbClr val="000000"/>
                </a:solidFill>
                <a:ea typeface="ＭＳ Ｐゴシック" panose="020B0600070205080204" pitchFamily="34" charset="-128"/>
                <a:cs typeface="Arial" panose="020B0604020202020204" pitchFamily="34" charset="0"/>
              </a:rPr>
              <a:t> </a:t>
            </a:r>
            <a:r>
              <a:rPr lang="de-DE" altLang="de-DE" dirty="0">
                <a:solidFill>
                  <a:srgbClr val="000000"/>
                </a:solidFill>
                <a:ea typeface="ＭＳ Ｐゴシック" panose="020B0600070205080204" pitchFamily="34" charset="-128"/>
                <a:cs typeface="Arial" panose="020B0604020202020204" pitchFamily="34" charset="0"/>
              </a:rPr>
              <a:t>Die unangenehmste Nebenwirkung der Vinca-Alkaloide ist eine Schädigung des Nervensystems (Polyneuropathien).</a:t>
            </a:r>
          </a:p>
          <a:p>
            <a:pPr marL="163735" indent="-163735">
              <a:buFont typeface="Arial" panose="020B0604020202020204" pitchFamily="34" charset="0"/>
              <a:buChar char="•"/>
            </a:pPr>
            <a:endParaRPr lang="de-DE" altLang="de-DE" dirty="0">
              <a:solidFill>
                <a:srgbClr val="000000"/>
              </a:solidFill>
              <a:ea typeface="ＭＳ Ｐゴシック" panose="020B0600070205080204" pitchFamily="34" charset="-128"/>
              <a:cs typeface="Arial" panose="020B0604020202020204" pitchFamily="34" charset="0"/>
            </a:endParaRPr>
          </a:p>
          <a:p>
            <a:pPr marL="163735" indent="-163735">
              <a:buFont typeface="Arial" panose="020B0604020202020204" pitchFamily="34" charset="0"/>
              <a:buChar char="•"/>
            </a:pPr>
            <a:r>
              <a:rPr lang="de-DE" altLang="de-DE" b="0" dirty="0">
                <a:solidFill>
                  <a:srgbClr val="000000"/>
                </a:solidFill>
                <a:ea typeface="ＭＳ Ｐゴシック" panose="020B0600070205080204" pitchFamily="34" charset="-128"/>
                <a:cs typeface="Arial" panose="020B0604020202020204" pitchFamily="34" charset="0"/>
              </a:rPr>
              <a:t>Bei </a:t>
            </a:r>
            <a:r>
              <a:rPr lang="de-DE" altLang="de-DE" b="0" dirty="0" err="1">
                <a:solidFill>
                  <a:srgbClr val="000000"/>
                </a:solidFill>
                <a:ea typeface="ＭＳ Ｐゴシック" panose="020B0600070205080204" pitchFamily="34" charset="-128"/>
                <a:cs typeface="Arial" panose="020B0604020202020204" pitchFamily="34" charset="0"/>
              </a:rPr>
              <a:t>Eribulin</a:t>
            </a:r>
            <a:r>
              <a:rPr lang="de-DE" altLang="de-DE" b="0" dirty="0">
                <a:solidFill>
                  <a:srgbClr val="000000"/>
                </a:solidFill>
                <a:ea typeface="ＭＳ Ｐゴシック" panose="020B0600070205080204" pitchFamily="34" charset="-128"/>
                <a:cs typeface="Arial" panose="020B0604020202020204" pitchFamily="34" charset="0"/>
              </a:rPr>
              <a:t> handelt es sich um eine neue Substanzklasse, den sogenannten </a:t>
            </a:r>
            <a:r>
              <a:rPr lang="de-DE" altLang="de-DE" b="0" dirty="0" err="1">
                <a:solidFill>
                  <a:srgbClr val="000000"/>
                </a:solidFill>
                <a:ea typeface="ＭＳ Ｐゴシック" panose="020B0600070205080204" pitchFamily="34" charset="-128"/>
                <a:cs typeface="Arial" panose="020B0604020202020204" pitchFamily="34" charset="0"/>
              </a:rPr>
              <a:t>Halichondrinen</a:t>
            </a:r>
            <a:r>
              <a:rPr lang="de-DE" altLang="de-DE" b="0" dirty="0">
                <a:solidFill>
                  <a:srgbClr val="000000"/>
                </a:solidFill>
                <a:ea typeface="ＭＳ Ｐゴシック" panose="020B0600070205080204" pitchFamily="34" charset="-128"/>
                <a:cs typeface="Arial" panose="020B0604020202020204" pitchFamily="34" charset="0"/>
              </a:rPr>
              <a:t>. </a:t>
            </a:r>
            <a:r>
              <a:rPr lang="de-DE" altLang="de-DE" b="0" dirty="0" err="1">
                <a:solidFill>
                  <a:srgbClr val="000000"/>
                </a:solidFill>
                <a:ea typeface="ＭＳ Ｐゴシック" panose="020B0600070205080204" pitchFamily="34" charset="-128"/>
                <a:cs typeface="Arial" panose="020B0604020202020204" pitchFamily="34" charset="0"/>
              </a:rPr>
              <a:t>Eribulin</a:t>
            </a:r>
            <a:r>
              <a:rPr lang="de-DE" altLang="de-DE" b="0" dirty="0">
                <a:solidFill>
                  <a:srgbClr val="000000"/>
                </a:solidFill>
                <a:ea typeface="ＭＳ Ｐゴシック" panose="020B0600070205080204" pitchFamily="34" charset="-128"/>
                <a:cs typeface="Arial" panose="020B0604020202020204" pitchFamily="34" charset="0"/>
              </a:rPr>
              <a:t> ist ein synthetisches Analogon von </a:t>
            </a:r>
            <a:r>
              <a:rPr lang="de-DE" altLang="de-DE" b="0" dirty="0" err="1">
                <a:solidFill>
                  <a:srgbClr val="000000"/>
                </a:solidFill>
                <a:ea typeface="ＭＳ Ｐゴシック" panose="020B0600070205080204" pitchFamily="34" charset="-128"/>
                <a:cs typeface="Arial" panose="020B0604020202020204" pitchFamily="34" charset="0"/>
              </a:rPr>
              <a:t>Halichondrin</a:t>
            </a:r>
            <a:r>
              <a:rPr lang="de-DE" altLang="de-DE" b="0" dirty="0">
                <a:solidFill>
                  <a:srgbClr val="000000"/>
                </a:solidFill>
                <a:ea typeface="ＭＳ Ｐゴシック" panose="020B0600070205080204" pitchFamily="34" charset="-128"/>
                <a:cs typeface="Arial" panose="020B0604020202020204" pitchFamily="34" charset="0"/>
              </a:rPr>
              <a:t> B, eine Substanz  aus dem pazifischen Meeresschwamm.</a:t>
            </a:r>
            <a:r>
              <a:rPr lang="de-DE" altLang="de-DE" b="0" baseline="0" dirty="0">
                <a:solidFill>
                  <a:srgbClr val="000000"/>
                </a:solidFill>
                <a:ea typeface="ＭＳ Ｐゴシック" panose="020B0600070205080204" pitchFamily="34" charset="-128"/>
                <a:cs typeface="Arial" panose="020B0604020202020204" pitchFamily="34" charset="0"/>
              </a:rPr>
              <a:t> </a:t>
            </a:r>
            <a:r>
              <a:rPr lang="de-DE" altLang="de-DE" b="0" dirty="0">
                <a:solidFill>
                  <a:srgbClr val="000000"/>
                </a:solidFill>
                <a:ea typeface="ＭＳ Ｐゴシック" panose="020B0600070205080204" pitchFamily="34" charset="-128"/>
                <a:cs typeface="Arial" panose="020B0604020202020204" pitchFamily="34" charset="0"/>
              </a:rPr>
              <a:t>Als </a:t>
            </a:r>
            <a:r>
              <a:rPr lang="de-DE" altLang="de-DE" b="0" dirty="0" err="1">
                <a:solidFill>
                  <a:srgbClr val="000000"/>
                </a:solidFill>
                <a:ea typeface="ＭＳ Ｐゴシック" panose="020B0600070205080204" pitchFamily="34" charset="-128"/>
                <a:cs typeface="Arial" panose="020B0604020202020204" pitchFamily="34" charset="0"/>
              </a:rPr>
              <a:t>Tubulinhemmstoff</a:t>
            </a:r>
            <a:r>
              <a:rPr lang="de-DE" altLang="de-DE" b="0" dirty="0">
                <a:solidFill>
                  <a:srgbClr val="000000"/>
                </a:solidFill>
                <a:ea typeface="ＭＳ Ｐゴシック" panose="020B0600070205080204" pitchFamily="34" charset="-128"/>
                <a:cs typeface="Arial" panose="020B0604020202020204" pitchFamily="34" charset="0"/>
              </a:rPr>
              <a:t> hemmt </a:t>
            </a:r>
            <a:r>
              <a:rPr lang="de-DE" altLang="de-DE" b="0" dirty="0" err="1">
                <a:solidFill>
                  <a:srgbClr val="000000"/>
                </a:solidFill>
                <a:ea typeface="ＭＳ Ｐゴシック" panose="020B0600070205080204" pitchFamily="34" charset="-128"/>
                <a:cs typeface="Arial" panose="020B0604020202020204" pitchFamily="34" charset="0"/>
              </a:rPr>
              <a:t>Eribulin</a:t>
            </a:r>
            <a:r>
              <a:rPr lang="de-DE" altLang="de-DE" b="0" dirty="0">
                <a:solidFill>
                  <a:srgbClr val="000000"/>
                </a:solidFill>
                <a:ea typeface="ＭＳ Ｐゴシック" panose="020B0600070205080204" pitchFamily="34" charset="-128"/>
                <a:cs typeface="Arial" panose="020B0604020202020204" pitchFamily="34" charset="0"/>
              </a:rPr>
              <a:t> nur den Aufbau des Spindelapparates und beeinflusst aber nicht den Abbau des Spindelapparates.</a:t>
            </a:r>
          </a:p>
          <a:p>
            <a:endParaRPr lang="de-DE" altLang="de-DE" b="1" dirty="0">
              <a:solidFill>
                <a:srgbClr val="000000"/>
              </a:solidFill>
              <a:ea typeface="ＭＳ Ｐゴシック" panose="020B0600070205080204" pitchFamily="34" charset="-128"/>
              <a:cs typeface="Arial" panose="020B0604020202020204" pitchFamily="34" charset="0"/>
            </a:endParaRPr>
          </a:p>
          <a:p>
            <a:pPr marL="163195" indent="-163195">
              <a:buFont typeface="Arial" panose="020B0604020202020204" pitchFamily="34" charset="0"/>
              <a:buChar char="•"/>
              <a:defRPr/>
            </a:pPr>
            <a:r>
              <a:rPr lang="de-DE" altLang="de-DE" b="1" dirty="0" err="1">
                <a:solidFill>
                  <a:srgbClr val="000000"/>
                </a:solidFill>
                <a:ea typeface="ＭＳ Ｐゴシック"/>
                <a:cs typeface="Calibri"/>
              </a:rPr>
              <a:t>Taxane</a:t>
            </a:r>
            <a:r>
              <a:rPr lang="de-DE" altLang="de-DE" dirty="0">
                <a:solidFill>
                  <a:srgbClr val="000000"/>
                </a:solidFill>
                <a:ea typeface="ＭＳ Ｐゴシック"/>
                <a:cs typeface="Calibri"/>
              </a:rPr>
              <a:t> befördern die „Montage“ der </a:t>
            </a:r>
            <a:r>
              <a:rPr lang="de-DE" altLang="de-DE" dirty="0" err="1">
                <a:solidFill>
                  <a:srgbClr val="000000"/>
                </a:solidFill>
                <a:ea typeface="ＭＳ Ｐゴシック"/>
                <a:cs typeface="Calibri"/>
              </a:rPr>
              <a:t>Mikrotubuli</a:t>
            </a:r>
            <a:r>
              <a:rPr lang="de-DE" altLang="de-DE" dirty="0">
                <a:solidFill>
                  <a:srgbClr val="000000"/>
                </a:solidFill>
                <a:ea typeface="ＭＳ Ｐゴシック"/>
                <a:cs typeface="Calibri"/>
              </a:rPr>
              <a:t> aus Tubulin-Dimeren und sie stabilisieren die </a:t>
            </a:r>
            <a:r>
              <a:rPr lang="de-DE" altLang="de-DE" dirty="0" err="1">
                <a:solidFill>
                  <a:srgbClr val="000000"/>
                </a:solidFill>
                <a:ea typeface="ＭＳ Ｐゴシック"/>
                <a:cs typeface="Calibri"/>
              </a:rPr>
              <a:t>Mikrotubuli</a:t>
            </a:r>
            <a:r>
              <a:rPr lang="de-DE" altLang="de-DE" dirty="0">
                <a:solidFill>
                  <a:srgbClr val="000000"/>
                </a:solidFill>
                <a:ea typeface="ＭＳ Ｐゴシック"/>
                <a:cs typeface="Calibri"/>
              </a:rPr>
              <a:t>, indem sie ihre Depolymerisation verhindern. Diese Stabilität führt zu einer Hemmung der normalen dynamischen Reorganisation des mikrotubulären Netzwerks, welches für eine vitale Interphase wesentlich ist und gleichermaßen für die Zellfunktionen in der Mitose. Paclitaxel wurde ursprünglich aus der Rinde der pazifischen Eibe isoliert, inzwischen wird es partialsynthetisch aus den Nadeln der Europäischen Eibe gewonnen. Die unangenehmste Nebenwirkung ist eine Schädigung des Nervensystems (Polyneuropathien).</a:t>
            </a:r>
          </a:p>
          <a:p>
            <a:pPr marL="0" indent="0">
              <a:buFont typeface="Arial" panose="020B0604020202020204" pitchFamily="34" charset="0"/>
              <a:buNone/>
            </a:pPr>
            <a:endParaRPr lang="de-DE" altLang="de-DE" b="1" dirty="0">
              <a:solidFill>
                <a:srgbClr val="000000"/>
              </a:solidFill>
              <a:ea typeface="ＭＳ Ｐゴシック" panose="020B0600070205080204" pitchFamily="34" charset="-128"/>
              <a:cs typeface="Arial" panose="020B0604020202020204" pitchFamily="34" charset="0"/>
            </a:endParaRPr>
          </a:p>
          <a:p>
            <a:endParaRPr lang="de-DE" altLang="de-DE" b="1" dirty="0">
              <a:solidFill>
                <a:srgbClr val="000000"/>
              </a:solidFill>
              <a:ea typeface="ＭＳ Ｐゴシック" panose="020B0600070205080204" pitchFamily="34" charset="-128"/>
              <a:cs typeface="Arial" panose="020B0604020202020204" pitchFamily="34" charset="0"/>
            </a:endParaRPr>
          </a:p>
          <a:p>
            <a:endParaRPr lang="de-DE" altLang="de-DE" b="1" dirty="0">
              <a:solidFill>
                <a:srgbClr val="000000"/>
              </a:solidFill>
              <a:ea typeface="ＭＳ Ｐゴシック" panose="020B0600070205080204" pitchFamily="34" charset="-128"/>
              <a:cs typeface="Arial" panose="020B0604020202020204" pitchFamily="34" charset="0"/>
            </a:endParaRPr>
          </a:p>
          <a:p>
            <a:r>
              <a:rPr lang="de-DE" altLang="de-DE" b="1" dirty="0">
                <a:solidFill>
                  <a:srgbClr val="000000"/>
                </a:solidFill>
                <a:ea typeface="ＭＳ Ｐゴシック" panose="020B0600070205080204" pitchFamily="34" charset="-128"/>
                <a:cs typeface="Arial" panose="020B0604020202020204" pitchFamily="34" charset="0"/>
              </a:rPr>
              <a:t>Eigene Ergänzungen:</a:t>
            </a:r>
          </a:p>
          <a:p>
            <a:endParaRPr lang="de-DE" altLang="de-DE" dirty="0">
              <a:ea typeface="ＭＳ Ｐゴシック" panose="020B0600070205080204" pitchFamily="34" charset="-128"/>
              <a:cs typeface="Geneva" charset="0"/>
            </a:endParaRPr>
          </a:p>
          <a:p>
            <a:endParaRPr lang="de-DE" dirty="0"/>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9</a:t>
            </a:fld>
            <a:endParaRPr lang="de-DE" altLang="de-DE"/>
          </a:p>
        </p:txBody>
      </p:sp>
    </p:spTree>
    <p:extLst>
      <p:ext uri="{BB962C8B-B14F-4D97-AF65-F5344CB8AC3E}">
        <p14:creationId xmlns:p14="http://schemas.microsoft.com/office/powerpoint/2010/main" val="344761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dirty="0"/>
              <a:t>Titelmasterformat durch Klicken bearbeiten</a:t>
            </a:r>
          </a:p>
        </p:txBody>
      </p:sp>
      <p:sp>
        <p:nvSpPr>
          <p:cNvPr id="6" name="Vertikaler Textplatzhalter 5">
            <a:extLst>
              <a:ext uri="{FF2B5EF4-FFF2-40B4-BE49-F238E27FC236}">
                <a16:creationId xmlns:a16="http://schemas.microsoft.com/office/drawing/2014/main" id="{F90E0C1F-3C72-6D46-A0EE-0D5E058B544C}"/>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5" name="Foliennummernplatzhalter 3">
            <a:extLst>
              <a:ext uri="{FF2B5EF4-FFF2-40B4-BE49-F238E27FC236}">
                <a16:creationId xmlns:a16="http://schemas.microsoft.com/office/drawing/2014/main" id="{CC935B63-C93C-1041-ABBD-3E402D1EF4EA}"/>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134396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itel und Inhalt">
    <p:spTree>
      <p:nvGrpSpPr>
        <p:cNvPr id="1" name=""/>
        <p:cNvGrpSpPr/>
        <p:nvPr/>
      </p:nvGrpSpPr>
      <p:grpSpPr>
        <a:xfrm>
          <a:off x="0" y="0"/>
          <a:ext cx="0" cy="0"/>
          <a:chOff x="0" y="0"/>
          <a:chExt cx="0" cy="0"/>
        </a:xfrm>
      </p:grpSpPr>
      <p:sp>
        <p:nvSpPr>
          <p:cNvPr id="4" name="Rechteck 3"/>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5" name="Rechteck 4"/>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7" name="Rechteck 6"/>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13"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dirty="0"/>
              <a:t>Titelmasterformat durch Klicken bearbeiten</a:t>
            </a:r>
          </a:p>
        </p:txBody>
      </p:sp>
      <p:pic>
        <p:nvPicPr>
          <p:cNvPr id="10" name="Bild 14" descr="Eazy_Claim_unten_RGB.png">
            <a:extLst>
              <a:ext uri="{FF2B5EF4-FFF2-40B4-BE49-F238E27FC236}">
                <a16:creationId xmlns:a16="http://schemas.microsoft.com/office/drawing/2014/main" id="{E38A9120-4247-E843-B3BE-CB31F28E0FFB}"/>
              </a:ext>
            </a:extLst>
          </p:cNvPr>
          <p:cNvPicPr>
            <a:picLocks noChangeAspect="1"/>
          </p:cNvPicPr>
          <p:nvPr userDrawn="1"/>
        </p:nvPicPr>
        <p:blipFill>
          <a:blip r:embed="rId2" cstate="hqprint">
            <a:extLst>
              <a:ext uri="{28A0092B-C50C-407E-A947-70E740481C1C}">
                <a14:useLocalDpi xmlns:a14="http://schemas.microsoft.com/office/drawing/2010/main"/>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d 11" descr="oncology-schriftzug.png">
            <a:extLst>
              <a:ext uri="{FF2B5EF4-FFF2-40B4-BE49-F238E27FC236}">
                <a16:creationId xmlns:a16="http://schemas.microsoft.com/office/drawing/2014/main" id="{1A6CF038-BDE4-4D4D-9298-3619AACED59B}"/>
              </a:ext>
            </a:extLst>
          </p:cNvPr>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8">
            <a:extLst>
              <a:ext uri="{FF2B5EF4-FFF2-40B4-BE49-F238E27FC236}">
                <a16:creationId xmlns:a16="http://schemas.microsoft.com/office/drawing/2014/main" id="{03AF2B11-CBA4-2C4F-9B3D-4896783129F9}"/>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12" name="Vertikaler Textplatzhalter 5">
            <a:extLst>
              <a:ext uri="{FF2B5EF4-FFF2-40B4-BE49-F238E27FC236}">
                <a16:creationId xmlns:a16="http://schemas.microsoft.com/office/drawing/2014/main" id="{FC27D30A-0F2A-DE41-AF3D-FB06D6CAF68E}"/>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11" name="Foliennummernplatzhalter 3">
            <a:extLst>
              <a:ext uri="{FF2B5EF4-FFF2-40B4-BE49-F238E27FC236}">
                <a16:creationId xmlns:a16="http://schemas.microsoft.com/office/drawing/2014/main" id="{2C4EF4BD-D371-A843-8183-C142A7E6B772}"/>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1601471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5" name="Inhaltsplatzhalter 2"/>
          <p:cNvSpPr>
            <a:spLocks noGrp="1"/>
          </p:cNvSpPr>
          <p:nvPr>
            <p:ph idx="1"/>
          </p:nvPr>
        </p:nvSpPr>
        <p:spPr>
          <a:xfrm>
            <a:off x="1790702" y="1438275"/>
            <a:ext cx="7038975" cy="3262313"/>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dirty="0"/>
              <a:t>Mastertextformat bearbeiten</a:t>
            </a:r>
          </a:p>
          <a:p>
            <a:pPr lvl="1"/>
            <a:r>
              <a:rPr lang="de-DE" dirty="0"/>
              <a:t> Zweite Ebene</a:t>
            </a:r>
          </a:p>
          <a:p>
            <a:pPr lvl="2"/>
            <a:r>
              <a:rPr lang="de-DE" dirty="0"/>
              <a:t>Dritte Ebene</a:t>
            </a:r>
          </a:p>
          <a:p>
            <a:pPr lvl="3"/>
            <a:r>
              <a:rPr lang="de-DE" dirty="0"/>
              <a:t>Vierte Ebene</a:t>
            </a:r>
          </a:p>
          <a:p>
            <a:pPr lvl="4"/>
            <a:r>
              <a:rPr lang="de-DE" dirty="0"/>
              <a:t>Fünfte Ebene</a:t>
            </a:r>
          </a:p>
        </p:txBody>
      </p:sp>
      <p:sp>
        <p:nvSpPr>
          <p:cNvPr id="6"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a:t>Mastertitelformat bearbeiten</a:t>
            </a:r>
            <a:endParaRPr lang="de-DE" dirty="0"/>
          </a:p>
        </p:txBody>
      </p:sp>
      <p:sp>
        <p:nvSpPr>
          <p:cNvPr id="7" name="Vertikaler Textplatzhalter 5">
            <a:extLst>
              <a:ext uri="{FF2B5EF4-FFF2-40B4-BE49-F238E27FC236}">
                <a16:creationId xmlns:a16="http://schemas.microsoft.com/office/drawing/2014/main" id="{61C7DB29-D3A2-BC4F-8BF4-E2087D93DD21}"/>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8" name="Foliennummernplatzhalter 3">
            <a:extLst>
              <a:ext uri="{FF2B5EF4-FFF2-40B4-BE49-F238E27FC236}">
                <a16:creationId xmlns:a16="http://schemas.microsoft.com/office/drawing/2014/main" id="{A783B397-E77A-7144-9F99-B9508E81A57B}"/>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2658918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Vertikaler Textplatzhalter 5">
            <a:extLst>
              <a:ext uri="{FF2B5EF4-FFF2-40B4-BE49-F238E27FC236}">
                <a16:creationId xmlns:a16="http://schemas.microsoft.com/office/drawing/2014/main" id="{9D395EA0-34EF-F740-AC6A-F70444D99CC9}"/>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3" name="Foliennummernplatzhalter 3">
            <a:extLst>
              <a:ext uri="{FF2B5EF4-FFF2-40B4-BE49-F238E27FC236}">
                <a16:creationId xmlns:a16="http://schemas.microsoft.com/office/drawing/2014/main" id="{EC50DFFB-D5D7-AD44-83D3-7E83208CA224}"/>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2697470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dirty="0"/>
              <a:t>Titelmasterformat durch Klicken bearbeiten</a:t>
            </a:r>
          </a:p>
        </p:txBody>
      </p:sp>
      <p:sp>
        <p:nvSpPr>
          <p:cNvPr id="5" name="Vertikaler Textplatzhalter 5">
            <a:extLst>
              <a:ext uri="{FF2B5EF4-FFF2-40B4-BE49-F238E27FC236}">
                <a16:creationId xmlns:a16="http://schemas.microsoft.com/office/drawing/2014/main" id="{FA1EDBCB-EA4C-864A-B07F-C64DCB6C7DD0}"/>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4" name="Foliennummernplatzhalter 3">
            <a:extLst>
              <a:ext uri="{FF2B5EF4-FFF2-40B4-BE49-F238E27FC236}">
                <a16:creationId xmlns:a16="http://schemas.microsoft.com/office/drawing/2014/main" id="{EAC772BA-88B5-BD44-B3C0-E9602DB67B2F}"/>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647877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21"/>
            <a:ext cx="7772400" cy="1102519"/>
          </a:xfrm>
        </p:spPr>
        <p:txBody>
          <a:bodyPr/>
          <a:lstStyle/>
          <a:p>
            <a:r>
              <a:rPr lang="de-DE"/>
              <a:t>Mastertitelformat bearbeiten</a:t>
            </a:r>
          </a:p>
        </p:txBody>
      </p:sp>
      <p:sp>
        <p:nvSpPr>
          <p:cNvPr id="3" name="Unt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a:t>Master-Untertitelformat bearbeiten</a:t>
            </a:r>
          </a:p>
        </p:txBody>
      </p:sp>
      <p:sp>
        <p:nvSpPr>
          <p:cNvPr id="5" name="Vertikaler Textplatzhalter 5">
            <a:extLst>
              <a:ext uri="{FF2B5EF4-FFF2-40B4-BE49-F238E27FC236}">
                <a16:creationId xmlns:a16="http://schemas.microsoft.com/office/drawing/2014/main" id="{30A8C0CC-8268-9D42-8AD4-FCBC87BF261F}"/>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6" name="Foliennummernplatzhalter 3">
            <a:extLst>
              <a:ext uri="{FF2B5EF4-FFF2-40B4-BE49-F238E27FC236}">
                <a16:creationId xmlns:a16="http://schemas.microsoft.com/office/drawing/2014/main" id="{28B7181D-A777-AB49-B3B9-2B27C101C2B0}"/>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3119919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de-DE" dirty="0"/>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Vertikaler Textplatzhalter 5">
            <a:extLst>
              <a:ext uri="{FF2B5EF4-FFF2-40B4-BE49-F238E27FC236}">
                <a16:creationId xmlns:a16="http://schemas.microsoft.com/office/drawing/2014/main" id="{DD66D1DB-BA7B-944C-B9A7-3FAD6FAA8724}"/>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5" name="Foliennummernplatzhalter 3">
            <a:extLst>
              <a:ext uri="{FF2B5EF4-FFF2-40B4-BE49-F238E27FC236}">
                <a16:creationId xmlns:a16="http://schemas.microsoft.com/office/drawing/2014/main" id="{FB4F55CD-C836-884C-9D9F-E4E7241F2F15}"/>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2984195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
        <p:nvSpPr>
          <p:cNvPr id="4" name="Vertikaler Textplatzhalter 5">
            <a:extLst>
              <a:ext uri="{FF2B5EF4-FFF2-40B4-BE49-F238E27FC236}">
                <a16:creationId xmlns:a16="http://schemas.microsoft.com/office/drawing/2014/main" id="{D23F377C-3CA5-914E-BC76-573389047670}"/>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3" name="Foliennummernplatzhalter 3">
            <a:extLst>
              <a:ext uri="{FF2B5EF4-FFF2-40B4-BE49-F238E27FC236}">
                <a16:creationId xmlns:a16="http://schemas.microsoft.com/office/drawing/2014/main" id="{068194A9-0C40-6346-BCAB-9691D68817FB}"/>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3250764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287E3-5367-468E-A891-2AAEE0A24282}"/>
              </a:ext>
            </a:extLst>
          </p:cNvPr>
          <p:cNvSpPr>
            <a:spLocks noGrp="1"/>
          </p:cNvSpPr>
          <p:nvPr>
            <p:ph type="ctrTitle"/>
          </p:nvPr>
        </p:nvSpPr>
        <p:spPr>
          <a:xfrm>
            <a:off x="1143000" y="841772"/>
            <a:ext cx="6858000" cy="1790700"/>
          </a:xfrm>
        </p:spPr>
        <p:txBody>
          <a:bodyPr anchor="b"/>
          <a:lstStyle>
            <a:lvl1pPr algn="ctr">
              <a:defRPr sz="4500"/>
            </a:lvl1pPr>
          </a:lstStyle>
          <a:p>
            <a:r>
              <a:rPr lang="de-DE"/>
              <a:t>Mastertitelformat bearbeiten</a:t>
            </a:r>
          </a:p>
        </p:txBody>
      </p:sp>
      <p:sp>
        <p:nvSpPr>
          <p:cNvPr id="3" name="Untertitel 2">
            <a:extLst>
              <a:ext uri="{FF2B5EF4-FFF2-40B4-BE49-F238E27FC236}">
                <a16:creationId xmlns:a16="http://schemas.microsoft.com/office/drawing/2014/main" id="{D88AF04A-3EBE-4BD4-9A5A-BCDD1BB118BA}"/>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4" name="Datumsplatzhalter 3">
            <a:extLst>
              <a:ext uri="{FF2B5EF4-FFF2-40B4-BE49-F238E27FC236}">
                <a16:creationId xmlns:a16="http://schemas.microsoft.com/office/drawing/2014/main" id="{83DAB174-7D43-4FCF-8DF8-045D41F34E96}"/>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5" name="Fußzeilenplatzhalter 4">
            <a:extLst>
              <a:ext uri="{FF2B5EF4-FFF2-40B4-BE49-F238E27FC236}">
                <a16:creationId xmlns:a16="http://schemas.microsoft.com/office/drawing/2014/main" id="{61D8BDFA-E4FF-4B47-8B4C-39C52DA07C8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22E6B25-C44E-4565-BD56-50EA77CBD6A8}"/>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918501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9D0DBF-F67B-41F5-A890-85AF8A5C8CF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24A2E13-E725-434A-8653-5DE4D444A13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C961399-A230-475F-AD6C-D9F3F728A7C5}"/>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5" name="Fußzeilenplatzhalter 4">
            <a:extLst>
              <a:ext uri="{FF2B5EF4-FFF2-40B4-BE49-F238E27FC236}">
                <a16:creationId xmlns:a16="http://schemas.microsoft.com/office/drawing/2014/main" id="{F52CE62C-DB88-41F2-B92A-AC126BF6F5E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EE7498C-1AEF-4575-BFAB-D9CE4CB6D109}"/>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3701215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5F437E-751A-4196-952A-C7258EF7E5A9}"/>
              </a:ext>
            </a:extLst>
          </p:cNvPr>
          <p:cNvSpPr>
            <a:spLocks noGrp="1"/>
          </p:cNvSpPr>
          <p:nvPr>
            <p:ph type="title"/>
          </p:nvPr>
        </p:nvSpPr>
        <p:spPr>
          <a:xfrm>
            <a:off x="623888" y="1282304"/>
            <a:ext cx="7886700" cy="2139553"/>
          </a:xfrm>
        </p:spPr>
        <p:txBody>
          <a:bodyPr anchor="b"/>
          <a:lstStyle>
            <a:lvl1pPr>
              <a:defRPr sz="4500"/>
            </a:lvl1pPr>
          </a:lstStyle>
          <a:p>
            <a:r>
              <a:rPr lang="de-DE"/>
              <a:t>Mastertitelformat bearbeiten</a:t>
            </a:r>
          </a:p>
        </p:txBody>
      </p:sp>
      <p:sp>
        <p:nvSpPr>
          <p:cNvPr id="3" name="Textplatzhalter 2">
            <a:extLst>
              <a:ext uri="{FF2B5EF4-FFF2-40B4-BE49-F238E27FC236}">
                <a16:creationId xmlns:a16="http://schemas.microsoft.com/office/drawing/2014/main" id="{DBC3D9D6-C0C8-4562-AEC0-4BA9DA1F60A3}"/>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17F6C1F-80F9-409C-8973-93428F3E30F4}"/>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5" name="Fußzeilenplatzhalter 4">
            <a:extLst>
              <a:ext uri="{FF2B5EF4-FFF2-40B4-BE49-F238E27FC236}">
                <a16:creationId xmlns:a16="http://schemas.microsoft.com/office/drawing/2014/main" id="{182F1995-EC80-40D2-98A2-E1AF208A4FF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BD75DD3-C6A1-4615-AEF6-B3B0116A1022}"/>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90929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Inhaltsplatzhalter 2"/>
          <p:cNvSpPr>
            <a:spLocks noGrp="1"/>
          </p:cNvSpPr>
          <p:nvPr>
            <p:ph idx="1"/>
          </p:nvPr>
        </p:nvSpPr>
        <p:spPr>
          <a:xfrm>
            <a:off x="1790702" y="1087041"/>
            <a:ext cx="7038975" cy="3613547"/>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dirty="0"/>
              <a:t>Mastertextformat bearbeiten</a:t>
            </a:r>
          </a:p>
          <a:p>
            <a:pPr lvl="1"/>
            <a:r>
              <a:rPr lang="de-DE" dirty="0"/>
              <a:t> Zweite Ebene</a:t>
            </a:r>
          </a:p>
          <a:p>
            <a:pPr lvl="2"/>
            <a:r>
              <a:rPr lang="de-DE" dirty="0"/>
              <a:t>Dritte Ebene</a:t>
            </a:r>
          </a:p>
          <a:p>
            <a:pPr lvl="3"/>
            <a:r>
              <a:rPr lang="de-DE" dirty="0"/>
              <a:t>Vierte Ebene</a:t>
            </a:r>
          </a:p>
          <a:p>
            <a:pPr lvl="4"/>
            <a:r>
              <a:rPr lang="de-DE" dirty="0"/>
              <a:t>Fünfte Ebene</a:t>
            </a:r>
          </a:p>
        </p:txBody>
      </p:sp>
      <p:sp>
        <p:nvSpPr>
          <p:cNvPr id="7"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dirty="0"/>
              <a:t>Titelmasterformat durch Klicken bearbeiten</a:t>
            </a:r>
          </a:p>
        </p:txBody>
      </p:sp>
      <p:sp>
        <p:nvSpPr>
          <p:cNvPr id="6" name="Vertikaler Textplatzhalter 5">
            <a:extLst>
              <a:ext uri="{FF2B5EF4-FFF2-40B4-BE49-F238E27FC236}">
                <a16:creationId xmlns:a16="http://schemas.microsoft.com/office/drawing/2014/main" id="{38611967-A3B5-1B49-ACD6-862EBBB2EDB1}"/>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8" name="Foliennummernplatzhalter 3">
            <a:extLst>
              <a:ext uri="{FF2B5EF4-FFF2-40B4-BE49-F238E27FC236}">
                <a16:creationId xmlns:a16="http://schemas.microsoft.com/office/drawing/2014/main" id="{3E99F463-7290-154E-95CB-1CD5AC1C00F4}"/>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9345622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F607-4336-421F-BD8F-F1951E9AD9D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C786F06-C248-4538-83B8-A9566B0C7E03}"/>
              </a:ext>
            </a:extLst>
          </p:cNvPr>
          <p:cNvSpPr>
            <a:spLocks noGrp="1"/>
          </p:cNvSpPr>
          <p:nvPr>
            <p:ph sz="half" idx="1"/>
          </p:nvPr>
        </p:nvSpPr>
        <p:spPr>
          <a:xfrm>
            <a:off x="628650" y="1369219"/>
            <a:ext cx="3886200" cy="326350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6BD9668-173C-44DA-B3A5-CF61B0005177}"/>
              </a:ext>
            </a:extLst>
          </p:cNvPr>
          <p:cNvSpPr>
            <a:spLocks noGrp="1"/>
          </p:cNvSpPr>
          <p:nvPr>
            <p:ph sz="half" idx="2"/>
          </p:nvPr>
        </p:nvSpPr>
        <p:spPr>
          <a:xfrm>
            <a:off x="4629150" y="1369219"/>
            <a:ext cx="3886200" cy="326350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96517AF-877A-4BD3-B1DD-75CAEAD5E233}"/>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6" name="Fußzeilenplatzhalter 5">
            <a:extLst>
              <a:ext uri="{FF2B5EF4-FFF2-40B4-BE49-F238E27FC236}">
                <a16:creationId xmlns:a16="http://schemas.microsoft.com/office/drawing/2014/main" id="{69CE5CD2-5277-47DF-9883-8F8523F52FD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1CA8380-70E1-4328-B5FD-A63D10A5C920}"/>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2008696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2AC3B-2C9A-40D4-9F4A-821F9CD913BF}"/>
              </a:ext>
            </a:extLst>
          </p:cNvPr>
          <p:cNvSpPr>
            <a:spLocks noGrp="1"/>
          </p:cNvSpPr>
          <p:nvPr>
            <p:ph type="title"/>
          </p:nvPr>
        </p:nvSpPr>
        <p:spPr>
          <a:xfrm>
            <a:off x="629841" y="273844"/>
            <a:ext cx="7886700" cy="994172"/>
          </a:xfrm>
        </p:spPr>
        <p:txBody>
          <a:bodyPr/>
          <a:lstStyle/>
          <a:p>
            <a:r>
              <a:rPr lang="de-DE"/>
              <a:t>Mastertitelformat bearbeiten</a:t>
            </a:r>
          </a:p>
        </p:txBody>
      </p:sp>
      <p:sp>
        <p:nvSpPr>
          <p:cNvPr id="3" name="Textplatzhalter 2">
            <a:extLst>
              <a:ext uri="{FF2B5EF4-FFF2-40B4-BE49-F238E27FC236}">
                <a16:creationId xmlns:a16="http://schemas.microsoft.com/office/drawing/2014/main" id="{A551940A-F208-4872-B108-EA6DCC94BC74}"/>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6685EC0F-A7EF-42E2-8A41-09511815FCBA}"/>
              </a:ext>
            </a:extLst>
          </p:cNvPr>
          <p:cNvSpPr>
            <a:spLocks noGrp="1"/>
          </p:cNvSpPr>
          <p:nvPr>
            <p:ph sz="half" idx="2"/>
          </p:nvPr>
        </p:nvSpPr>
        <p:spPr>
          <a:xfrm>
            <a:off x="629842" y="1878806"/>
            <a:ext cx="3868340" cy="276344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7D2092D-8BB0-4EF8-89B9-9AAEFF7E9381}"/>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08DED6E3-5C3C-4A1F-9938-BB059CE2EC4B}"/>
              </a:ext>
            </a:extLst>
          </p:cNvPr>
          <p:cNvSpPr>
            <a:spLocks noGrp="1"/>
          </p:cNvSpPr>
          <p:nvPr>
            <p:ph sz="quarter" idx="4"/>
          </p:nvPr>
        </p:nvSpPr>
        <p:spPr>
          <a:xfrm>
            <a:off x="4629150" y="1878806"/>
            <a:ext cx="3887391" cy="276344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656490C-A59C-4270-B447-0D41E5736191}"/>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8" name="Fußzeilenplatzhalter 7">
            <a:extLst>
              <a:ext uri="{FF2B5EF4-FFF2-40B4-BE49-F238E27FC236}">
                <a16:creationId xmlns:a16="http://schemas.microsoft.com/office/drawing/2014/main" id="{9B058344-C127-4B59-930C-ECD032AD0AE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2B6A7E2-39A8-4E6E-9114-FA7E92493C0F}"/>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42341963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AF4A57-1EBF-4ED1-86E7-F4C51D49435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E896C93-CC65-4E88-A3A3-40BB7807C3E1}"/>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4" name="Fußzeilenplatzhalter 3">
            <a:extLst>
              <a:ext uri="{FF2B5EF4-FFF2-40B4-BE49-F238E27FC236}">
                <a16:creationId xmlns:a16="http://schemas.microsoft.com/office/drawing/2014/main" id="{CD47F9C8-4CEE-486B-89D2-F7FF9DA925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F023540-C982-46C3-A263-6D45BB1301F1}"/>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1476473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B44FBA5-2D83-4886-8944-B250FC489EFA}"/>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3" name="Fußzeilenplatzhalter 2">
            <a:extLst>
              <a:ext uri="{FF2B5EF4-FFF2-40B4-BE49-F238E27FC236}">
                <a16:creationId xmlns:a16="http://schemas.microsoft.com/office/drawing/2014/main" id="{58964608-3B0C-45CE-BB1D-B5C0BBE93AB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19DBB568-B80B-4854-AE83-137A69F54EB5}"/>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16306818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32F164-B23E-49C0-BAA1-F3351080CB76}"/>
              </a:ext>
            </a:extLst>
          </p:cNvPr>
          <p:cNvSpPr>
            <a:spLocks noGrp="1"/>
          </p:cNvSpPr>
          <p:nvPr>
            <p:ph type="title"/>
          </p:nvPr>
        </p:nvSpPr>
        <p:spPr>
          <a:xfrm>
            <a:off x="629841" y="342900"/>
            <a:ext cx="2949178" cy="1200150"/>
          </a:xfrm>
        </p:spPr>
        <p:txBody>
          <a:bodyPr anchor="b"/>
          <a:lstStyle>
            <a:lvl1pPr>
              <a:defRPr sz="2400"/>
            </a:lvl1pPr>
          </a:lstStyle>
          <a:p>
            <a:r>
              <a:rPr lang="de-DE"/>
              <a:t>Mastertitelformat bearbeiten</a:t>
            </a:r>
          </a:p>
        </p:txBody>
      </p:sp>
      <p:sp>
        <p:nvSpPr>
          <p:cNvPr id="3" name="Inhaltsplatzhalter 2">
            <a:extLst>
              <a:ext uri="{FF2B5EF4-FFF2-40B4-BE49-F238E27FC236}">
                <a16:creationId xmlns:a16="http://schemas.microsoft.com/office/drawing/2014/main" id="{DB15E6E2-A505-41AC-8C24-4216F6A410FB}"/>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56F1123-CBEF-437D-9278-EF031D81B89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8A468546-A7E4-47A2-AF48-A39CC79AE5B3}"/>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6" name="Fußzeilenplatzhalter 5">
            <a:extLst>
              <a:ext uri="{FF2B5EF4-FFF2-40B4-BE49-F238E27FC236}">
                <a16:creationId xmlns:a16="http://schemas.microsoft.com/office/drawing/2014/main" id="{DAAF8AD7-A0FE-47EE-8C1E-C8BCD149C2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7D1B208-651D-40FD-A274-B625FB01920D}"/>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31927740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3AE126-765F-4DA9-B403-97680EB2543D}"/>
              </a:ext>
            </a:extLst>
          </p:cNvPr>
          <p:cNvSpPr>
            <a:spLocks noGrp="1"/>
          </p:cNvSpPr>
          <p:nvPr>
            <p:ph type="title"/>
          </p:nvPr>
        </p:nvSpPr>
        <p:spPr>
          <a:xfrm>
            <a:off x="629841" y="342900"/>
            <a:ext cx="2949178" cy="1200150"/>
          </a:xfrm>
        </p:spPr>
        <p:txBody>
          <a:bodyPr anchor="b"/>
          <a:lstStyle>
            <a:lvl1pPr>
              <a:defRPr sz="2400"/>
            </a:lvl1pPr>
          </a:lstStyle>
          <a:p>
            <a:r>
              <a:rPr lang="de-DE"/>
              <a:t>Mastertitelformat bearbeiten</a:t>
            </a:r>
          </a:p>
        </p:txBody>
      </p:sp>
      <p:sp>
        <p:nvSpPr>
          <p:cNvPr id="3" name="Bildplatzhalter 2">
            <a:extLst>
              <a:ext uri="{FF2B5EF4-FFF2-40B4-BE49-F238E27FC236}">
                <a16:creationId xmlns:a16="http://schemas.microsoft.com/office/drawing/2014/main" id="{8419D9AA-73B5-4175-93D6-4B0A1ABF5F2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DE"/>
          </a:p>
        </p:txBody>
      </p:sp>
      <p:sp>
        <p:nvSpPr>
          <p:cNvPr id="4" name="Textplatzhalter 3">
            <a:extLst>
              <a:ext uri="{FF2B5EF4-FFF2-40B4-BE49-F238E27FC236}">
                <a16:creationId xmlns:a16="http://schemas.microsoft.com/office/drawing/2014/main" id="{CC5A75B6-F68C-4EA0-8C11-3C0BF3FC854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9CE062EF-1FDC-404D-BD5C-207E779D77E9}"/>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6" name="Fußzeilenplatzhalter 5">
            <a:extLst>
              <a:ext uri="{FF2B5EF4-FFF2-40B4-BE49-F238E27FC236}">
                <a16:creationId xmlns:a16="http://schemas.microsoft.com/office/drawing/2014/main" id="{6CEFAD40-F784-4F3E-B943-B87E9075020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6BABB3E-117B-49F0-BBB3-4116324CED28}"/>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37741936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38AEB8-990F-410C-8BA9-C75186B0422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DB5F7C6F-969A-450C-9C69-70469E5EEFC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889F621-E337-43EB-8630-796714A0E28F}"/>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5" name="Fußzeilenplatzhalter 4">
            <a:extLst>
              <a:ext uri="{FF2B5EF4-FFF2-40B4-BE49-F238E27FC236}">
                <a16:creationId xmlns:a16="http://schemas.microsoft.com/office/drawing/2014/main" id="{263E7E08-56EB-43C2-94B3-3A80331798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9893A74-BCB4-4DE0-B422-F851FAC28A3F}"/>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10772128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59AF3CC-4F81-4792-A524-44244B4E591D}"/>
              </a:ext>
            </a:extLst>
          </p:cNvPr>
          <p:cNvSpPr>
            <a:spLocks noGrp="1"/>
          </p:cNvSpPr>
          <p:nvPr>
            <p:ph type="title" orient="vert"/>
          </p:nvPr>
        </p:nvSpPr>
        <p:spPr>
          <a:xfrm>
            <a:off x="6543675" y="273844"/>
            <a:ext cx="1971675" cy="4358879"/>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408B10B-F6AC-42A4-B8D2-EB06377A6D05}"/>
              </a:ext>
            </a:extLst>
          </p:cNvPr>
          <p:cNvSpPr>
            <a:spLocks noGrp="1"/>
          </p:cNvSpPr>
          <p:nvPr>
            <p:ph type="body" orient="vert" idx="1"/>
          </p:nvPr>
        </p:nvSpPr>
        <p:spPr>
          <a:xfrm>
            <a:off x="628650" y="273844"/>
            <a:ext cx="5800725" cy="435887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F0EAFCF-BFF2-4F03-9177-C7729480BF0F}"/>
              </a:ext>
            </a:extLst>
          </p:cNvPr>
          <p:cNvSpPr>
            <a:spLocks noGrp="1"/>
          </p:cNvSpPr>
          <p:nvPr>
            <p:ph type="dt" sz="half" idx="10"/>
          </p:nvPr>
        </p:nvSpPr>
        <p:spPr/>
        <p:txBody>
          <a:bodyPr/>
          <a:lstStyle/>
          <a:p>
            <a:fld id="{F00D965F-EA62-4F2E-B3F4-499976CE55D1}" type="datetimeFigureOut">
              <a:rPr lang="de-DE" smtClean="0"/>
              <a:t>12.12.2022</a:t>
            </a:fld>
            <a:endParaRPr lang="de-DE"/>
          </a:p>
        </p:txBody>
      </p:sp>
      <p:sp>
        <p:nvSpPr>
          <p:cNvPr id="5" name="Fußzeilenplatzhalter 4">
            <a:extLst>
              <a:ext uri="{FF2B5EF4-FFF2-40B4-BE49-F238E27FC236}">
                <a16:creationId xmlns:a16="http://schemas.microsoft.com/office/drawing/2014/main" id="{E4D90F9D-EF26-4E5D-B281-C726EB8FA2E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55CDD94-D47A-4C38-A5A4-E1CB59302141}"/>
              </a:ext>
            </a:extLst>
          </p:cNvPr>
          <p:cNvSpPr>
            <a:spLocks noGrp="1"/>
          </p:cNvSpPr>
          <p:nvPr>
            <p:ph type="sldNum" sz="quarter" idx="12"/>
          </p:nvPr>
        </p:nvSpPr>
        <p:spPr/>
        <p:txBody>
          <a:bodyPr/>
          <a:lstStyle/>
          <a:p>
            <a:fld id="{92A7202C-D53A-4D38-BDE8-DC97C5391D2D}" type="slidenum">
              <a:rPr lang="de-DE" smtClean="0"/>
              <a:t>‹Nr.›</a:t>
            </a:fld>
            <a:endParaRPr lang="de-DE"/>
          </a:p>
        </p:txBody>
      </p:sp>
    </p:spTree>
    <p:extLst>
      <p:ext uri="{BB962C8B-B14F-4D97-AF65-F5344CB8AC3E}">
        <p14:creationId xmlns:p14="http://schemas.microsoft.com/office/powerpoint/2010/main" val="352314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Inhaltsplatzhalter 2"/>
          <p:cNvSpPr>
            <a:spLocks noGrp="1"/>
          </p:cNvSpPr>
          <p:nvPr>
            <p:ph idx="1"/>
          </p:nvPr>
        </p:nvSpPr>
        <p:spPr>
          <a:xfrm>
            <a:off x="1790702" y="1438275"/>
            <a:ext cx="7038975" cy="3262313"/>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dirty="0"/>
              <a:t>Mastertextformat bearbeiten</a:t>
            </a:r>
          </a:p>
          <a:p>
            <a:pPr lvl="1"/>
            <a:r>
              <a:rPr lang="de-DE" dirty="0"/>
              <a:t> Zweite Ebene</a:t>
            </a:r>
          </a:p>
          <a:p>
            <a:pPr lvl="2"/>
            <a:r>
              <a:rPr lang="de-DE" dirty="0"/>
              <a:t>Dritte Ebene</a:t>
            </a:r>
          </a:p>
          <a:p>
            <a:pPr lvl="3"/>
            <a:r>
              <a:rPr lang="de-DE" dirty="0"/>
              <a:t>Vierte Ebene</a:t>
            </a:r>
          </a:p>
          <a:p>
            <a:pPr lvl="4"/>
            <a:r>
              <a:rPr lang="de-DE" dirty="0"/>
              <a:t>Fünfte Ebene</a:t>
            </a:r>
          </a:p>
        </p:txBody>
      </p:sp>
      <p:sp>
        <p:nvSpPr>
          <p:cNvPr id="4"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a:t>Mastertitelformat bearbeiten</a:t>
            </a:r>
            <a:endParaRPr lang="de-DE" dirty="0"/>
          </a:p>
        </p:txBody>
      </p:sp>
      <p:sp>
        <p:nvSpPr>
          <p:cNvPr id="6" name="Vertikaler Textplatzhalter 5">
            <a:extLst>
              <a:ext uri="{FF2B5EF4-FFF2-40B4-BE49-F238E27FC236}">
                <a16:creationId xmlns:a16="http://schemas.microsoft.com/office/drawing/2014/main" id="{D1E8A828-B6D7-4449-B02D-301DF051012F}"/>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5" name="Foliennummernplatzhalter 3">
            <a:extLst>
              <a:ext uri="{FF2B5EF4-FFF2-40B4-BE49-F238E27FC236}">
                <a16:creationId xmlns:a16="http://schemas.microsoft.com/office/drawing/2014/main" id="{7599E8AF-2A40-0C40-B5BE-E0B070893456}"/>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661250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Vertikaler Textplatzhalter 5">
            <a:extLst>
              <a:ext uri="{FF2B5EF4-FFF2-40B4-BE49-F238E27FC236}">
                <a16:creationId xmlns:a16="http://schemas.microsoft.com/office/drawing/2014/main" id="{2B061FA8-4E50-1443-B433-83AA5254AC42}"/>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3" name="Foliennummernplatzhalter 3">
            <a:extLst>
              <a:ext uri="{FF2B5EF4-FFF2-40B4-BE49-F238E27FC236}">
                <a16:creationId xmlns:a16="http://schemas.microsoft.com/office/drawing/2014/main" id="{3327C1B7-0C81-3242-AE1B-41077113B14B}"/>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281353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4"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dirty="0"/>
              <a:t>Titelmasterformat durch Klicken bearbeiten</a:t>
            </a:r>
          </a:p>
        </p:txBody>
      </p:sp>
      <p:sp>
        <p:nvSpPr>
          <p:cNvPr id="5" name="Vertikaler Textplatzhalter 5">
            <a:extLst>
              <a:ext uri="{FF2B5EF4-FFF2-40B4-BE49-F238E27FC236}">
                <a16:creationId xmlns:a16="http://schemas.microsoft.com/office/drawing/2014/main" id="{ACF47326-2A65-2A4E-9B44-96B4E2CAB066}"/>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6" name="Foliennummernplatzhalter 3">
            <a:extLst>
              <a:ext uri="{FF2B5EF4-FFF2-40B4-BE49-F238E27FC236}">
                <a16:creationId xmlns:a16="http://schemas.microsoft.com/office/drawing/2014/main" id="{5CF11DD0-9B79-214B-879B-9A8619C4A4C2}"/>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102381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dirty="0"/>
              <a:t>Titelmasterformat durch Klicken bearbeiten</a:t>
            </a:r>
          </a:p>
        </p:txBody>
      </p:sp>
      <p:sp>
        <p:nvSpPr>
          <p:cNvPr id="6" name="Vertikaler Textplatzhalter 5">
            <a:extLst>
              <a:ext uri="{FF2B5EF4-FFF2-40B4-BE49-F238E27FC236}">
                <a16:creationId xmlns:a16="http://schemas.microsoft.com/office/drawing/2014/main" id="{59E67DD1-C477-3C42-A707-7C9742C47DBD}"/>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4" name="Foliennummernplatzhalter 3">
            <a:extLst>
              <a:ext uri="{FF2B5EF4-FFF2-40B4-BE49-F238E27FC236}">
                <a16:creationId xmlns:a16="http://schemas.microsoft.com/office/drawing/2014/main" id="{A6AFF2E5-C72E-1C4E-AF9F-ED3D7C7A00BC}"/>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990917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a:t>Master-Untertitelformat bearbeiten</a:t>
            </a:r>
          </a:p>
        </p:txBody>
      </p:sp>
      <p:sp>
        <p:nvSpPr>
          <p:cNvPr id="5" name="Vertikaler Textplatzhalter 5">
            <a:extLst>
              <a:ext uri="{FF2B5EF4-FFF2-40B4-BE49-F238E27FC236}">
                <a16:creationId xmlns:a16="http://schemas.microsoft.com/office/drawing/2014/main" id="{9A493F3F-D7F5-034D-B1A0-F70ACF3BA911}"/>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4" name="Foliennummernplatzhalter 3">
            <a:extLst>
              <a:ext uri="{FF2B5EF4-FFF2-40B4-BE49-F238E27FC236}">
                <a16:creationId xmlns:a16="http://schemas.microsoft.com/office/drawing/2014/main" id="{5F5FDAE5-A5A7-344E-A5EA-30C89BB630C8}"/>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169593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 und Inhalt">
    <p:spTree>
      <p:nvGrpSpPr>
        <p:cNvPr id="1" name=""/>
        <p:cNvGrpSpPr/>
        <p:nvPr/>
      </p:nvGrpSpPr>
      <p:grpSpPr>
        <a:xfrm>
          <a:off x="0" y="0"/>
          <a:ext cx="0" cy="0"/>
          <a:chOff x="0" y="0"/>
          <a:chExt cx="0" cy="0"/>
        </a:xfrm>
      </p:grpSpPr>
      <p:sp>
        <p:nvSpPr>
          <p:cNvPr id="4" name="Rechteck 3"/>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5" name="Rechteck 4"/>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7" name="Rechteck 6"/>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3" name="Inhaltsplatzhalter 2"/>
          <p:cNvSpPr>
            <a:spLocks noGrp="1"/>
          </p:cNvSpPr>
          <p:nvPr>
            <p:ph idx="1"/>
          </p:nvPr>
        </p:nvSpPr>
        <p:spPr>
          <a:xfrm>
            <a:off x="1790702" y="1087041"/>
            <a:ext cx="7038975" cy="3613547"/>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dirty="0"/>
              <a:t>Mastertextformat bearbeiten</a:t>
            </a:r>
          </a:p>
          <a:p>
            <a:pPr lvl="1"/>
            <a:r>
              <a:rPr lang="de-DE" dirty="0"/>
              <a:t> Zweite Ebene</a:t>
            </a:r>
          </a:p>
          <a:p>
            <a:pPr lvl="2"/>
            <a:r>
              <a:rPr lang="de-DE" dirty="0"/>
              <a:t>Dritte Ebene</a:t>
            </a:r>
          </a:p>
          <a:p>
            <a:pPr lvl="3"/>
            <a:r>
              <a:rPr lang="de-DE" dirty="0"/>
              <a:t>Vierte Ebene</a:t>
            </a:r>
          </a:p>
          <a:p>
            <a:pPr lvl="4"/>
            <a:r>
              <a:rPr lang="de-DE" dirty="0"/>
              <a:t>Fünfte Ebene</a:t>
            </a:r>
          </a:p>
        </p:txBody>
      </p:sp>
      <p:sp>
        <p:nvSpPr>
          <p:cNvPr id="6"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dirty="0"/>
              <a:t>Titelmasterformat durch Klicken bearbeiten</a:t>
            </a:r>
          </a:p>
        </p:txBody>
      </p:sp>
      <p:pic>
        <p:nvPicPr>
          <p:cNvPr id="14" name="Bild 14" descr="Eazy_Claim_unten_RGB.png">
            <a:extLst>
              <a:ext uri="{FF2B5EF4-FFF2-40B4-BE49-F238E27FC236}">
                <a16:creationId xmlns:a16="http://schemas.microsoft.com/office/drawing/2014/main" id="{E0D1D41E-3712-FB4A-B1CC-3E142E487319}"/>
              </a:ext>
            </a:extLst>
          </p:cNvPr>
          <p:cNvPicPr>
            <a:picLocks noChangeAspect="1"/>
          </p:cNvPicPr>
          <p:nvPr userDrawn="1"/>
        </p:nvPicPr>
        <p:blipFill>
          <a:blip r:embed="rId2" cstate="hqprint">
            <a:extLst>
              <a:ext uri="{28A0092B-C50C-407E-A947-70E740481C1C}">
                <a14:useLocalDpi xmlns:a14="http://schemas.microsoft.com/office/drawing/2010/main"/>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 11" descr="oncology-schriftzug.png">
            <a:extLst>
              <a:ext uri="{FF2B5EF4-FFF2-40B4-BE49-F238E27FC236}">
                <a16:creationId xmlns:a16="http://schemas.microsoft.com/office/drawing/2014/main" id="{54002588-E0F9-1B42-A26E-55E9E994AB23}"/>
              </a:ext>
            </a:extLst>
          </p:cNvPr>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9">
            <a:extLst>
              <a:ext uri="{FF2B5EF4-FFF2-40B4-BE49-F238E27FC236}">
                <a16:creationId xmlns:a16="http://schemas.microsoft.com/office/drawing/2014/main" id="{0EE3C39D-C66D-8443-AFCD-A8C668ACBF91}"/>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12" name="Vertikaler Textplatzhalter 5">
            <a:extLst>
              <a:ext uri="{FF2B5EF4-FFF2-40B4-BE49-F238E27FC236}">
                <a16:creationId xmlns:a16="http://schemas.microsoft.com/office/drawing/2014/main" id="{D240C3E3-45F2-CE46-83C2-55B5CCCA7180}"/>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11" name="Foliennummernplatzhalter 3">
            <a:extLst>
              <a:ext uri="{FF2B5EF4-FFF2-40B4-BE49-F238E27FC236}">
                <a16:creationId xmlns:a16="http://schemas.microsoft.com/office/drawing/2014/main" id="{B9999E79-6B70-674B-81C9-A757481A7049}"/>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1257179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Titel und Inhalt">
    <p:spTree>
      <p:nvGrpSpPr>
        <p:cNvPr id="1" name=""/>
        <p:cNvGrpSpPr/>
        <p:nvPr/>
      </p:nvGrpSpPr>
      <p:grpSpPr>
        <a:xfrm>
          <a:off x="0" y="0"/>
          <a:ext cx="0" cy="0"/>
          <a:chOff x="0" y="0"/>
          <a:chExt cx="0" cy="0"/>
        </a:xfrm>
      </p:grpSpPr>
      <p:sp>
        <p:nvSpPr>
          <p:cNvPr id="4" name="Rechteck 3"/>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5" name="Rechteck 4"/>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7" name="Rechteck 6"/>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3" name="Inhaltsplatzhalter 2"/>
          <p:cNvSpPr>
            <a:spLocks noGrp="1"/>
          </p:cNvSpPr>
          <p:nvPr>
            <p:ph idx="1"/>
          </p:nvPr>
        </p:nvSpPr>
        <p:spPr>
          <a:xfrm>
            <a:off x="1790702" y="1087041"/>
            <a:ext cx="7038975" cy="3613547"/>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dirty="0"/>
              <a:t>Mastertextformat bearbeiten</a:t>
            </a:r>
          </a:p>
          <a:p>
            <a:pPr lvl="1"/>
            <a:r>
              <a:rPr lang="de-DE" dirty="0"/>
              <a:t> Zweite Ebene</a:t>
            </a:r>
          </a:p>
          <a:p>
            <a:pPr lvl="2"/>
            <a:r>
              <a:rPr lang="de-DE" dirty="0"/>
              <a:t>Dritte Ebene</a:t>
            </a:r>
          </a:p>
          <a:p>
            <a:pPr lvl="3"/>
            <a:r>
              <a:rPr lang="de-DE" dirty="0"/>
              <a:t>Vierte Ebene</a:t>
            </a:r>
          </a:p>
          <a:p>
            <a:pPr lvl="4"/>
            <a:r>
              <a:rPr lang="de-DE" dirty="0"/>
              <a:t>Fünfte Ebene</a:t>
            </a:r>
          </a:p>
        </p:txBody>
      </p:sp>
      <p:sp>
        <p:nvSpPr>
          <p:cNvPr id="6"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dirty="0"/>
              <a:t>Titelmasterformat durch Klicken bearbeiten</a:t>
            </a:r>
          </a:p>
        </p:txBody>
      </p:sp>
      <p:pic>
        <p:nvPicPr>
          <p:cNvPr id="13" name="Bild 14" descr="Eazy_Claim_unten_RGB.png">
            <a:extLst>
              <a:ext uri="{FF2B5EF4-FFF2-40B4-BE49-F238E27FC236}">
                <a16:creationId xmlns:a16="http://schemas.microsoft.com/office/drawing/2014/main" id="{3D612A60-3801-F244-AD5F-2849FC9E7C5B}"/>
              </a:ext>
            </a:extLst>
          </p:cNvPr>
          <p:cNvPicPr>
            <a:picLocks noChangeAspect="1"/>
          </p:cNvPicPr>
          <p:nvPr userDrawn="1"/>
        </p:nvPicPr>
        <p:blipFill>
          <a:blip r:embed="rId2" cstate="hqprint">
            <a:extLst>
              <a:ext uri="{28A0092B-C50C-407E-A947-70E740481C1C}">
                <a14:useLocalDpi xmlns:a14="http://schemas.microsoft.com/office/drawing/2010/main"/>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d 11" descr="oncology-schriftzug.png">
            <a:extLst>
              <a:ext uri="{FF2B5EF4-FFF2-40B4-BE49-F238E27FC236}">
                <a16:creationId xmlns:a16="http://schemas.microsoft.com/office/drawing/2014/main" id="{ADEC2D94-CA7D-324E-8529-C2B2B9925B97}"/>
              </a:ext>
            </a:extLst>
          </p:cNvPr>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8">
            <a:extLst>
              <a:ext uri="{FF2B5EF4-FFF2-40B4-BE49-F238E27FC236}">
                <a16:creationId xmlns:a16="http://schemas.microsoft.com/office/drawing/2014/main" id="{2052FA99-25C6-8C47-B3E4-903654ACEE17}"/>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15" name="Vertikaler Textplatzhalter 5">
            <a:extLst>
              <a:ext uri="{FF2B5EF4-FFF2-40B4-BE49-F238E27FC236}">
                <a16:creationId xmlns:a16="http://schemas.microsoft.com/office/drawing/2014/main" id="{817C6CBA-EB13-8943-B509-511A102647BC}"/>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dirty="0"/>
              <a:t>Nummer</a:t>
            </a:r>
          </a:p>
        </p:txBody>
      </p:sp>
      <p:sp>
        <p:nvSpPr>
          <p:cNvPr id="11" name="Foliennummernplatzhalter 3">
            <a:extLst>
              <a:ext uri="{FF2B5EF4-FFF2-40B4-BE49-F238E27FC236}">
                <a16:creationId xmlns:a16="http://schemas.microsoft.com/office/drawing/2014/main" id="{822983F5-0257-3842-B129-3A85291A6FA0}"/>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25797181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hteck 7"/>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sp>
        <p:nvSpPr>
          <p:cNvPr id="10" name="Rechteck 9"/>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sp>
        <p:nvSpPr>
          <p:cNvPr id="11" name="Rechteck 10"/>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pic>
        <p:nvPicPr>
          <p:cNvPr id="14" name="Bild 14" descr="Eazy_Claim_unten_RGB.png">
            <a:extLst>
              <a:ext uri="{FF2B5EF4-FFF2-40B4-BE49-F238E27FC236}">
                <a16:creationId xmlns:a16="http://schemas.microsoft.com/office/drawing/2014/main" id="{A3BC9147-00AE-8548-8879-1DC934F347A7}"/>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 11" descr="oncology-schriftzug.png">
            <a:extLst>
              <a:ext uri="{FF2B5EF4-FFF2-40B4-BE49-F238E27FC236}">
                <a16:creationId xmlns:a16="http://schemas.microsoft.com/office/drawing/2014/main" id="{5573DF57-53E6-0C46-ABE0-C26EB2E46800}"/>
              </a:ext>
            </a:extLst>
          </p:cNvPr>
          <p:cNvPicPr>
            <a:picLocks noChangeAspect="1"/>
          </p:cNvPicPr>
          <p:nvPr userDrawn="1"/>
        </p:nvPicPr>
        <p:blipFill>
          <a:blip r:embed="rId4">
            <a:extLst>
              <a:ext uri="{28A0092B-C50C-407E-A947-70E740481C1C}">
                <a14:useLocalDpi xmlns:a14="http://schemas.microsoft.com/office/drawing/2010/main"/>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8">
            <a:extLst>
              <a:ext uri="{FF2B5EF4-FFF2-40B4-BE49-F238E27FC236}">
                <a16:creationId xmlns:a16="http://schemas.microsoft.com/office/drawing/2014/main" id="{2FA8110F-FA9E-F14D-805C-8A7E8F018765}"/>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12" name="Foliennummernplatzhalter 3">
            <a:extLst>
              <a:ext uri="{FF2B5EF4-FFF2-40B4-BE49-F238E27FC236}">
                <a16:creationId xmlns:a16="http://schemas.microsoft.com/office/drawing/2014/main" id="{C676AC0C-35C1-A648-9B17-1B0CF6BC7582}"/>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cSld>
  <p:clrMap bg1="lt1" tx1="dk1" bg2="lt2" tx2="dk2" accent1="accent1" accent2="accent2" accent3="accent3" accent4="accent4" accent5="accent5" accent6="accent6" hlink="hlink" folHlink="folHlink"/>
  <p:sldLayoutIdLst>
    <p:sldLayoutId id="2147484059" r:id="rId1"/>
  </p:sldLayoutIdLst>
  <p:hf hdr="0" ftr="0" dt="0"/>
  <p:txStyles>
    <p:titleStyle>
      <a:lvl1pPr algn="ctr" rtl="0" eaLnBrk="0" fontAlgn="base" hangingPunct="0">
        <a:spcBef>
          <a:spcPct val="0"/>
        </a:spcBef>
        <a:spcAft>
          <a:spcPct val="0"/>
        </a:spcAft>
        <a:defRPr sz="3300" kern="1200">
          <a:solidFill>
            <a:schemeClr val="tx1"/>
          </a:solidFill>
          <a:latin typeface="+mj-lt"/>
          <a:ea typeface="ＭＳ Ｐゴシック" charset="0"/>
          <a:cs typeface="Geneva" pitchFamily="-110" charset="-128"/>
        </a:defRPr>
      </a:lvl1pPr>
      <a:lvl2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2pPr>
      <a:lvl3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3pPr>
      <a:lvl4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4pPr>
      <a:lvl5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Geneva" pitchFamily="-110" charset="-128"/>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Geneva" charset="0"/>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Geneva" charset="0"/>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hteck 10"/>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sp>
        <p:nvSpPr>
          <p:cNvPr id="12" name="Rechteck 11"/>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sp>
        <p:nvSpPr>
          <p:cNvPr id="13" name="Rechteck 12"/>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pic>
        <p:nvPicPr>
          <p:cNvPr id="10" name="Bild 14" descr="Eazy_Claim_unten_RGB.png">
            <a:extLst>
              <a:ext uri="{FF2B5EF4-FFF2-40B4-BE49-F238E27FC236}">
                <a16:creationId xmlns:a16="http://schemas.microsoft.com/office/drawing/2014/main" id="{AEA5D3E1-5C63-F04A-85F4-C059D7490A1E}"/>
              </a:ext>
            </a:extLst>
          </p:cNvPr>
          <p:cNvPicPr>
            <a:picLocks noChangeAspect="1"/>
          </p:cNvPicPr>
          <p:nvPr userDrawn="1"/>
        </p:nvPicPr>
        <p:blipFill>
          <a:blip r:embed="rId6" cstate="hqprint">
            <a:extLst>
              <a:ext uri="{28A0092B-C50C-407E-A947-70E740481C1C}">
                <a14:useLocalDpi xmlns:a14="http://schemas.microsoft.com/office/drawing/2010/main"/>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d 11" descr="oncology-schriftzug.png">
            <a:extLst>
              <a:ext uri="{FF2B5EF4-FFF2-40B4-BE49-F238E27FC236}">
                <a16:creationId xmlns:a16="http://schemas.microsoft.com/office/drawing/2014/main" id="{104CCD97-6313-B348-8132-34CEB615A064}"/>
              </a:ext>
            </a:extLst>
          </p:cNvPr>
          <p:cNvPicPr>
            <a:picLocks noChangeAspect="1"/>
          </p:cNvPicPr>
          <p:nvPr userDrawn="1"/>
        </p:nvPicPr>
        <p:blipFill>
          <a:blip r:embed="rId7">
            <a:extLst>
              <a:ext uri="{28A0092B-C50C-407E-A947-70E740481C1C}">
                <a14:useLocalDpi xmlns:a14="http://schemas.microsoft.com/office/drawing/2010/main"/>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11A0D1C0-FCC3-6C4E-8F2F-4BB89BBBF882}"/>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9" name="Foliennummernplatzhalter 3">
            <a:extLst>
              <a:ext uri="{FF2B5EF4-FFF2-40B4-BE49-F238E27FC236}">
                <a16:creationId xmlns:a16="http://schemas.microsoft.com/office/drawing/2014/main" id="{75928051-FB57-E940-86FF-BDAA4A7133A6}"/>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Lst>
  <p:hf hdr="0" ftr="0" dt="0"/>
  <p:txStyles>
    <p:titleStyle>
      <a:lvl1pPr algn="l" rtl="0" eaLnBrk="0" fontAlgn="base" hangingPunct="0">
        <a:spcBef>
          <a:spcPct val="0"/>
        </a:spcBef>
        <a:spcAft>
          <a:spcPct val="0"/>
        </a:spcAft>
        <a:defRPr sz="1800">
          <a:solidFill>
            <a:srgbClr val="BE0023"/>
          </a:solidFill>
          <a:latin typeface="+mj-lt"/>
          <a:ea typeface="ＭＳ Ｐゴシック" charset="0"/>
          <a:cs typeface="Geneva" pitchFamily="-108" charset="-128"/>
        </a:defRPr>
      </a:lvl1pPr>
      <a:lvl2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2pPr>
      <a:lvl3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3pPr>
      <a:lvl4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4pPr>
      <a:lvl5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5pPr>
      <a:lvl6pPr marL="342900" algn="l" rtl="0" fontAlgn="base">
        <a:spcBef>
          <a:spcPct val="0"/>
        </a:spcBef>
        <a:spcAft>
          <a:spcPct val="0"/>
        </a:spcAft>
        <a:defRPr sz="1800">
          <a:solidFill>
            <a:srgbClr val="BE0023"/>
          </a:solidFill>
          <a:latin typeface="Arial" pitchFamily="-108" charset="0"/>
        </a:defRPr>
      </a:lvl6pPr>
      <a:lvl7pPr marL="685800" algn="l" rtl="0" fontAlgn="base">
        <a:spcBef>
          <a:spcPct val="0"/>
        </a:spcBef>
        <a:spcAft>
          <a:spcPct val="0"/>
        </a:spcAft>
        <a:defRPr sz="1800">
          <a:solidFill>
            <a:srgbClr val="BE0023"/>
          </a:solidFill>
          <a:latin typeface="Arial" pitchFamily="-108" charset="0"/>
        </a:defRPr>
      </a:lvl7pPr>
      <a:lvl8pPr marL="1028700" algn="l" rtl="0" fontAlgn="base">
        <a:spcBef>
          <a:spcPct val="0"/>
        </a:spcBef>
        <a:spcAft>
          <a:spcPct val="0"/>
        </a:spcAft>
        <a:defRPr sz="1800">
          <a:solidFill>
            <a:srgbClr val="BE0023"/>
          </a:solidFill>
          <a:latin typeface="Arial" pitchFamily="-108" charset="0"/>
        </a:defRPr>
      </a:lvl8pPr>
      <a:lvl9pPr marL="1371600" algn="l" rtl="0" fontAlgn="base">
        <a:spcBef>
          <a:spcPct val="0"/>
        </a:spcBef>
        <a:spcAft>
          <a:spcPct val="0"/>
        </a:spcAft>
        <a:defRPr sz="1800">
          <a:solidFill>
            <a:srgbClr val="BE0023"/>
          </a:solidFill>
          <a:latin typeface="Arial" pitchFamily="-108" charset="0"/>
        </a:defRPr>
      </a:lvl9pPr>
    </p:titleStyle>
    <p:bodyStyle>
      <a:lvl1pPr marL="257175" indent="-257175" algn="l" rtl="0" eaLnBrk="0" fontAlgn="base" hangingPunct="0">
        <a:spcBef>
          <a:spcPct val="20000"/>
        </a:spcBef>
        <a:spcAft>
          <a:spcPct val="0"/>
        </a:spcAft>
        <a:buClr>
          <a:srgbClr val="BE0023"/>
        </a:buClr>
        <a:buFont typeface="Wingdings" panose="05000000000000000000" pitchFamily="2" charset="2"/>
        <a:buChar char="§"/>
        <a:defRPr sz="1500">
          <a:solidFill>
            <a:schemeClr val="tx1"/>
          </a:solidFill>
          <a:latin typeface="+mn-lt"/>
          <a:ea typeface="ＭＳ Ｐゴシック" charset="0"/>
          <a:cs typeface="Geneva" pitchFamily="-108" charset="-128"/>
        </a:defRPr>
      </a:lvl1pPr>
      <a:lvl2pPr marL="557213" indent="-214313" algn="l" rtl="0" eaLnBrk="0" fontAlgn="base" hangingPunct="0">
        <a:spcBef>
          <a:spcPct val="20000"/>
        </a:spcBef>
        <a:spcAft>
          <a:spcPct val="0"/>
        </a:spcAft>
        <a:buChar char="–"/>
        <a:defRPr sz="2100">
          <a:solidFill>
            <a:srgbClr val="666565"/>
          </a:solidFill>
          <a:latin typeface="+mn-lt"/>
          <a:ea typeface="ＭＳ Ｐゴシック" charset="0"/>
          <a:cs typeface="Geneva" charset="0"/>
        </a:defRPr>
      </a:lvl2pPr>
      <a:lvl3pPr marL="857250" indent="-171450" algn="l" rtl="0" eaLnBrk="0" fontAlgn="base" hangingPunct="0">
        <a:spcBef>
          <a:spcPct val="20000"/>
        </a:spcBef>
        <a:spcAft>
          <a:spcPct val="0"/>
        </a:spcAft>
        <a:buClr>
          <a:srgbClr val="BE0023"/>
        </a:buClr>
        <a:buFont typeface="Wingdings" panose="05000000000000000000" pitchFamily="2" charset="2"/>
        <a:buChar char="§"/>
        <a:defRPr sz="1200">
          <a:solidFill>
            <a:srgbClr val="666565"/>
          </a:solidFill>
          <a:latin typeface="+mn-lt"/>
          <a:ea typeface="ＭＳ Ｐゴシック" charset="0"/>
          <a:cs typeface="Geneva" charset="0"/>
        </a:defRPr>
      </a:lvl3pPr>
      <a:lvl4pPr marL="1200150" indent="-171450" algn="l" rtl="0" eaLnBrk="0" fontAlgn="base" hangingPunct="0">
        <a:spcBef>
          <a:spcPct val="20000"/>
        </a:spcBef>
        <a:spcAft>
          <a:spcPct val="0"/>
        </a:spcAft>
        <a:buChar char="–"/>
        <a:defRPr sz="1050">
          <a:solidFill>
            <a:srgbClr val="666565"/>
          </a:solidFill>
          <a:latin typeface="+mn-lt"/>
          <a:ea typeface="ＭＳ Ｐゴシック" charset="0"/>
          <a:cs typeface="Geneva" charset="0"/>
        </a:defRPr>
      </a:lvl4pPr>
      <a:lvl5pPr marL="1543050" indent="-171450" algn="l" rtl="0" eaLnBrk="0" fontAlgn="base" hangingPunct="0">
        <a:spcBef>
          <a:spcPct val="20000"/>
        </a:spcBef>
        <a:spcAft>
          <a:spcPct val="0"/>
        </a:spcAft>
        <a:buChar char="»"/>
        <a:defRPr sz="9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hteck 14"/>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sp>
        <p:nvSpPr>
          <p:cNvPr id="11" name="Rechteck 10"/>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sp>
        <p:nvSpPr>
          <p:cNvPr id="12" name="Rechteck 11"/>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dirty="0"/>
              <a:t> </a:t>
            </a:r>
          </a:p>
        </p:txBody>
      </p:sp>
      <p:pic>
        <p:nvPicPr>
          <p:cNvPr id="13" name="Bild 11" descr="oncology-schriftzug.png">
            <a:extLst>
              <a:ext uri="{FF2B5EF4-FFF2-40B4-BE49-F238E27FC236}">
                <a16:creationId xmlns:a16="http://schemas.microsoft.com/office/drawing/2014/main" id="{9BB28583-DB32-FC4B-A9C3-E09CC2762965}"/>
              </a:ext>
            </a:extLst>
          </p:cNvPr>
          <p:cNvPicPr>
            <a:picLocks noChangeAspect="1"/>
          </p:cNvPicPr>
          <p:nvPr userDrawn="1"/>
        </p:nvPicPr>
        <p:blipFill>
          <a:blip r:embed="rId4">
            <a:extLst>
              <a:ext uri="{28A0092B-C50C-407E-A947-70E740481C1C}">
                <a14:useLocalDpi xmlns:a14="http://schemas.microsoft.com/office/drawing/2010/main"/>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3765379C-8512-BD4A-AD70-6B62BAE88D8A}"/>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8" name="Foliennummernplatzhalter 3">
            <a:extLst>
              <a:ext uri="{FF2B5EF4-FFF2-40B4-BE49-F238E27FC236}">
                <a16:creationId xmlns:a16="http://schemas.microsoft.com/office/drawing/2014/main" id="{936F915A-979F-EA4C-9A31-765176400C9E}"/>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cSld>
  <p:clrMap bg1="lt1" tx1="dk1" bg2="lt2" tx2="dk2" accent1="accent1" accent2="accent2" accent3="accent3" accent4="accent4" accent5="accent5" accent6="accent6" hlink="hlink" folHlink="folHlink"/>
  <p:sldLayoutIdLst>
    <p:sldLayoutId id="2147484068" r:id="rId1"/>
    <p:sldLayoutId id="2147484070" r:id="rId2"/>
  </p:sldLayoutIdLst>
  <p:hf hdr="0" ftr="0" dt="0"/>
  <p:txStyles>
    <p:titleStyle>
      <a:lvl1pPr algn="ctr" rtl="0" eaLnBrk="0" fontAlgn="base" hangingPunct="0">
        <a:spcBef>
          <a:spcPct val="0"/>
        </a:spcBef>
        <a:spcAft>
          <a:spcPct val="0"/>
        </a:spcAft>
        <a:defRPr sz="3300" kern="1200">
          <a:solidFill>
            <a:schemeClr val="tx1"/>
          </a:solidFill>
          <a:latin typeface="+mj-lt"/>
          <a:ea typeface="ＭＳ Ｐゴシック" charset="0"/>
          <a:cs typeface="Geneva" pitchFamily="-106" charset="-128"/>
        </a:defRPr>
      </a:lvl1pPr>
      <a:lvl2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2pPr>
      <a:lvl3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3pPr>
      <a:lvl4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4pPr>
      <a:lvl5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Geneva" pitchFamily="-106" charset="-128"/>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Geneva" charset="0"/>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Geneva" charset="0"/>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hteck 8"/>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11" name="Rechteck 10"/>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sp>
        <p:nvSpPr>
          <p:cNvPr id="12" name="Rechteck 11"/>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dirty="0"/>
              <a:t> </a:t>
            </a:r>
          </a:p>
        </p:txBody>
      </p:sp>
      <p:pic>
        <p:nvPicPr>
          <p:cNvPr id="10" name="Bild 14" descr="Eazy_Claim_unten_RGB.png">
            <a:extLst>
              <a:ext uri="{FF2B5EF4-FFF2-40B4-BE49-F238E27FC236}">
                <a16:creationId xmlns:a16="http://schemas.microsoft.com/office/drawing/2014/main" id="{07AEEA66-AED0-984B-848C-947FDC3A0FC8}"/>
              </a:ext>
            </a:extLst>
          </p:cNvPr>
          <p:cNvPicPr>
            <a:picLocks noChangeAspect="1"/>
          </p:cNvPicPr>
          <p:nvPr userDrawn="1"/>
        </p:nvPicPr>
        <p:blipFill>
          <a:blip r:embed="rId8" cstate="hqprint">
            <a:extLst>
              <a:ext uri="{28A0092B-C50C-407E-A947-70E740481C1C}">
                <a14:useLocalDpi xmlns:a14="http://schemas.microsoft.com/office/drawing/2010/main"/>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 11" descr="oncology-schriftzug.png">
            <a:extLst>
              <a:ext uri="{FF2B5EF4-FFF2-40B4-BE49-F238E27FC236}">
                <a16:creationId xmlns:a16="http://schemas.microsoft.com/office/drawing/2014/main" id="{BE297A3A-937B-EC44-9203-B515E0FE81E5}"/>
              </a:ext>
            </a:extLst>
          </p:cNvPr>
          <p:cNvPicPr>
            <a:picLocks noChangeAspect="1"/>
          </p:cNvPicPr>
          <p:nvPr userDrawn="1"/>
        </p:nvPicPr>
        <p:blipFill>
          <a:blip r:embed="rId9">
            <a:extLst>
              <a:ext uri="{28A0092B-C50C-407E-A947-70E740481C1C}">
                <a14:useLocalDpi xmlns:a14="http://schemas.microsoft.com/office/drawing/2010/main"/>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51B03D35-7DBF-1042-BFB9-FDBD62C24910}"/>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13" name="Foliennummernplatzhalter 3">
            <a:extLst>
              <a:ext uri="{FF2B5EF4-FFF2-40B4-BE49-F238E27FC236}">
                <a16:creationId xmlns:a16="http://schemas.microsoft.com/office/drawing/2014/main" id="{283D4034-B07E-4B4B-B6A9-893B7E5873F3}"/>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1111581857"/>
      </p:ext>
    </p:extLst>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Lst>
  <p:hf hdr="0" ftr="0" dt="0"/>
  <p:txStyles>
    <p:titleStyle>
      <a:lvl1pPr algn="l" rtl="0" eaLnBrk="0" fontAlgn="base" hangingPunct="0">
        <a:spcBef>
          <a:spcPct val="0"/>
        </a:spcBef>
        <a:spcAft>
          <a:spcPct val="0"/>
        </a:spcAft>
        <a:defRPr sz="1800">
          <a:solidFill>
            <a:srgbClr val="BE0023"/>
          </a:solidFill>
          <a:latin typeface="+mj-lt"/>
          <a:ea typeface="ＭＳ Ｐゴシック" charset="0"/>
          <a:cs typeface="Geneva" pitchFamily="-108" charset="-128"/>
        </a:defRPr>
      </a:lvl1pPr>
      <a:lvl2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2pPr>
      <a:lvl3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3pPr>
      <a:lvl4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4pPr>
      <a:lvl5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5pPr>
      <a:lvl6pPr marL="342900" algn="l" rtl="0" fontAlgn="base">
        <a:spcBef>
          <a:spcPct val="0"/>
        </a:spcBef>
        <a:spcAft>
          <a:spcPct val="0"/>
        </a:spcAft>
        <a:defRPr sz="1800">
          <a:solidFill>
            <a:srgbClr val="BE0023"/>
          </a:solidFill>
          <a:latin typeface="Arial" pitchFamily="-108" charset="0"/>
        </a:defRPr>
      </a:lvl6pPr>
      <a:lvl7pPr marL="685800" algn="l" rtl="0" fontAlgn="base">
        <a:spcBef>
          <a:spcPct val="0"/>
        </a:spcBef>
        <a:spcAft>
          <a:spcPct val="0"/>
        </a:spcAft>
        <a:defRPr sz="1800">
          <a:solidFill>
            <a:srgbClr val="BE0023"/>
          </a:solidFill>
          <a:latin typeface="Arial" pitchFamily="-108" charset="0"/>
        </a:defRPr>
      </a:lvl7pPr>
      <a:lvl8pPr marL="1028700" algn="l" rtl="0" fontAlgn="base">
        <a:spcBef>
          <a:spcPct val="0"/>
        </a:spcBef>
        <a:spcAft>
          <a:spcPct val="0"/>
        </a:spcAft>
        <a:defRPr sz="1800">
          <a:solidFill>
            <a:srgbClr val="BE0023"/>
          </a:solidFill>
          <a:latin typeface="Arial" pitchFamily="-108" charset="0"/>
        </a:defRPr>
      </a:lvl8pPr>
      <a:lvl9pPr marL="1371600" algn="l" rtl="0" fontAlgn="base">
        <a:spcBef>
          <a:spcPct val="0"/>
        </a:spcBef>
        <a:spcAft>
          <a:spcPct val="0"/>
        </a:spcAft>
        <a:defRPr sz="1800">
          <a:solidFill>
            <a:srgbClr val="BE0023"/>
          </a:solidFill>
          <a:latin typeface="Arial" pitchFamily="-108" charset="0"/>
        </a:defRPr>
      </a:lvl9pPr>
    </p:titleStyle>
    <p:bodyStyle>
      <a:lvl1pPr marL="257175" indent="-257175" algn="l" rtl="0" eaLnBrk="0" fontAlgn="base" hangingPunct="0">
        <a:spcBef>
          <a:spcPct val="20000"/>
        </a:spcBef>
        <a:spcAft>
          <a:spcPct val="0"/>
        </a:spcAft>
        <a:buClr>
          <a:srgbClr val="BE0023"/>
        </a:buClr>
        <a:buFont typeface="Wingdings" panose="05000000000000000000" pitchFamily="2" charset="2"/>
        <a:buChar char="§"/>
        <a:defRPr sz="1500">
          <a:solidFill>
            <a:schemeClr val="tx1"/>
          </a:solidFill>
          <a:latin typeface="+mn-lt"/>
          <a:ea typeface="ＭＳ Ｐゴシック" charset="0"/>
          <a:cs typeface="Geneva" pitchFamily="-108" charset="-128"/>
        </a:defRPr>
      </a:lvl1pPr>
      <a:lvl2pPr marL="557213" indent="-214313" algn="l" rtl="0" eaLnBrk="0" fontAlgn="base" hangingPunct="0">
        <a:spcBef>
          <a:spcPct val="20000"/>
        </a:spcBef>
        <a:spcAft>
          <a:spcPct val="0"/>
        </a:spcAft>
        <a:buChar char="–"/>
        <a:defRPr sz="2100">
          <a:solidFill>
            <a:srgbClr val="666565"/>
          </a:solidFill>
          <a:latin typeface="+mn-lt"/>
          <a:ea typeface="ＭＳ Ｐゴシック" charset="0"/>
          <a:cs typeface="Geneva" charset="0"/>
        </a:defRPr>
      </a:lvl2pPr>
      <a:lvl3pPr marL="857250" indent="-171450" algn="l" rtl="0" eaLnBrk="0" fontAlgn="base" hangingPunct="0">
        <a:spcBef>
          <a:spcPct val="20000"/>
        </a:spcBef>
        <a:spcAft>
          <a:spcPct val="0"/>
        </a:spcAft>
        <a:buClr>
          <a:srgbClr val="BE0023"/>
        </a:buClr>
        <a:buFont typeface="Wingdings" panose="05000000000000000000" pitchFamily="2" charset="2"/>
        <a:buChar char="§"/>
        <a:defRPr sz="1200">
          <a:solidFill>
            <a:srgbClr val="666565"/>
          </a:solidFill>
          <a:latin typeface="+mn-lt"/>
          <a:ea typeface="ＭＳ Ｐゴシック" charset="0"/>
          <a:cs typeface="Geneva" charset="0"/>
        </a:defRPr>
      </a:lvl3pPr>
      <a:lvl4pPr marL="1200150" indent="-171450" algn="l" rtl="0" eaLnBrk="0" fontAlgn="base" hangingPunct="0">
        <a:spcBef>
          <a:spcPct val="20000"/>
        </a:spcBef>
        <a:spcAft>
          <a:spcPct val="0"/>
        </a:spcAft>
        <a:buChar char="–"/>
        <a:defRPr sz="1050">
          <a:solidFill>
            <a:srgbClr val="666565"/>
          </a:solidFill>
          <a:latin typeface="+mn-lt"/>
          <a:ea typeface="ＭＳ Ｐゴシック" charset="0"/>
          <a:cs typeface="Geneva" charset="0"/>
        </a:defRPr>
      </a:lvl4pPr>
      <a:lvl5pPr marL="1543050" indent="-171450" algn="l" rtl="0" eaLnBrk="0" fontAlgn="base" hangingPunct="0">
        <a:spcBef>
          <a:spcPct val="20000"/>
        </a:spcBef>
        <a:spcAft>
          <a:spcPct val="0"/>
        </a:spcAft>
        <a:buChar char="»"/>
        <a:defRPr sz="9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Mastertitelformat bearbeiten</a:t>
            </a:r>
          </a:p>
        </p:txBody>
      </p:sp>
      <p:sp>
        <p:nvSpPr>
          <p:cNvPr id="4099" name="Textplatzhalter 2"/>
          <p:cNvSpPr>
            <a:spLocks noGrp="1"/>
          </p:cNvSpPr>
          <p:nvPr>
            <p:ph type="body" idx="1"/>
          </p:nvPr>
        </p:nvSpPr>
        <p:spPr bwMode="auto">
          <a:xfrm>
            <a:off x="457200" y="1200152"/>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6" name="Textfeld 5">
            <a:extLst>
              <a:ext uri="{FF2B5EF4-FFF2-40B4-BE49-F238E27FC236}">
                <a16:creationId xmlns:a16="http://schemas.microsoft.com/office/drawing/2014/main" id="{CF64E1FC-2BDB-DA49-A1FE-745CB22F33A8}"/>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dirty="0">
                <a:solidFill>
                  <a:srgbClr val="666565"/>
                </a:solidFill>
              </a:rPr>
              <a:t>Die Inhalte dieser Präsentation sind durch die ADKA und Lilly intern freigegeben und dürfen nicht verändert werden.</a:t>
            </a:r>
          </a:p>
          <a:p>
            <a:pPr algn="l"/>
            <a:endParaRPr lang="de-DE" sz="675" dirty="0">
              <a:solidFill>
                <a:srgbClr val="666565"/>
              </a:solidFill>
            </a:endParaRPr>
          </a:p>
        </p:txBody>
      </p:sp>
      <p:sp>
        <p:nvSpPr>
          <p:cNvPr id="5" name="Foliennummernplatzhalter 3">
            <a:extLst>
              <a:ext uri="{FF2B5EF4-FFF2-40B4-BE49-F238E27FC236}">
                <a16:creationId xmlns:a16="http://schemas.microsoft.com/office/drawing/2014/main" id="{ADFD5950-E90F-7D4C-9722-CECFAC9895DD}"/>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‹Nr.›</a:t>
            </a:fld>
            <a:endParaRPr lang="de-DE" dirty="0"/>
          </a:p>
        </p:txBody>
      </p:sp>
    </p:spTree>
    <p:extLst>
      <p:ext uri="{BB962C8B-B14F-4D97-AF65-F5344CB8AC3E}">
        <p14:creationId xmlns:p14="http://schemas.microsoft.com/office/powerpoint/2010/main" val="3812638687"/>
      </p:ext>
    </p:extLst>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Lst>
  <p:hf hdr="0" ftr="0" dt="0"/>
  <p:txStyles>
    <p:titleStyle>
      <a:lvl1pPr algn="ctr" defTabSz="342900" rtl="0" eaLnBrk="0" fontAlgn="base" hangingPunct="0">
        <a:spcBef>
          <a:spcPct val="0"/>
        </a:spcBef>
        <a:spcAft>
          <a:spcPct val="0"/>
        </a:spcAft>
        <a:defRPr lang="de-DE" sz="2025" kern="1200">
          <a:solidFill>
            <a:srgbClr val="BE0023"/>
          </a:solidFill>
          <a:latin typeface="Arial" pitchFamily="34" charset="0"/>
          <a:ea typeface="ＭＳ Ｐゴシック" charset="0"/>
          <a:cs typeface="Arial" pitchFamily="34" charset="0"/>
        </a:defRPr>
      </a:lvl1pPr>
      <a:lvl2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2pPr>
      <a:lvl3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3pPr>
      <a:lvl4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4pPr>
      <a:lvl5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5pPr>
      <a:lvl6pPr marL="342900" algn="ctr" defTabSz="342900" rtl="0" fontAlgn="base">
        <a:spcBef>
          <a:spcPct val="0"/>
        </a:spcBef>
        <a:spcAft>
          <a:spcPct val="0"/>
        </a:spcAft>
        <a:defRPr sz="2025">
          <a:solidFill>
            <a:srgbClr val="BE0023"/>
          </a:solidFill>
          <a:latin typeface="Arial" charset="0"/>
          <a:ea typeface="ＭＳ Ｐゴシック" charset="0"/>
        </a:defRPr>
      </a:lvl6pPr>
      <a:lvl7pPr marL="685800" algn="ctr" defTabSz="342900" rtl="0" fontAlgn="base">
        <a:spcBef>
          <a:spcPct val="0"/>
        </a:spcBef>
        <a:spcAft>
          <a:spcPct val="0"/>
        </a:spcAft>
        <a:defRPr sz="2025">
          <a:solidFill>
            <a:srgbClr val="BE0023"/>
          </a:solidFill>
          <a:latin typeface="Arial" charset="0"/>
          <a:ea typeface="ＭＳ Ｐゴシック" charset="0"/>
        </a:defRPr>
      </a:lvl7pPr>
      <a:lvl8pPr marL="1028700" algn="ctr" defTabSz="342900" rtl="0" fontAlgn="base">
        <a:spcBef>
          <a:spcPct val="0"/>
        </a:spcBef>
        <a:spcAft>
          <a:spcPct val="0"/>
        </a:spcAft>
        <a:defRPr sz="2025">
          <a:solidFill>
            <a:srgbClr val="BE0023"/>
          </a:solidFill>
          <a:latin typeface="Arial" charset="0"/>
          <a:ea typeface="ＭＳ Ｐゴシック" charset="0"/>
        </a:defRPr>
      </a:lvl8pPr>
      <a:lvl9pPr marL="1371600" algn="ctr" defTabSz="342900" rtl="0" fontAlgn="base">
        <a:spcBef>
          <a:spcPct val="0"/>
        </a:spcBef>
        <a:spcAft>
          <a:spcPct val="0"/>
        </a:spcAft>
        <a:defRPr sz="2025">
          <a:solidFill>
            <a:srgbClr val="BE0023"/>
          </a:solidFill>
          <a:latin typeface="Arial" charset="0"/>
          <a:ea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lang="de-DE" sz="1650" kern="1200">
          <a:solidFill>
            <a:srgbClr val="666565"/>
          </a:solidFill>
          <a:latin typeface="+mn-lt"/>
          <a:ea typeface="ＭＳ Ｐゴシック" charset="0"/>
          <a:cs typeface="Geneva" pitchFamily="-106" charset="-128"/>
        </a:defRPr>
      </a:lvl1pPr>
      <a:lvl2pPr marL="557213" indent="-214313"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2pPr>
      <a:lvl3pPr marL="857250" indent="-171450"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3pPr>
      <a:lvl4pPr marL="1200150" indent="-171450"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4pPr>
      <a:lvl5pPr marL="1543050" indent="-171450"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FBA1EA2-2065-4FD3-B2BB-F7C0D18C2D34}"/>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192C7FA-761A-43AA-97C8-4ED1B6DEC56E}"/>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1326C2-7F6C-44FC-9994-9D12EE41EFD3}"/>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00D965F-EA62-4F2E-B3F4-499976CE55D1}" type="datetimeFigureOut">
              <a:rPr lang="de-DE" smtClean="0"/>
              <a:t>12.12.2022</a:t>
            </a:fld>
            <a:endParaRPr lang="de-DE"/>
          </a:p>
        </p:txBody>
      </p:sp>
      <p:sp>
        <p:nvSpPr>
          <p:cNvPr id="5" name="Fußzeilenplatzhalter 4">
            <a:extLst>
              <a:ext uri="{FF2B5EF4-FFF2-40B4-BE49-F238E27FC236}">
                <a16:creationId xmlns:a16="http://schemas.microsoft.com/office/drawing/2014/main" id="{41543357-3DF8-4AA2-8AF1-C13A44561882}"/>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96ED48A-AE04-47FA-B480-68E17FE644A4}"/>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2A7202C-D53A-4D38-BDE8-DC97C5391D2D}" type="slidenum">
              <a:rPr lang="de-DE" smtClean="0"/>
              <a:t>‹Nr.›</a:t>
            </a:fld>
            <a:endParaRPr lang="de-DE"/>
          </a:p>
        </p:txBody>
      </p:sp>
    </p:spTree>
    <p:extLst>
      <p:ext uri="{BB962C8B-B14F-4D97-AF65-F5344CB8AC3E}">
        <p14:creationId xmlns:p14="http://schemas.microsoft.com/office/powerpoint/2010/main" val="126187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9.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CCA84650-C887-9647-B5D2-A03F51DA7717}"/>
              </a:ext>
            </a:extLst>
          </p:cNvPr>
          <p:cNvSpPr>
            <a:spLocks noGrp="1"/>
          </p:cNvSpPr>
          <p:nvPr>
            <p:ph type="body" orient="vert" sz="quarter" idx="11"/>
          </p:nvPr>
        </p:nvSpPr>
        <p:spPr/>
        <p:txBody>
          <a:bodyPr/>
          <a:lstStyle/>
          <a:p>
            <a:r>
              <a:rPr lang="de-DE" dirty="0"/>
              <a:t>PP-ON-DE-0309</a:t>
            </a:r>
          </a:p>
        </p:txBody>
      </p:sp>
      <p:sp>
        <p:nvSpPr>
          <p:cNvPr id="4" name="Foliennummernplatzhalter 3">
            <a:extLst>
              <a:ext uri="{FF2B5EF4-FFF2-40B4-BE49-F238E27FC236}">
                <a16:creationId xmlns:a16="http://schemas.microsoft.com/office/drawing/2014/main" id="{AFDD52BD-97D5-FF44-972C-BE227D1B5FDB}"/>
              </a:ext>
            </a:extLst>
          </p:cNvPr>
          <p:cNvSpPr>
            <a:spLocks noGrp="1"/>
          </p:cNvSpPr>
          <p:nvPr>
            <p:ph type="sldNum" sz="quarter" idx="4"/>
          </p:nvPr>
        </p:nvSpPr>
        <p:spPr/>
        <p:txBody>
          <a:bodyPr/>
          <a:lstStyle/>
          <a:p>
            <a:pPr algn="r"/>
            <a:fld id="{D8EB360B-720C-704A-863E-A567E738ABDA}" type="slidenum">
              <a:rPr lang="de-DE" dirty="0" smtClean="0"/>
              <a:pPr algn="r"/>
              <a:t>1</a:t>
            </a:fld>
            <a:endParaRPr lang="de-DE" dirty="0"/>
          </a:p>
        </p:txBody>
      </p:sp>
      <p:sp>
        <p:nvSpPr>
          <p:cNvPr id="5" name="Titel 4">
            <a:extLst>
              <a:ext uri="{FF2B5EF4-FFF2-40B4-BE49-F238E27FC236}">
                <a16:creationId xmlns:a16="http://schemas.microsoft.com/office/drawing/2014/main" id="{FD07A4E3-0798-9943-93A2-CC37D1620468}"/>
              </a:ext>
            </a:extLst>
          </p:cNvPr>
          <p:cNvSpPr>
            <a:spLocks noGrp="1"/>
          </p:cNvSpPr>
          <p:nvPr>
            <p:ph type="ctrTitle"/>
          </p:nvPr>
        </p:nvSpPr>
        <p:spPr bwMode="auto">
          <a:xfrm>
            <a:off x="1785342" y="2160000"/>
            <a:ext cx="6700952" cy="1535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de-DE" altLang="de-DE" dirty="0">
                <a:ea typeface="ＭＳ Ｐゴシック" panose="020B0600070205080204" pitchFamily="34" charset="-128"/>
              </a:rPr>
              <a:t>Exkurs 3: </a:t>
            </a:r>
            <a:r>
              <a:rPr lang="de-DE" altLang="de-DE" baseline="30000" dirty="0">
                <a:ea typeface="ＭＳ Ｐゴシック" panose="020B0600070205080204" pitchFamily="34" charset="-128"/>
              </a:rPr>
              <a:t>[1,2]</a:t>
            </a:r>
            <a:br>
              <a:rPr lang="de-DE" altLang="de-DE" dirty="0">
                <a:ea typeface="ＭＳ Ｐゴシック" panose="020B0600070205080204" pitchFamily="34" charset="-128"/>
              </a:rPr>
            </a:br>
            <a:r>
              <a:rPr lang="de-DE" altLang="de-DE" dirty="0">
                <a:ea typeface="ＭＳ Ｐゴシック" panose="020B0600070205080204" pitchFamily="34" charset="-128"/>
              </a:rPr>
              <a:t>Klassifi</a:t>
            </a:r>
            <a:r>
              <a:rPr lang="de-DE" altLang="de-DE" dirty="0">
                <a:solidFill>
                  <a:srgbClr val="BE0023"/>
                </a:solidFill>
                <a:ea typeface="ＭＳ Ｐゴシック" panose="020B0600070205080204" pitchFamily="34" charset="-128"/>
              </a:rPr>
              <a:t>kati</a:t>
            </a:r>
            <a:r>
              <a:rPr lang="de-DE" altLang="de-DE" dirty="0">
                <a:ea typeface="ＭＳ Ｐゴシック" panose="020B0600070205080204" pitchFamily="34" charset="-128"/>
              </a:rPr>
              <a:t>on von Zytostatika:</a:t>
            </a:r>
            <a:br>
              <a:rPr lang="de-DE" altLang="de-DE" dirty="0">
                <a:ea typeface="ＭＳ Ｐゴシック" panose="020B0600070205080204" pitchFamily="34" charset="-128"/>
              </a:rPr>
            </a:br>
            <a:r>
              <a:rPr lang="de-DE" altLang="de-DE" dirty="0">
                <a:ea typeface="ＭＳ Ｐゴシック" panose="020B0600070205080204" pitchFamily="34" charset="-128"/>
              </a:rPr>
              <a:t>Eigenschaften und Wirkungen</a:t>
            </a:r>
            <a:br>
              <a:rPr lang="de-DE" altLang="de-DE" dirty="0">
                <a:ea typeface="ＭＳ Ｐゴシック" panose="020B0600070205080204" pitchFamily="34" charset="-128"/>
              </a:rPr>
            </a:br>
            <a:endParaRPr lang="de-DE" altLang="de-DE" dirty="0">
              <a:ea typeface="ＭＳ Ｐゴシック" panose="020B0600070205080204" pitchFamily="34" charset="-128"/>
            </a:endParaRPr>
          </a:p>
        </p:txBody>
      </p:sp>
    </p:spTree>
    <p:extLst>
      <p:ext uri="{BB962C8B-B14F-4D97-AF65-F5344CB8AC3E}">
        <p14:creationId xmlns:p14="http://schemas.microsoft.com/office/powerpoint/2010/main" val="2803829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DDB0FB4-E2AA-4FAB-9ABD-10CAA243822D}"/>
              </a:ext>
            </a:extLst>
          </p:cNvPr>
          <p:cNvSpPr>
            <a:spLocks noGrp="1"/>
          </p:cNvSpPr>
          <p:nvPr>
            <p:ph idx="1"/>
          </p:nvPr>
        </p:nvSpPr>
        <p:spPr/>
        <p:txBody>
          <a:bodyPr/>
          <a:lstStyle/>
          <a:p>
            <a:pPr>
              <a:buNone/>
            </a:pPr>
            <a:r>
              <a:rPr lang="de-DE" altLang="de-DE" sz="1700" b="1" dirty="0" err="1">
                <a:latin typeface="Arial" panose="020B0604020202020204" pitchFamily="34" charset="0"/>
                <a:ea typeface="ＭＳ Ｐゴシック" panose="020B0600070205080204" pitchFamily="34" charset="-128"/>
                <a:cs typeface="Arial" panose="020B0604020202020204" pitchFamily="34" charset="0"/>
              </a:rPr>
              <a:t>Topoisomerase</a:t>
            </a:r>
            <a:r>
              <a:rPr lang="de-DE" altLang="de-DE" sz="1700" b="1" dirty="0">
                <a:latin typeface="Arial" panose="020B0604020202020204" pitchFamily="34" charset="0"/>
                <a:ea typeface="ＭＳ Ｐゴシック" panose="020B0600070205080204" pitchFamily="34" charset="-128"/>
                <a:cs typeface="Arial" panose="020B0604020202020204" pitchFamily="34" charset="0"/>
              </a:rPr>
              <a:t>-Inhibitoren</a:t>
            </a:r>
          </a:p>
          <a:p>
            <a:pPr>
              <a:buFont typeface="Wingdings" panose="05000000000000000000" pitchFamily="2" charset="2"/>
              <a:buChar char="§"/>
            </a:pPr>
            <a:r>
              <a:rPr lang="de-DE" altLang="de-DE" dirty="0" err="1">
                <a:latin typeface="Arial" panose="020B0604020202020204" pitchFamily="34" charset="0"/>
                <a:ea typeface="ＭＳ Ｐゴシック" panose="020B0600070205080204" pitchFamily="34" charset="-128"/>
                <a:cs typeface="Arial" panose="020B0604020202020204" pitchFamily="34" charset="0"/>
              </a:rPr>
              <a:t>Topoisomerasen</a:t>
            </a:r>
            <a:r>
              <a:rPr lang="de-DE" altLang="de-DE" dirty="0">
                <a:latin typeface="Arial" panose="020B0604020202020204" pitchFamily="34" charset="0"/>
                <a:ea typeface="ＭＳ Ｐゴシック" panose="020B0600070205080204" pitchFamily="34" charset="-128"/>
                <a:cs typeface="Arial" panose="020B0604020202020204" pitchFamily="34" charset="0"/>
              </a:rPr>
              <a:t> schneiden DNA-Stränge und verknüpfen sie nach Verdrillen wieder</a:t>
            </a:r>
          </a:p>
          <a:p>
            <a:pPr>
              <a:buFont typeface="Wingdings" panose="05000000000000000000" pitchFamily="2" charset="2"/>
              <a:buChar char="§"/>
            </a:pPr>
            <a:r>
              <a:rPr lang="de-DE" altLang="de-DE" dirty="0" err="1">
                <a:latin typeface="Arial" panose="020B0604020202020204" pitchFamily="34" charset="0"/>
                <a:ea typeface="ＭＳ Ｐゴシック" panose="020B0600070205080204" pitchFamily="34" charset="-128"/>
                <a:cs typeface="Arial" panose="020B0604020202020204" pitchFamily="34" charset="0"/>
              </a:rPr>
              <a:t>Topoisomerase</a:t>
            </a:r>
            <a:r>
              <a:rPr lang="de-DE" altLang="de-DE" dirty="0">
                <a:latin typeface="Arial" panose="020B0604020202020204" pitchFamily="34" charset="0"/>
                <a:ea typeface="ＭＳ Ｐゴシック" panose="020B0600070205080204" pitchFamily="34" charset="-128"/>
                <a:cs typeface="Arial" panose="020B0604020202020204" pitchFamily="34" charset="0"/>
              </a:rPr>
              <a:t>-Inhibitoren verhindern das Wiederverknüpfen der DNA-Stränge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Einzelstrangbrüche (</a:t>
            </a:r>
            <a:r>
              <a:rPr lang="de-DE" altLang="de-DE" dirty="0" err="1">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Topoisomerase</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I), Doppelstrangbrüche (</a:t>
            </a:r>
            <a:r>
              <a:rPr lang="de-DE" altLang="de-DE" dirty="0" err="1">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Topoisomerase</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II)  Zelltod</a:t>
            </a:r>
          </a:p>
          <a:p>
            <a:pPr>
              <a:buFont typeface="Wingdings" panose="05000000000000000000" pitchFamily="2" charset="2"/>
              <a:buChar char="§"/>
            </a:pPr>
            <a:r>
              <a:rPr lang="de-DE" altLang="de-DE" dirty="0" err="1">
                <a:latin typeface="Arial" panose="020B0604020202020204" pitchFamily="34" charset="0"/>
                <a:ea typeface="ＭＳ Ｐゴシック" panose="020B0600070205080204" pitchFamily="34" charset="-128"/>
                <a:cs typeface="Arial" panose="020B0604020202020204" pitchFamily="34" charset="0"/>
              </a:rPr>
              <a:t>Topoisomerase</a:t>
            </a:r>
            <a:r>
              <a:rPr lang="de-DE" altLang="de-DE" dirty="0">
                <a:latin typeface="Arial" panose="020B0604020202020204" pitchFamily="34" charset="0"/>
                <a:ea typeface="ＭＳ Ｐゴシック" panose="020B0600070205080204" pitchFamily="34" charset="-128"/>
                <a:cs typeface="Arial" panose="020B0604020202020204" pitchFamily="34" charset="0"/>
              </a:rPr>
              <a:t>-</a:t>
            </a:r>
            <a:r>
              <a:rPr lang="de-DE" altLang="de-DE" b="1" dirty="0">
                <a:latin typeface="Arial" panose="020B0604020202020204" pitchFamily="34" charset="0"/>
                <a:ea typeface="ＭＳ Ｐゴシック" panose="020B0600070205080204" pitchFamily="34" charset="-128"/>
                <a:cs typeface="Arial" panose="020B0604020202020204" pitchFamily="34" charset="0"/>
              </a:rPr>
              <a:t>I</a:t>
            </a:r>
            <a:r>
              <a:rPr lang="de-DE" altLang="de-DE" dirty="0">
                <a:latin typeface="Arial" panose="020B0604020202020204" pitchFamily="34" charset="0"/>
                <a:ea typeface="ＭＳ Ｐゴシック" panose="020B0600070205080204" pitchFamily="34" charset="-128"/>
                <a:cs typeface="Arial" panose="020B0604020202020204" pitchFamily="34" charset="0"/>
              </a:rPr>
              <a:t>-Hemmstoffe: z. B.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Irinotecan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Topotecan</a:t>
            </a:r>
            <a:endParaRPr lang="de-DE" altLang="de-DE" dirty="0">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dirty="0" err="1">
                <a:latin typeface="Arial" panose="020B0604020202020204" pitchFamily="34" charset="0"/>
                <a:ea typeface="ＭＳ Ｐゴシック" panose="020B0600070205080204" pitchFamily="34" charset="-128"/>
                <a:cs typeface="Arial" panose="020B0604020202020204" pitchFamily="34" charset="0"/>
              </a:rPr>
              <a:t>Topoisomerase</a:t>
            </a:r>
            <a:r>
              <a:rPr lang="de-DE" altLang="de-DE" dirty="0">
                <a:latin typeface="Arial" panose="020B0604020202020204" pitchFamily="34" charset="0"/>
                <a:ea typeface="ＭＳ Ｐゴシック" panose="020B0600070205080204" pitchFamily="34" charset="-128"/>
                <a:cs typeface="Arial" panose="020B0604020202020204" pitchFamily="34" charset="0"/>
              </a:rPr>
              <a:t>-</a:t>
            </a:r>
            <a:r>
              <a:rPr lang="de-DE" altLang="de-DE" b="1" dirty="0">
                <a:latin typeface="Arial" panose="020B0604020202020204" pitchFamily="34" charset="0"/>
                <a:ea typeface="ＭＳ Ｐゴシック" panose="020B0600070205080204" pitchFamily="34" charset="-128"/>
                <a:cs typeface="Arial" panose="020B0604020202020204" pitchFamily="34" charset="0"/>
              </a:rPr>
              <a:t>II</a:t>
            </a:r>
            <a:r>
              <a:rPr lang="de-DE" altLang="de-DE" dirty="0">
                <a:latin typeface="Arial" panose="020B0604020202020204" pitchFamily="34" charset="0"/>
                <a:ea typeface="ＭＳ Ｐゴシック" panose="020B0600070205080204" pitchFamily="34" charset="-128"/>
                <a:cs typeface="Arial" panose="020B0604020202020204" pitchFamily="34" charset="0"/>
              </a:rPr>
              <a:t>-Hemmstoffe: z. B. Etoposid,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Anthrazykline</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Daunorubicin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Doxorubicin</a:t>
            </a:r>
            <a:r>
              <a:rPr lang="de-DE" altLang="de-DE" dirty="0">
                <a:latin typeface="Arial" panose="020B0604020202020204" pitchFamily="34" charset="0"/>
                <a:ea typeface="ＭＳ Ｐゴシック" panose="020B0600070205080204" pitchFamily="34" charset="-128"/>
                <a:cs typeface="Arial" panose="020B0604020202020204" pitchFamily="34" charset="0"/>
              </a:rPr>
              <a:t>, Epirubicin,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Idarubicin</a:t>
            </a:r>
            <a:r>
              <a:rPr lang="de-DE" altLang="de-DE" dirty="0">
                <a:latin typeface="Arial" panose="020B0604020202020204" pitchFamily="34" charset="0"/>
                <a:ea typeface="ＭＳ Ｐゴシック" panose="020B0600070205080204" pitchFamily="34" charset="-128"/>
                <a:cs typeface="Arial" panose="020B0604020202020204" pitchFamily="34" charset="0"/>
              </a:rPr>
              <a:t>)</a:t>
            </a:r>
          </a:p>
          <a:p>
            <a:endParaRPr lang="de-DE" dirty="0"/>
          </a:p>
        </p:txBody>
      </p:sp>
      <p:sp>
        <p:nvSpPr>
          <p:cNvPr id="3" name="Titel 2">
            <a:extLst>
              <a:ext uri="{FF2B5EF4-FFF2-40B4-BE49-F238E27FC236}">
                <a16:creationId xmlns:a16="http://schemas.microsoft.com/office/drawing/2014/main" id="{056D9C0B-4B39-4265-8456-AA9C5B994C02}"/>
              </a:ext>
            </a:extLst>
          </p:cNvPr>
          <p:cNvSpPr>
            <a:spLocks noGrp="1"/>
          </p:cNvSpPr>
          <p:nvPr>
            <p:ph type="ctrTitle"/>
          </p:nvPr>
        </p:nvSpPr>
        <p:spPr/>
        <p:txBody>
          <a:bodyPr/>
          <a:lstStyle/>
          <a:p>
            <a:r>
              <a:rPr lang="de-DE" altLang="de-DE" dirty="0">
                <a:solidFill>
                  <a:srgbClr val="C00000"/>
                </a:solidFill>
                <a:ea typeface="ＭＳ Ｐゴシック" panose="020B0600070205080204" pitchFamily="34" charset="-128"/>
              </a:rPr>
              <a:t>Zytostatika</a:t>
            </a:r>
            <a:r>
              <a:rPr lang="de-DE" altLang="de-DE" dirty="0">
                <a:ea typeface="ＭＳ Ｐゴシック" panose="020B0600070205080204" pitchFamily="34" charset="-128"/>
              </a:rPr>
              <a:t> – Wirkung (Auswahl)</a:t>
            </a:r>
            <a:endParaRPr lang="de-DE" dirty="0"/>
          </a:p>
        </p:txBody>
      </p:sp>
      <p:sp>
        <p:nvSpPr>
          <p:cNvPr id="4" name="Vertikaler Textplatzhalter 3">
            <a:extLst>
              <a:ext uri="{FF2B5EF4-FFF2-40B4-BE49-F238E27FC236}">
                <a16:creationId xmlns:a16="http://schemas.microsoft.com/office/drawing/2014/main" id="{3BA20133-00F7-407B-AD87-D6E4F27C16CB}"/>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2D07B556-1840-4884-9513-3FF3DF79DC9C}"/>
              </a:ext>
            </a:extLst>
          </p:cNvPr>
          <p:cNvSpPr>
            <a:spLocks noGrp="1"/>
          </p:cNvSpPr>
          <p:nvPr>
            <p:ph type="sldNum" sz="quarter" idx="4"/>
          </p:nvPr>
        </p:nvSpPr>
        <p:spPr/>
        <p:txBody>
          <a:bodyPr/>
          <a:lstStyle/>
          <a:p>
            <a:pPr algn="r"/>
            <a:fld id="{D8EB360B-720C-704A-863E-A567E738ABDA}" type="slidenum">
              <a:rPr lang="de-DE" dirty="0" smtClean="0"/>
              <a:pPr algn="r"/>
              <a:t>10</a:t>
            </a:fld>
            <a:endParaRPr lang="de-DE" dirty="0"/>
          </a:p>
        </p:txBody>
      </p:sp>
    </p:spTree>
    <p:extLst>
      <p:ext uri="{BB962C8B-B14F-4D97-AF65-F5344CB8AC3E}">
        <p14:creationId xmlns:p14="http://schemas.microsoft.com/office/powerpoint/2010/main" val="1261835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59075AC7-ECC7-4DEA-9ACB-42529C424836}"/>
              </a:ext>
            </a:extLst>
          </p:cNvPr>
          <p:cNvSpPr>
            <a:spLocks noGrp="1"/>
          </p:cNvSpPr>
          <p:nvPr>
            <p:ph idx="1"/>
          </p:nvPr>
        </p:nvSpPr>
        <p:spPr/>
        <p:txBody>
          <a:bodyPr lIns="91440" tIns="45720" rIns="91440" bIns="45720" anchor="t"/>
          <a:lstStyle/>
          <a:p>
            <a:pPr>
              <a:buFont typeface="Wingdings" panose="05000000000000000000" pitchFamily="2" charset="2"/>
              <a:buNone/>
            </a:pPr>
            <a:r>
              <a:rPr lang="de-DE" altLang="de-DE" sz="1700" b="1" dirty="0">
                <a:latin typeface="Arial" panose="020B0604020202020204" pitchFamily="34" charset="0"/>
                <a:ea typeface="ＭＳ Ｐゴシック" panose="020B0600070205080204" pitchFamily="34" charset="-128"/>
                <a:cs typeface="Arial" panose="020B0604020202020204" pitchFamily="34" charset="0"/>
              </a:rPr>
              <a:t>Tyrosinkinase-Inhibitoren</a:t>
            </a:r>
          </a:p>
          <a:p>
            <a:pPr>
              <a:buFont typeface="Wingdings" panose="05000000000000000000" pitchFamily="2" charset="2"/>
              <a:buChar char="§"/>
            </a:pPr>
            <a:r>
              <a:rPr lang="de-DE" altLang="de-DE" b="1" dirty="0">
                <a:latin typeface="Arial"/>
                <a:ea typeface="ＭＳ Ｐゴシック"/>
                <a:cs typeface="Arial"/>
              </a:rPr>
              <a:t>Oral,</a:t>
            </a:r>
            <a:r>
              <a:rPr lang="de-DE" altLang="de-DE" dirty="0">
                <a:latin typeface="Arial"/>
                <a:ea typeface="ＭＳ Ｐゴシック"/>
                <a:cs typeface="Arial"/>
              </a:rPr>
              <a:t> „</a:t>
            </a:r>
            <a:r>
              <a:rPr lang="de-DE" altLang="de-DE" dirty="0" err="1">
                <a:latin typeface="Arial"/>
                <a:ea typeface="ＭＳ Ｐゴシック"/>
                <a:cs typeface="Arial"/>
              </a:rPr>
              <a:t>small</a:t>
            </a:r>
            <a:r>
              <a:rPr lang="de-DE" altLang="de-DE" dirty="0">
                <a:latin typeface="Arial"/>
                <a:ea typeface="ＭＳ Ｐゴシック"/>
                <a:cs typeface="Arial"/>
              </a:rPr>
              <a:t> </a:t>
            </a:r>
            <a:r>
              <a:rPr lang="de-DE" altLang="de-DE" dirty="0" err="1">
                <a:latin typeface="Arial"/>
                <a:ea typeface="ＭＳ Ｐゴシック"/>
                <a:cs typeface="Arial"/>
              </a:rPr>
              <a:t>molecules</a:t>
            </a:r>
            <a:r>
              <a:rPr lang="ja-JP" altLang="de-DE">
                <a:latin typeface="Arial"/>
                <a:ea typeface="ＭＳ Ｐゴシック"/>
                <a:cs typeface="Arial"/>
              </a:rPr>
              <a:t>“</a:t>
            </a:r>
            <a:r>
              <a:rPr lang="de-DE" altLang="ja-JP" dirty="0">
                <a:latin typeface="Arial"/>
                <a:ea typeface="ＭＳ Ｐゴシック"/>
                <a:cs typeface="Arial"/>
              </a:rPr>
              <a:t>, „-</a:t>
            </a:r>
            <a:r>
              <a:rPr lang="de-DE" altLang="ja-JP" dirty="0" err="1">
                <a:latin typeface="Arial"/>
                <a:ea typeface="ＭＳ Ｐゴシック"/>
                <a:cs typeface="Arial"/>
              </a:rPr>
              <a:t>nibs</a:t>
            </a:r>
            <a:r>
              <a:rPr lang="ja-JP" altLang="de-DE">
                <a:latin typeface="Arial"/>
                <a:ea typeface="ＭＳ Ｐゴシック"/>
                <a:cs typeface="Arial"/>
              </a:rPr>
              <a:t>“</a:t>
            </a:r>
            <a:r>
              <a:rPr lang="de-DE" altLang="ja-JP" dirty="0">
                <a:latin typeface="Arial"/>
                <a:ea typeface="ＭＳ Ｐゴシック"/>
                <a:cs typeface="Arial"/>
              </a:rPr>
              <a:t>, hemmen Signaltransduktion </a:t>
            </a:r>
            <a:r>
              <a:rPr lang="de-DE" altLang="ja-JP" b="1" dirty="0">
                <a:latin typeface="Arial"/>
                <a:ea typeface="ＭＳ Ｐゴシック"/>
                <a:cs typeface="Arial"/>
              </a:rPr>
              <a:t>intrazellulär</a:t>
            </a:r>
          </a:p>
          <a:p>
            <a:r>
              <a:rPr lang="de-DE" dirty="0">
                <a:latin typeface="Arial"/>
                <a:ea typeface="ＭＳ Ｐゴシック"/>
                <a:cs typeface="Arial"/>
              </a:rPr>
              <a:t>Beispiele: </a:t>
            </a:r>
            <a:r>
              <a:rPr lang="de-DE" dirty="0" err="1">
                <a:latin typeface="Arial"/>
                <a:ea typeface="ＭＳ Ｐゴシック"/>
                <a:cs typeface="Arial"/>
              </a:rPr>
              <a:t>Abemaciclib</a:t>
            </a:r>
            <a:r>
              <a:rPr lang="de-DE" dirty="0">
                <a:latin typeface="Arial"/>
                <a:ea typeface="ＭＳ Ｐゴシック"/>
                <a:cs typeface="Arial"/>
              </a:rPr>
              <a:t>, </a:t>
            </a:r>
            <a:r>
              <a:rPr lang="de-DE" dirty="0" err="1">
                <a:latin typeface="Arial"/>
                <a:ea typeface="ＭＳ Ｐゴシック"/>
                <a:cs typeface="Arial"/>
              </a:rPr>
              <a:t>Crizotinib</a:t>
            </a:r>
            <a:r>
              <a:rPr lang="de-DE" dirty="0">
                <a:latin typeface="Arial"/>
                <a:ea typeface="ＭＳ Ｐゴシック"/>
                <a:cs typeface="Arial"/>
              </a:rPr>
              <a:t>, </a:t>
            </a:r>
            <a:r>
              <a:rPr lang="de-DE" dirty="0" err="1">
                <a:latin typeface="Arial"/>
                <a:ea typeface="ＭＳ Ｐゴシック"/>
                <a:cs typeface="Arial"/>
              </a:rPr>
              <a:t>Dasatinib</a:t>
            </a:r>
            <a:r>
              <a:rPr lang="de-DE" dirty="0">
                <a:latin typeface="Arial"/>
                <a:ea typeface="ＭＳ Ｐゴシック"/>
                <a:cs typeface="Arial"/>
              </a:rPr>
              <a:t>, </a:t>
            </a:r>
            <a:r>
              <a:rPr lang="de-DE" dirty="0" err="1">
                <a:latin typeface="Arial"/>
                <a:ea typeface="ＭＳ Ｐゴシック"/>
                <a:cs typeface="Arial"/>
              </a:rPr>
              <a:t>Everolimus</a:t>
            </a:r>
            <a:r>
              <a:rPr lang="de-DE" dirty="0">
                <a:latin typeface="Arial"/>
                <a:ea typeface="ＭＳ Ｐゴシック"/>
                <a:cs typeface="Arial"/>
              </a:rPr>
              <a:t>, </a:t>
            </a:r>
            <a:r>
              <a:rPr lang="de-DE" dirty="0" err="1">
                <a:latin typeface="Arial"/>
                <a:ea typeface="ＭＳ Ｐゴシック"/>
                <a:cs typeface="Arial"/>
              </a:rPr>
              <a:t>Erlotinib</a:t>
            </a:r>
            <a:r>
              <a:rPr lang="de-DE" dirty="0">
                <a:latin typeface="Arial"/>
                <a:ea typeface="ＭＳ Ｐゴシック"/>
                <a:cs typeface="Arial"/>
              </a:rPr>
              <a:t>, </a:t>
            </a:r>
            <a:r>
              <a:rPr lang="de-DE" dirty="0" err="1">
                <a:latin typeface="Arial"/>
                <a:ea typeface="ＭＳ Ｐゴシック"/>
                <a:cs typeface="Arial"/>
              </a:rPr>
              <a:t>Gefitinib</a:t>
            </a:r>
            <a:r>
              <a:rPr lang="de-DE" dirty="0">
                <a:latin typeface="Arial"/>
                <a:ea typeface="ＭＳ Ｐゴシック"/>
                <a:cs typeface="Arial"/>
              </a:rPr>
              <a:t>, </a:t>
            </a:r>
            <a:r>
              <a:rPr lang="de-DE" dirty="0" err="1">
                <a:latin typeface="Arial"/>
                <a:ea typeface="ＭＳ Ｐゴシック"/>
                <a:cs typeface="Arial"/>
              </a:rPr>
              <a:t>Ibrutinib</a:t>
            </a:r>
            <a:r>
              <a:rPr lang="de-DE" dirty="0">
                <a:latin typeface="Arial"/>
                <a:ea typeface="ＭＳ Ｐゴシック"/>
                <a:cs typeface="Arial"/>
              </a:rPr>
              <a:t>, </a:t>
            </a:r>
            <a:r>
              <a:rPr lang="de-DE" dirty="0" err="1">
                <a:latin typeface="Arial"/>
                <a:ea typeface="ＭＳ Ｐゴシック"/>
                <a:cs typeface="Arial"/>
              </a:rPr>
              <a:t>Imatinib</a:t>
            </a:r>
            <a:r>
              <a:rPr lang="de-DE" dirty="0">
                <a:latin typeface="Arial"/>
                <a:ea typeface="ＭＳ Ｐゴシック"/>
                <a:cs typeface="Arial"/>
              </a:rPr>
              <a:t>, </a:t>
            </a:r>
            <a:r>
              <a:rPr lang="de-DE" dirty="0" err="1">
                <a:latin typeface="Arial"/>
                <a:ea typeface="ＭＳ Ｐゴシック"/>
                <a:cs typeface="Arial"/>
              </a:rPr>
              <a:t>Midostaurin</a:t>
            </a:r>
            <a:r>
              <a:rPr lang="de-DE" dirty="0">
                <a:latin typeface="Arial"/>
                <a:ea typeface="ＭＳ Ｐゴシック"/>
                <a:cs typeface="Arial"/>
              </a:rPr>
              <a:t>, </a:t>
            </a:r>
            <a:r>
              <a:rPr lang="de-DE" dirty="0" err="1">
                <a:latin typeface="Arial"/>
                <a:ea typeface="ＭＳ Ｐゴシック"/>
                <a:cs typeface="Arial"/>
              </a:rPr>
              <a:t>Ruxolitinib</a:t>
            </a:r>
            <a:r>
              <a:rPr lang="de-DE" dirty="0">
                <a:latin typeface="Arial"/>
                <a:ea typeface="ＭＳ Ｐゴシック"/>
                <a:cs typeface="Arial"/>
              </a:rPr>
              <a:t>, </a:t>
            </a:r>
            <a:r>
              <a:rPr lang="de-DE" dirty="0" err="1">
                <a:latin typeface="Arial"/>
                <a:ea typeface="ＭＳ Ｐゴシック"/>
                <a:cs typeface="Arial"/>
              </a:rPr>
              <a:t>Selpercatinib</a:t>
            </a:r>
            <a:r>
              <a:rPr lang="de-DE" dirty="0">
                <a:latin typeface="Arial"/>
                <a:ea typeface="ＭＳ Ｐゴシック"/>
                <a:cs typeface="Arial"/>
              </a:rPr>
              <a:t>, </a:t>
            </a:r>
            <a:r>
              <a:rPr lang="de-DE" dirty="0" err="1">
                <a:latin typeface="Arial"/>
                <a:ea typeface="ＭＳ Ｐゴシック"/>
                <a:cs typeface="Arial"/>
              </a:rPr>
              <a:t>Sunitinib</a:t>
            </a:r>
            <a:r>
              <a:rPr lang="de-DE" dirty="0">
                <a:latin typeface="Arial"/>
                <a:ea typeface="ＭＳ Ｐゴシック"/>
                <a:cs typeface="Arial"/>
              </a:rPr>
              <a:t>, </a:t>
            </a:r>
            <a:r>
              <a:rPr lang="de-DE" dirty="0" err="1">
                <a:latin typeface="Arial"/>
                <a:ea typeface="ＭＳ Ｐゴシック"/>
                <a:cs typeface="Arial"/>
              </a:rPr>
              <a:t>Trametinib</a:t>
            </a:r>
            <a:endParaRPr lang="de-DE">
              <a:latin typeface="Arial"/>
              <a:ea typeface="ＭＳ Ｐゴシック"/>
              <a:cs typeface="Arial"/>
            </a:endParaRPr>
          </a:p>
          <a:p>
            <a:r>
              <a:rPr lang="de-DE" altLang="ja-JP" dirty="0">
                <a:latin typeface="Arial"/>
                <a:ea typeface="ＭＳ Ｐゴシック"/>
                <a:cs typeface="Arial"/>
              </a:rPr>
              <a:t>Verschiedene Angriffspunkte z.B. ALK, BCR-ABL, CDK, ERBB, EGFR, JAK, </a:t>
            </a:r>
            <a:r>
              <a:rPr lang="de-DE" altLang="ja-JP" dirty="0" err="1">
                <a:latin typeface="Arial"/>
                <a:ea typeface="ＭＳ Ｐゴシック"/>
                <a:cs typeface="Arial"/>
              </a:rPr>
              <a:t>mTOR</a:t>
            </a:r>
            <a:r>
              <a:rPr lang="de-DE" altLang="ja-JP" dirty="0">
                <a:latin typeface="Arial"/>
                <a:ea typeface="ＭＳ Ｐゴシック"/>
                <a:cs typeface="Arial"/>
              </a:rPr>
              <a:t>, PDGFR, RAF, RET, SRC, VEGFR</a:t>
            </a:r>
            <a:endParaRPr lang="de-DE"/>
          </a:p>
          <a:p>
            <a:pPr>
              <a:buFont typeface="Wingdings" panose="05000000000000000000" pitchFamily="2" charset="2"/>
              <a:buChar char="§"/>
            </a:pPr>
            <a:endParaRPr lang="de-DE" altLang="de-DE" dirty="0">
              <a:latin typeface="Arial" panose="020B0604020202020204" pitchFamily="34" charset="0"/>
              <a:ea typeface="ＭＳ Ｐゴシック" panose="020B0600070205080204" pitchFamily="34" charset="-128"/>
              <a:cs typeface="Arial" panose="020B0604020202020204" pitchFamily="34" charset="0"/>
            </a:endParaRPr>
          </a:p>
          <a:p>
            <a:endParaRPr lang="de-DE" dirty="0">
              <a:cs typeface="Geneva" charset="0"/>
            </a:endParaRPr>
          </a:p>
        </p:txBody>
      </p:sp>
      <p:sp>
        <p:nvSpPr>
          <p:cNvPr id="3" name="Titel 2">
            <a:extLst>
              <a:ext uri="{FF2B5EF4-FFF2-40B4-BE49-F238E27FC236}">
                <a16:creationId xmlns:a16="http://schemas.microsoft.com/office/drawing/2014/main" id="{94B09824-4137-43AC-9CF1-D32BB0244602}"/>
              </a:ext>
            </a:extLst>
          </p:cNvPr>
          <p:cNvSpPr>
            <a:spLocks noGrp="1"/>
          </p:cNvSpPr>
          <p:nvPr>
            <p:ph type="ctrTitle"/>
          </p:nvPr>
        </p:nvSpPr>
        <p:spPr/>
        <p:txBody>
          <a:bodyPr/>
          <a:lstStyle/>
          <a:p>
            <a:r>
              <a:rPr lang="de-DE" altLang="de-DE" dirty="0">
                <a:ea typeface="ＭＳ Ｐゴシック" panose="020B0600070205080204" pitchFamily="34" charset="-128"/>
              </a:rPr>
              <a:t>Weitere CMR Arzneimittel – Wirkung (Auswahl) </a:t>
            </a:r>
            <a:r>
              <a:rPr lang="de-DE" altLang="de-DE" baseline="30000" dirty="0">
                <a:ea typeface="ＭＳ Ｐゴシック" panose="020B0600070205080204" pitchFamily="34" charset="-128"/>
              </a:rPr>
              <a:t>[3]</a:t>
            </a:r>
            <a:endParaRPr lang="de-DE" baseline="30000" dirty="0"/>
          </a:p>
        </p:txBody>
      </p:sp>
      <p:sp>
        <p:nvSpPr>
          <p:cNvPr id="4" name="Vertikaler Textplatzhalter 3">
            <a:extLst>
              <a:ext uri="{FF2B5EF4-FFF2-40B4-BE49-F238E27FC236}">
                <a16:creationId xmlns:a16="http://schemas.microsoft.com/office/drawing/2014/main" id="{6CE834FD-5E04-40D8-AFDA-9055F3B45DEE}"/>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26368F51-0615-4648-9D96-8BBDA98B1AA7}"/>
              </a:ext>
            </a:extLst>
          </p:cNvPr>
          <p:cNvSpPr>
            <a:spLocks noGrp="1"/>
          </p:cNvSpPr>
          <p:nvPr>
            <p:ph type="sldNum" sz="quarter" idx="4"/>
          </p:nvPr>
        </p:nvSpPr>
        <p:spPr/>
        <p:txBody>
          <a:bodyPr/>
          <a:lstStyle/>
          <a:p>
            <a:pPr algn="r"/>
            <a:fld id="{D8EB360B-720C-704A-863E-A567E738ABDA}" type="slidenum">
              <a:rPr lang="de-DE" dirty="0" smtClean="0"/>
              <a:pPr algn="r"/>
              <a:t>11</a:t>
            </a:fld>
            <a:endParaRPr lang="de-DE" dirty="0"/>
          </a:p>
        </p:txBody>
      </p:sp>
      <p:pic>
        <p:nvPicPr>
          <p:cNvPr id="6" name="Inhaltsplatzhalter 4">
            <a:extLst>
              <a:ext uri="{FF2B5EF4-FFF2-40B4-BE49-F238E27FC236}">
                <a16:creationId xmlns:a16="http://schemas.microsoft.com/office/drawing/2014/main" id="{AEBA8105-9587-47C2-B99F-EB4916315BB7}"/>
              </a:ext>
            </a:extLst>
          </p:cNvPr>
          <p:cNvPicPr>
            <a:picLocks/>
          </p:cNvPicPr>
          <p:nvPr/>
        </p:nvPicPr>
        <p:blipFill rotWithShape="1">
          <a:blip r:embed="rId3" cstate="hqprint">
            <a:extLst>
              <a:ext uri="{28A0092B-C50C-407E-A947-70E740481C1C}">
                <a14:useLocalDpi xmlns:a14="http://schemas.microsoft.com/office/drawing/2010/main"/>
              </a:ext>
            </a:extLst>
          </a:blip>
          <a:srcRect/>
          <a:stretch/>
        </p:blipFill>
        <p:spPr bwMode="auto">
          <a:xfrm>
            <a:off x="1861426" y="3285822"/>
            <a:ext cx="5091718" cy="1333842"/>
          </a:xfrm>
          <a:prstGeom prst="rect">
            <a:avLst/>
          </a:prstGeom>
          <a:noFill/>
          <a:ln w="9525">
            <a:noFill/>
            <a:miter lim="800000"/>
            <a:headEnd/>
            <a:tailEnd/>
          </a:ln>
        </p:spPr>
      </p:pic>
      <p:sp>
        <p:nvSpPr>
          <p:cNvPr id="7" name="Textfeld 6">
            <a:extLst>
              <a:ext uri="{FF2B5EF4-FFF2-40B4-BE49-F238E27FC236}">
                <a16:creationId xmlns:a16="http://schemas.microsoft.com/office/drawing/2014/main" id="{7B2CF19D-E975-490B-9EB7-727483E995DC}"/>
              </a:ext>
            </a:extLst>
          </p:cNvPr>
          <p:cNvSpPr txBox="1"/>
          <p:nvPr/>
        </p:nvSpPr>
        <p:spPr>
          <a:xfrm>
            <a:off x="1938817" y="4593044"/>
            <a:ext cx="3968396" cy="230832"/>
          </a:xfrm>
          <a:prstGeom prst="rect">
            <a:avLst/>
          </a:prstGeom>
          <a:noFill/>
        </p:spPr>
        <p:txBody>
          <a:bodyPr wrap="square" rtlCol="0" anchor="ctr">
            <a:spAutoFit/>
          </a:bodyPr>
          <a:lstStyle/>
          <a:p>
            <a:r>
              <a:rPr lang="de-DE" sz="900" dirty="0">
                <a:solidFill>
                  <a:schemeClr val="bg1">
                    <a:lumMod val="75000"/>
                  </a:schemeClr>
                </a:solidFill>
              </a:rPr>
              <a:t>Abb. aus https://www.pharmawiki.ch/wiki/index.php?wiki=Kinasehemmer </a:t>
            </a:r>
          </a:p>
        </p:txBody>
      </p:sp>
    </p:spTree>
    <p:extLst>
      <p:ext uri="{BB962C8B-B14F-4D97-AF65-F5344CB8AC3E}">
        <p14:creationId xmlns:p14="http://schemas.microsoft.com/office/powerpoint/2010/main" val="899911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2BA5B4EA-F5C9-475C-AD5B-C08AF59D58CC}"/>
              </a:ext>
            </a:extLst>
          </p:cNvPr>
          <p:cNvSpPr>
            <a:spLocks noGrp="1"/>
          </p:cNvSpPr>
          <p:nvPr>
            <p:ph idx="1"/>
          </p:nvPr>
        </p:nvSpPr>
        <p:spPr/>
        <p:txBody>
          <a:bodyPr lIns="91440" tIns="45720" rIns="91440" bIns="45720" anchor="t"/>
          <a:lstStyle/>
          <a:p>
            <a:pPr marL="457200" marR="0" lvl="0" indent="-457200" algn="l" defTabSz="914400" rtl="0" eaLnBrk="0" fontAlgn="base" latinLnBrk="0" hangingPunct="0">
              <a:lnSpc>
                <a:spcPct val="150000"/>
              </a:lnSpc>
              <a:spcBef>
                <a:spcPts val="1200"/>
              </a:spcBef>
              <a:spcAft>
                <a:spcPct val="0"/>
              </a:spcAft>
              <a:buClr>
                <a:srgbClr val="BE0023"/>
              </a:buClr>
              <a:buSzTx/>
              <a:buFont typeface="+mj-lt"/>
              <a:buAutoNum type="arabicPeriod"/>
              <a:tabLst/>
              <a:defRPr/>
            </a:pPr>
            <a:r>
              <a:rPr kumimoji="0" lang="de-DE" sz="900" b="0" i="0" u="none" strike="noStrike" kern="1200" cap="none" spc="0" normalizeH="0" baseline="0" noProof="0" dirty="0">
                <a:ln>
                  <a:noFill/>
                </a:ln>
                <a:solidFill>
                  <a:srgbClr val="666565"/>
                </a:solidFill>
                <a:effectLst/>
                <a:uLnTx/>
                <a:uFillTx/>
                <a:ea typeface="ＭＳ Ｐゴシック" charset="0"/>
              </a:rPr>
              <a:t>Barth J. , Zytostatika-Herstellung in der Apotheke, Deutscher Apotheker Verlag 2017</a:t>
            </a:r>
          </a:p>
          <a:p>
            <a:pPr marL="457200" indent="-457200">
              <a:lnSpc>
                <a:spcPct val="150000"/>
              </a:lnSpc>
              <a:spcBef>
                <a:spcPts val="0"/>
              </a:spcBef>
              <a:buClr>
                <a:srgbClr val="BE0023"/>
              </a:buClr>
              <a:buAutoNum type="arabicPeriod"/>
              <a:defRPr/>
            </a:pPr>
            <a:r>
              <a:rPr kumimoji="0" lang="de-DE" sz="900" b="0" i="0" u="none" strike="noStrike" kern="1200" cap="none" spc="0" normalizeH="0" baseline="0" noProof="0" err="1">
                <a:ln>
                  <a:noFill/>
                </a:ln>
                <a:effectLst/>
                <a:uLnTx/>
                <a:uFillTx/>
                <a:ea typeface="+mn-lt"/>
                <a:cs typeface="+mn-lt"/>
              </a:rPr>
              <a:t>Schleucher</a:t>
            </a:r>
            <a:r>
              <a:rPr lang="de-DE" sz="900" kern="1200" dirty="0">
                <a:ea typeface="+mn-lt"/>
                <a:cs typeface="+mn-lt"/>
              </a:rPr>
              <a:t>,</a:t>
            </a:r>
            <a:r>
              <a:rPr kumimoji="0" lang="de-DE" sz="900" b="0" i="0" u="none" strike="noStrike" kern="1200" cap="none" spc="0" normalizeH="0" baseline="0" noProof="0" dirty="0">
                <a:ln>
                  <a:noFill/>
                </a:ln>
                <a:effectLst/>
                <a:uLnTx/>
                <a:uFillTx/>
                <a:ea typeface="+mn-lt"/>
                <a:cs typeface="+mn-lt"/>
              </a:rPr>
              <a:t> Barth</a:t>
            </a:r>
            <a:r>
              <a:rPr lang="de-DE" sz="900" kern="1200" dirty="0">
                <a:ea typeface="+mn-lt"/>
                <a:cs typeface="+mn-lt"/>
              </a:rPr>
              <a:t>, Krämer et al. </a:t>
            </a:r>
            <a:r>
              <a:rPr kumimoji="0" lang="de-DE" sz="900" b="0" i="0" u="none" strike="noStrike" kern="1200" cap="none" spc="0" normalizeH="0" baseline="0" noProof="0" dirty="0">
                <a:ln>
                  <a:noFill/>
                </a:ln>
                <a:effectLst/>
                <a:uLnTx/>
                <a:uFillTx/>
                <a:ea typeface="+mn-lt"/>
                <a:cs typeface="+mn-lt"/>
              </a:rPr>
              <a:t>Vademecum </a:t>
            </a:r>
            <a:r>
              <a:rPr lang="de-DE" sz="900" kern="1200" dirty="0">
                <a:ea typeface="+mn-lt"/>
                <a:cs typeface="+mn-lt"/>
              </a:rPr>
              <a:t>Hämatologie und </a:t>
            </a:r>
            <a:r>
              <a:rPr kumimoji="0" lang="de-DE" sz="900" b="0" i="0" u="none" strike="noStrike" kern="1200" cap="none" spc="0" normalizeH="0" baseline="0" noProof="0" dirty="0">
                <a:ln>
                  <a:noFill/>
                </a:ln>
                <a:effectLst/>
                <a:uLnTx/>
                <a:uFillTx/>
                <a:ea typeface="+mn-lt"/>
                <a:cs typeface="+mn-lt"/>
              </a:rPr>
              <a:t>Onkologie</a:t>
            </a:r>
            <a:r>
              <a:rPr lang="de-DE" sz="900" kern="1200" dirty="0">
                <a:ea typeface="+mn-lt"/>
                <a:cs typeface="+mn-lt"/>
              </a:rPr>
              <a:t>: Von der Therapie bis zur Pflege, </a:t>
            </a:r>
            <a:r>
              <a:rPr lang="de-DE" sz="900" kern="1200" err="1">
                <a:ea typeface="+mn-lt"/>
                <a:cs typeface="+mn-lt"/>
              </a:rPr>
              <a:t>Zuckschwertverlag</a:t>
            </a:r>
            <a:r>
              <a:rPr kumimoji="0" lang="de-DE" sz="900" b="0" i="0" u="none" strike="noStrike" kern="1200" cap="none" spc="0" normalizeH="0" baseline="0" noProof="0">
                <a:ln>
                  <a:noFill/>
                </a:ln>
                <a:effectLst/>
                <a:uLnTx/>
                <a:uFillTx/>
                <a:ea typeface="+mn-lt"/>
                <a:cs typeface="+mn-lt"/>
              </a:rPr>
              <a:t>, </a:t>
            </a:r>
            <a:r>
              <a:rPr lang="de-DE" sz="900" kern="1200">
                <a:ea typeface="+mn-lt"/>
                <a:cs typeface="+mn-lt"/>
              </a:rPr>
              <a:t>4. Auflage</a:t>
            </a:r>
            <a:r>
              <a:rPr kumimoji="0" lang="de-DE" sz="900" b="0" i="0" u="none" strike="noStrike" kern="1200" cap="none" spc="0" normalizeH="0" baseline="0" noProof="0">
                <a:ln>
                  <a:noFill/>
                </a:ln>
                <a:effectLst/>
                <a:uLnTx/>
                <a:uFillTx/>
                <a:ea typeface="+mn-lt"/>
                <a:cs typeface="+mn-lt"/>
              </a:rPr>
              <a:t>, </a:t>
            </a:r>
            <a:r>
              <a:rPr lang="de-DE" sz="900" kern="1200">
                <a:ea typeface="+mn-lt"/>
                <a:cs typeface="+mn-lt"/>
              </a:rPr>
              <a:t>2022 (onkovademecum.de) </a:t>
            </a:r>
            <a:endParaRPr lang="de-DE"/>
          </a:p>
          <a:p>
            <a:pPr marL="457200" marR="0" lvl="0" indent="-457200" algn="l" defTabSz="914400" rtl="0" eaLnBrk="0" fontAlgn="base" latinLnBrk="0" hangingPunct="0">
              <a:lnSpc>
                <a:spcPct val="150000"/>
              </a:lnSpc>
              <a:spcBef>
                <a:spcPts val="0"/>
              </a:spcBef>
              <a:spcAft>
                <a:spcPct val="0"/>
              </a:spcAft>
              <a:buClr>
                <a:srgbClr val="BE0023"/>
              </a:buClr>
              <a:buSzTx/>
              <a:buFont typeface="+mj-lt"/>
              <a:buAutoNum type="arabicPeriod"/>
              <a:tabLst/>
              <a:defRPr/>
            </a:pPr>
            <a:r>
              <a:rPr kumimoji="0" lang="de-DE" sz="900" b="0" i="0" u="none" strike="noStrike" kern="1200" cap="none" spc="0" normalizeH="0" baseline="0" noProof="0" dirty="0" err="1">
                <a:ln>
                  <a:noFill/>
                </a:ln>
                <a:solidFill>
                  <a:srgbClr val="666565"/>
                </a:solidFill>
                <a:effectLst/>
                <a:uLnTx/>
                <a:uFillTx/>
                <a:ea typeface="ＭＳ Ｐゴシック" charset="0"/>
              </a:rPr>
              <a:t>Schlichtig</a:t>
            </a:r>
            <a:r>
              <a:rPr kumimoji="0" lang="de-DE" sz="900" b="0" i="0" u="none" strike="noStrike" kern="1200" cap="none" spc="0" normalizeH="0" baseline="0" noProof="0" dirty="0">
                <a:ln>
                  <a:noFill/>
                </a:ln>
                <a:solidFill>
                  <a:srgbClr val="666565"/>
                </a:solidFill>
                <a:effectLst/>
                <a:uLnTx/>
                <a:uFillTx/>
                <a:ea typeface="ＭＳ Ｐゴシック" charset="0"/>
              </a:rPr>
              <a:t> K et al, Arzneimitteltherapiesicherheit bei neuen oralen Antitumortherapeutika, </a:t>
            </a:r>
            <a:r>
              <a:rPr kumimoji="0" lang="de-DE" sz="900" b="0" i="0" u="none" strike="noStrike" kern="1200" cap="none" spc="0" normalizeH="0" baseline="0" noProof="0" dirty="0" err="1">
                <a:ln>
                  <a:noFill/>
                </a:ln>
                <a:solidFill>
                  <a:srgbClr val="666565"/>
                </a:solidFill>
                <a:effectLst/>
                <a:uLnTx/>
                <a:uFillTx/>
                <a:ea typeface="ＭＳ Ｐゴシック" charset="0"/>
              </a:rPr>
              <a:t>Dtsch</a:t>
            </a:r>
            <a:r>
              <a:rPr kumimoji="0" lang="de-DE" sz="900" b="0" i="0" u="none" strike="noStrike" kern="1200" cap="none" spc="0" normalizeH="0" baseline="0" noProof="0" dirty="0">
                <a:ln>
                  <a:noFill/>
                </a:ln>
                <a:solidFill>
                  <a:srgbClr val="666565"/>
                </a:solidFill>
                <a:effectLst/>
                <a:uLnTx/>
                <a:uFillTx/>
                <a:ea typeface="ＭＳ Ｐゴシック" charset="0"/>
              </a:rPr>
              <a:t> </a:t>
            </a:r>
            <a:r>
              <a:rPr kumimoji="0" lang="de-DE" sz="900" b="0" i="0" u="none" strike="noStrike" kern="1200" cap="none" spc="0" normalizeH="0" baseline="0" noProof="0" dirty="0" err="1">
                <a:ln>
                  <a:noFill/>
                </a:ln>
                <a:solidFill>
                  <a:srgbClr val="666565"/>
                </a:solidFill>
                <a:effectLst/>
                <a:uLnTx/>
                <a:uFillTx/>
                <a:ea typeface="ＭＳ Ｐゴシック" charset="0"/>
              </a:rPr>
              <a:t>Ärztebl</a:t>
            </a:r>
            <a:r>
              <a:rPr kumimoji="0" lang="de-DE" sz="900" b="0" i="0" u="none" strike="noStrike" kern="1200" cap="none" spc="0" normalizeH="0" baseline="0" noProof="0" dirty="0">
                <a:ln>
                  <a:noFill/>
                </a:ln>
                <a:solidFill>
                  <a:srgbClr val="666565"/>
                </a:solidFill>
                <a:effectLst/>
                <a:uLnTx/>
                <a:uFillTx/>
                <a:ea typeface="ＭＳ Ｐゴシック" charset="0"/>
              </a:rPr>
              <a:t> </a:t>
            </a:r>
            <a:r>
              <a:rPr kumimoji="0" lang="de-DE" sz="900" b="0" i="0" u="none" strike="noStrike" kern="1200" cap="none" spc="0" normalizeH="0" baseline="0" noProof="0" dirty="0" err="1">
                <a:ln>
                  <a:noFill/>
                </a:ln>
                <a:solidFill>
                  <a:srgbClr val="666565"/>
                </a:solidFill>
                <a:effectLst/>
                <a:uLnTx/>
                <a:uFillTx/>
                <a:ea typeface="ＭＳ Ｐゴシック" charset="0"/>
              </a:rPr>
              <a:t>Int</a:t>
            </a:r>
            <a:r>
              <a:rPr kumimoji="0" lang="de-DE" sz="900" b="0" i="0" u="none" strike="noStrike" kern="1200" cap="none" spc="0" normalizeH="0" baseline="0" noProof="0" dirty="0">
                <a:ln>
                  <a:noFill/>
                </a:ln>
                <a:solidFill>
                  <a:srgbClr val="666565"/>
                </a:solidFill>
                <a:effectLst/>
                <a:uLnTx/>
                <a:uFillTx/>
                <a:ea typeface="ＭＳ Ｐゴシック" charset="0"/>
              </a:rPr>
              <a:t> 2019; 116: 775-82</a:t>
            </a:r>
          </a:p>
          <a:p>
            <a:pPr marL="457200" marR="0" lvl="0" indent="-457200" algn="l" defTabSz="914400" rtl="0" eaLnBrk="0" fontAlgn="base" latinLnBrk="0" hangingPunct="0">
              <a:lnSpc>
                <a:spcPct val="100000"/>
              </a:lnSpc>
              <a:spcBef>
                <a:spcPts val="0"/>
              </a:spcBef>
              <a:spcAft>
                <a:spcPct val="0"/>
              </a:spcAft>
              <a:buClr>
                <a:srgbClr val="BE0023"/>
              </a:buClr>
              <a:buSzTx/>
              <a:buFont typeface="+mj-lt"/>
              <a:buAutoNum type="arabicPeriod"/>
              <a:tabLst/>
              <a:defRPr/>
            </a:pPr>
            <a:endParaRPr kumimoji="0" lang="de-DE" sz="1050" b="0" i="0" u="none" strike="noStrike" kern="1200" cap="none" spc="0" normalizeH="0" baseline="0" noProof="0" dirty="0">
              <a:ln>
                <a:noFill/>
              </a:ln>
              <a:solidFill>
                <a:srgbClr val="666565"/>
              </a:solidFill>
              <a:effectLst/>
              <a:uLnTx/>
              <a:uFillTx/>
              <a:latin typeface="Calibri"/>
              <a:ea typeface="ＭＳ Ｐゴシック" charset="0"/>
            </a:endParaRPr>
          </a:p>
          <a:p>
            <a:pPr marL="381000" marR="0" lvl="0" indent="-381000" algn="l" defTabSz="914400" rtl="0" eaLnBrk="1" fontAlgn="base" latinLnBrk="0" hangingPunct="1">
              <a:lnSpc>
                <a:spcPct val="100000"/>
              </a:lnSpc>
              <a:spcBef>
                <a:spcPct val="50000"/>
              </a:spcBef>
              <a:spcAft>
                <a:spcPct val="0"/>
              </a:spcAft>
              <a:buClr>
                <a:srgbClr val="D11242"/>
              </a:buClr>
              <a:buSzPct val="85000"/>
              <a:buFont typeface="+mj-lt"/>
              <a:buAutoNum type="arabicPeriod"/>
              <a:tabLst/>
              <a:defRPr/>
            </a:pPr>
            <a:endParaRPr kumimoji="0" lang="de-DE" altLang="ja-JP" sz="900" b="0" i="0" u="none" strike="noStrike" kern="1200" cap="none" spc="0" normalizeH="0" baseline="0" noProof="0" dirty="0">
              <a:ln>
                <a:noFill/>
              </a:ln>
              <a:solidFill>
                <a:srgbClr val="666565"/>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381000" marR="0" lvl="0" indent="-381000" algn="l" defTabSz="914400" rtl="0" eaLnBrk="1" fontAlgn="base" latinLnBrk="0" hangingPunct="1">
              <a:lnSpc>
                <a:spcPct val="100000"/>
              </a:lnSpc>
              <a:spcBef>
                <a:spcPct val="50000"/>
              </a:spcBef>
              <a:spcAft>
                <a:spcPct val="0"/>
              </a:spcAft>
              <a:buClr>
                <a:srgbClr val="D11242"/>
              </a:buClr>
              <a:buSzPct val="85000"/>
              <a:buFont typeface="Wingdings" panose="05000000000000000000" pitchFamily="2" charset="2"/>
              <a:buAutoNum type="arabicPeriod"/>
              <a:tabLst/>
              <a:defRPr/>
            </a:pPr>
            <a:endParaRPr kumimoji="0" lang="de-DE" altLang="de-DE" sz="900" b="0" i="0" u="none" strike="noStrike" kern="1200" cap="none" spc="0" normalizeH="0" baseline="0" noProof="0" dirty="0">
              <a:ln>
                <a:noFill/>
              </a:ln>
              <a:solidFill>
                <a:srgbClr val="666565"/>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endParaRPr lang="de-DE" dirty="0"/>
          </a:p>
        </p:txBody>
      </p:sp>
      <p:sp>
        <p:nvSpPr>
          <p:cNvPr id="3" name="Titel 2">
            <a:extLst>
              <a:ext uri="{FF2B5EF4-FFF2-40B4-BE49-F238E27FC236}">
                <a16:creationId xmlns:a16="http://schemas.microsoft.com/office/drawing/2014/main" id="{8379DB1D-E3E6-45A1-A8F6-D8E47810EBA6}"/>
              </a:ext>
            </a:extLst>
          </p:cNvPr>
          <p:cNvSpPr>
            <a:spLocks noGrp="1"/>
          </p:cNvSpPr>
          <p:nvPr>
            <p:ph type="ctrTitle"/>
          </p:nvPr>
        </p:nvSpPr>
        <p:spPr/>
        <p:txBody>
          <a:bodyPr/>
          <a:lstStyle/>
          <a:p>
            <a:r>
              <a:rPr lang="de-DE" dirty="0"/>
              <a:t>Referenzen</a:t>
            </a:r>
          </a:p>
        </p:txBody>
      </p:sp>
      <p:sp>
        <p:nvSpPr>
          <p:cNvPr id="4" name="Vertikaler Textplatzhalter 3">
            <a:extLst>
              <a:ext uri="{FF2B5EF4-FFF2-40B4-BE49-F238E27FC236}">
                <a16:creationId xmlns:a16="http://schemas.microsoft.com/office/drawing/2014/main" id="{85BB9E4A-8904-4DBE-9711-10F8DCE0B216}"/>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750EEA62-62EF-43DE-A0FA-26973634D5D1}"/>
              </a:ext>
            </a:extLst>
          </p:cNvPr>
          <p:cNvSpPr>
            <a:spLocks noGrp="1"/>
          </p:cNvSpPr>
          <p:nvPr>
            <p:ph type="sldNum" sz="quarter" idx="4"/>
          </p:nvPr>
        </p:nvSpPr>
        <p:spPr/>
        <p:txBody>
          <a:bodyPr/>
          <a:lstStyle/>
          <a:p>
            <a:pPr algn="r"/>
            <a:fld id="{D8EB360B-720C-704A-863E-A567E738ABDA}" type="slidenum">
              <a:rPr lang="de-DE" dirty="0" smtClean="0"/>
              <a:pPr algn="r"/>
              <a:t>12</a:t>
            </a:fld>
            <a:endParaRPr lang="de-DE" dirty="0"/>
          </a:p>
        </p:txBody>
      </p:sp>
    </p:spTree>
    <p:extLst>
      <p:ext uri="{BB962C8B-B14F-4D97-AF65-F5344CB8AC3E}">
        <p14:creationId xmlns:p14="http://schemas.microsoft.com/office/powerpoint/2010/main" val="1233508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3F8349-DD2C-4DDB-A93E-978CED3988D2}"/>
              </a:ext>
            </a:extLst>
          </p:cNvPr>
          <p:cNvSpPr>
            <a:spLocks noGrp="1"/>
          </p:cNvSpPr>
          <p:nvPr>
            <p:ph type="ctrTitle"/>
          </p:nvPr>
        </p:nvSpPr>
        <p:spPr/>
        <p:txBody>
          <a:bodyPr/>
          <a:lstStyle/>
          <a:p>
            <a:r>
              <a:rPr lang="de-DE" altLang="de-DE" dirty="0">
                <a:ea typeface="ＭＳ Ｐゴシック" panose="020B0600070205080204" pitchFamily="34" charset="-128"/>
              </a:rPr>
              <a:t>Leer-Folien</a:t>
            </a:r>
            <a:br>
              <a:rPr lang="de-DE" altLang="de-DE" dirty="0">
                <a:ea typeface="ＭＳ Ｐゴシック" panose="020B0600070205080204" pitchFamily="34" charset="-128"/>
              </a:rPr>
            </a:br>
            <a:r>
              <a:rPr lang="de-DE" altLang="de-DE" dirty="0">
                <a:ea typeface="ＭＳ Ｐゴシック" panose="020B0600070205080204" pitchFamily="34" charset="-128"/>
              </a:rPr>
              <a:t>für Ihre eigenen Ergänzungen</a:t>
            </a:r>
            <a:endParaRPr lang="de-DE" dirty="0"/>
          </a:p>
        </p:txBody>
      </p:sp>
      <p:sp>
        <p:nvSpPr>
          <p:cNvPr id="3" name="Vertikaler Textplatzhalter 2">
            <a:extLst>
              <a:ext uri="{FF2B5EF4-FFF2-40B4-BE49-F238E27FC236}">
                <a16:creationId xmlns:a16="http://schemas.microsoft.com/office/drawing/2014/main" id="{C502A46E-179B-4DB5-A06A-4D43E40B877A}"/>
              </a:ext>
            </a:extLst>
          </p:cNvPr>
          <p:cNvSpPr>
            <a:spLocks noGrp="1"/>
          </p:cNvSpPr>
          <p:nvPr>
            <p:ph type="body" orient="vert" sz="quarter" idx="11"/>
          </p:nvPr>
        </p:nvSpPr>
        <p:spPr/>
        <p:txBody>
          <a:bodyPr/>
          <a:lstStyle/>
          <a:p>
            <a:r>
              <a:rPr lang="de-DE" dirty="0"/>
              <a:t>PP-ON-DE-0309</a:t>
            </a:r>
          </a:p>
        </p:txBody>
      </p:sp>
      <p:sp>
        <p:nvSpPr>
          <p:cNvPr id="4" name="Foliennummernplatzhalter 3">
            <a:extLst>
              <a:ext uri="{FF2B5EF4-FFF2-40B4-BE49-F238E27FC236}">
                <a16:creationId xmlns:a16="http://schemas.microsoft.com/office/drawing/2014/main" id="{B0FA5EA3-6D50-4B78-8C5C-BD78AF4A206C}"/>
              </a:ext>
            </a:extLst>
          </p:cNvPr>
          <p:cNvSpPr>
            <a:spLocks noGrp="1"/>
          </p:cNvSpPr>
          <p:nvPr>
            <p:ph type="sldNum" sz="quarter" idx="4"/>
          </p:nvPr>
        </p:nvSpPr>
        <p:spPr/>
        <p:txBody>
          <a:bodyPr/>
          <a:lstStyle/>
          <a:p>
            <a:pPr algn="r"/>
            <a:fld id="{D8EB360B-720C-704A-863E-A567E738ABDA}" type="slidenum">
              <a:rPr lang="de-DE" dirty="0" smtClean="0"/>
              <a:pPr algn="r"/>
              <a:t>13</a:t>
            </a:fld>
            <a:endParaRPr lang="de-DE" dirty="0"/>
          </a:p>
        </p:txBody>
      </p:sp>
    </p:spTree>
    <p:extLst>
      <p:ext uri="{BB962C8B-B14F-4D97-AF65-F5344CB8AC3E}">
        <p14:creationId xmlns:p14="http://schemas.microsoft.com/office/powerpoint/2010/main" val="295853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10">
            <a:extLst>
              <a:ext uri="{FF2B5EF4-FFF2-40B4-BE49-F238E27FC236}">
                <a16:creationId xmlns:a16="http://schemas.microsoft.com/office/drawing/2014/main" id="{95B0ADD8-91E5-8CD0-0337-D1AD8C9853E9}"/>
              </a:ext>
            </a:extLst>
          </p:cNvPr>
          <p:cNvSpPr>
            <a:spLocks noChangeArrowheads="1"/>
          </p:cNvSpPr>
          <p:nvPr/>
        </p:nvSpPr>
        <p:spPr bwMode="auto">
          <a:xfrm rot="19800000">
            <a:off x="-246007" y="2292562"/>
            <a:ext cx="9121253" cy="338614"/>
          </a:xfrm>
          <a:prstGeom prst="roundRect">
            <a:avLst>
              <a:gd name="adj" fmla="val 32403"/>
            </a:avLst>
          </a:prstGeom>
          <a:solidFill>
            <a:srgbClr val="BEBEBE"/>
          </a:solidFill>
          <a:ln w="25400">
            <a:solidFill>
              <a:sysClr val="window" lastClr="FFFFFF"/>
            </a:solidFill>
            <a:round/>
            <a:headEnd/>
            <a:tailEnd/>
          </a:ln>
          <a:effectLst>
            <a:outerShdw blurRad="101600" dist="38100" dir="2700000" algn="br" rotWithShape="0">
              <a:srgbClr val="808080">
                <a:alpha val="42998"/>
              </a:srgbClr>
            </a:outerShdw>
          </a:effectLst>
        </p:spPr>
        <p:txBody>
          <a:bodyPr wrap="square" lIns="0" tIns="0" rIns="0" bIns="0">
            <a:spAutoFit/>
          </a:bodyPr>
          <a:lstStyle/>
          <a:p>
            <a:pPr marL="0" marR="0" lvl="0" indent="0" algn="ctr" defTabSz="685800" eaLnBrk="1" fontAlgn="auto" latinLnBrk="0" hangingPunct="1">
              <a:lnSpc>
                <a:spcPct val="100000"/>
              </a:lnSpc>
              <a:spcBef>
                <a:spcPct val="50000"/>
              </a:spcBef>
              <a:spcAft>
                <a:spcPts val="0"/>
              </a:spcAft>
              <a:buClrTx/>
              <a:buSzTx/>
              <a:buFontTx/>
              <a:buNone/>
              <a:tabLst/>
              <a:defRPr/>
            </a:pPr>
            <a:r>
              <a:rPr kumimoji="0" lang="de-DE" sz="1800" b="1" i="0" u="none" strike="noStrike" kern="0" cap="none" spc="0" normalizeH="0" baseline="0" noProof="0" dirty="0">
                <a:ln>
                  <a:noFill/>
                </a:ln>
                <a:solidFill>
                  <a:prstClr val="white"/>
                </a:solidFill>
                <a:effectLst/>
                <a:uLnTx/>
                <a:uFillTx/>
                <a:latin typeface="Arial" pitchFamily="-107" charset="0"/>
                <a:ea typeface="Geneva" pitchFamily="-107" charset="-128"/>
                <a:cs typeface="Geneva" pitchFamily="-107" charset="-128"/>
              </a:rPr>
              <a:t>Ihr Text</a:t>
            </a:r>
            <a:endParaRPr kumimoji="0" lang="de-DE" sz="1800" b="0" i="0" u="none" strike="noStrike" kern="0" cap="none" spc="0" normalizeH="0" baseline="30000" noProof="0" dirty="0">
              <a:ln>
                <a:noFill/>
              </a:ln>
              <a:solidFill>
                <a:prstClr val="white"/>
              </a:solidFill>
              <a:effectLst/>
              <a:uLnTx/>
              <a:uFillTx/>
              <a:latin typeface="Arial" pitchFamily="-107" charset="0"/>
              <a:ea typeface="Geneva" pitchFamily="-107" charset="-128"/>
              <a:cs typeface="Geneva" pitchFamily="-107" charset="-128"/>
            </a:endParaRPr>
          </a:p>
        </p:txBody>
      </p:sp>
      <p:sp>
        <p:nvSpPr>
          <p:cNvPr id="2" name="TextBox 1">
            <a:extLst>
              <a:ext uri="{FF2B5EF4-FFF2-40B4-BE49-F238E27FC236}">
                <a16:creationId xmlns:a16="http://schemas.microsoft.com/office/drawing/2014/main" id="{7BD6AF3E-A62C-F068-A8CB-379AA9294E4C}"/>
              </a:ext>
            </a:extLst>
          </p:cNvPr>
          <p:cNvSpPr txBox="1"/>
          <p:nvPr/>
        </p:nvSpPr>
        <p:spPr>
          <a:xfrm>
            <a:off x="2725152" y="965534"/>
            <a:ext cx="2535655" cy="18949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4" name="Inhaltsplatzhalter 1">
            <a:extLst>
              <a:ext uri="{FF2B5EF4-FFF2-40B4-BE49-F238E27FC236}">
                <a16:creationId xmlns:a16="http://schemas.microsoft.com/office/drawing/2014/main" id="{85CE6B57-E3ED-2E92-3BB0-BACA27204F2B}"/>
              </a:ext>
            </a:extLst>
          </p:cNvPr>
          <p:cNvSpPr txBox="1">
            <a:spLocks/>
          </p:cNvSpPr>
          <p:nvPr/>
        </p:nvSpPr>
        <p:spPr bwMode="auto">
          <a:xfrm>
            <a:off x="1790702" y="1087041"/>
            <a:ext cx="7038975" cy="361354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00025" indent="-200025" algn="l" rtl="0" eaLnBrk="0" fontAlgn="base" hangingPunct="0">
              <a:lnSpc>
                <a:spcPts val="1800"/>
              </a:lnSpc>
              <a:spcBef>
                <a:spcPts val="900"/>
              </a:spcBef>
              <a:spcAft>
                <a:spcPct val="0"/>
              </a:spcAft>
              <a:buClr>
                <a:schemeClr val="accent2"/>
              </a:buClr>
              <a:buFont typeface="Wingdings" panose="05000000000000000000" pitchFamily="2" charset="2"/>
              <a:buChar char="§"/>
              <a:defRPr sz="1650">
                <a:solidFill>
                  <a:srgbClr val="666565"/>
                </a:solidFill>
                <a:latin typeface="+mn-lt"/>
                <a:ea typeface="ＭＳ Ｐゴシック" charset="0"/>
                <a:cs typeface="Geneva" pitchFamily="-108" charset="-128"/>
              </a:defRPr>
            </a:lvl1pPr>
            <a:lvl2pPr marL="333375" indent="-133350" algn="l" rtl="0" eaLnBrk="0" fontAlgn="base" hangingPunct="0">
              <a:lnSpc>
                <a:spcPts val="1800"/>
              </a:lnSpc>
              <a:spcBef>
                <a:spcPct val="20000"/>
              </a:spcBef>
              <a:spcAft>
                <a:spcPct val="0"/>
              </a:spcAft>
              <a:buClr>
                <a:schemeClr val="accent2"/>
              </a:buClr>
              <a:buFont typeface="Symbol" charset="2"/>
              <a:buChar char="-"/>
              <a:defRPr sz="1500">
                <a:solidFill>
                  <a:srgbClr val="666565"/>
                </a:solidFill>
                <a:latin typeface="+mn-lt"/>
                <a:ea typeface="ＭＳ Ｐゴシック" charset="0"/>
                <a:cs typeface="Geneva" charset="0"/>
              </a:defRPr>
            </a:lvl2pPr>
            <a:lvl3pPr marL="472679" indent="-139304" algn="l" rtl="0" eaLnBrk="0" fontAlgn="base" hangingPunct="0">
              <a:lnSpc>
                <a:spcPts val="1800"/>
              </a:lnSpc>
              <a:spcBef>
                <a:spcPct val="20000"/>
              </a:spcBef>
              <a:spcAft>
                <a:spcPct val="0"/>
              </a:spcAft>
              <a:buClr>
                <a:schemeClr val="accent2"/>
              </a:buClr>
              <a:buFont typeface="Wingdings" panose="05000000000000000000" pitchFamily="2" charset="2"/>
              <a:buChar char="§"/>
              <a:defRPr sz="1500">
                <a:solidFill>
                  <a:srgbClr val="666565"/>
                </a:solidFill>
                <a:latin typeface="+mn-lt"/>
                <a:ea typeface="ＭＳ Ｐゴシック" charset="0"/>
                <a:cs typeface="Geneva" charset="0"/>
              </a:defRPr>
            </a:lvl3pPr>
            <a:lvl4pPr marL="60602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4pPr>
            <a:lvl5pPr marL="73937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a:lstStyle>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1</a:t>
            </a:r>
          </a:p>
          <a:p>
            <a:pPr defTabSz="914400"/>
            <a:r>
              <a:rPr lang="de-DE" altLang="de-DE" kern="0">
                <a:latin typeface="Arial" panose="020B0604020202020204" pitchFamily="34" charset="0"/>
                <a:ea typeface="ＭＳ Ｐゴシック" panose="020B0600070205080204" pitchFamily="34" charset="-128"/>
                <a:cs typeface="Geneva" charset="0"/>
              </a:rPr>
              <a:t>Text A</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endParaRPr lang="de-DE" altLang="de-DE" kern="0">
              <a:latin typeface="Arial" panose="020B0604020202020204" pitchFamily="34" charset="0"/>
              <a:ea typeface="ＭＳ Ｐゴシック" panose="020B0600070205080204" pitchFamily="34" charset="-128"/>
              <a:cs typeface="Geneva" charset="0"/>
            </a:endParaRPr>
          </a:p>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2</a:t>
            </a:r>
          </a:p>
          <a:p>
            <a:pPr defTabSz="914400"/>
            <a:r>
              <a:rPr lang="de-DE" altLang="de-DE" kern="0">
                <a:latin typeface="Arial" panose="020B0604020202020204" pitchFamily="34" charset="0"/>
                <a:ea typeface="ＭＳ Ｐゴシック" panose="020B0600070205080204" pitchFamily="34" charset="-128"/>
                <a:cs typeface="Geneva" charset="0"/>
              </a:rPr>
              <a:t>Text A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1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2 </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buFont typeface="Wingdings" panose="05000000000000000000" pitchFamily="2" charset="2"/>
              <a:buNone/>
            </a:pPr>
            <a:endParaRPr lang="de-DE" altLang="de-DE" kern="0" dirty="0">
              <a:latin typeface="Arial" panose="020B0604020202020204" pitchFamily="34" charset="0"/>
              <a:ea typeface="ＭＳ Ｐゴシック" panose="020B0600070205080204" pitchFamily="34" charset="-128"/>
              <a:cs typeface="Geneva" charset="0"/>
            </a:endParaRPr>
          </a:p>
        </p:txBody>
      </p:sp>
      <p:sp>
        <p:nvSpPr>
          <p:cNvPr id="6" name="Titel 2">
            <a:extLst>
              <a:ext uri="{FF2B5EF4-FFF2-40B4-BE49-F238E27FC236}">
                <a16:creationId xmlns:a16="http://schemas.microsoft.com/office/drawing/2014/main" id="{6110BDD3-783C-A999-0AB2-F6862AC61818}"/>
              </a:ext>
            </a:extLst>
          </p:cNvPr>
          <p:cNvSpPr txBox="1">
            <a:spLocks/>
          </p:cNvSpPr>
          <p:nvPr/>
        </p:nvSpPr>
        <p:spPr bwMode="auto">
          <a:xfrm>
            <a:off x="1790639" y="479950"/>
            <a:ext cx="5025628" cy="492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200">
                <a:solidFill>
                  <a:srgbClr val="666565"/>
                </a:solidFill>
                <a:latin typeface="Calibri" panose="020F0502020204030204" pitchFamily="34" charset="0"/>
                <a:ea typeface="ＭＳ Ｐゴシック" panose="020B0600070205080204" pitchFamily="34" charset="-128"/>
                <a:cs typeface="Geneva" charset="0"/>
              </a:defRPr>
            </a:lvl1pPr>
            <a:lvl2pPr marL="742950" indent="-28575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2pPr>
            <a:lvl3pPr marL="11430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3pPr>
            <a:lvl4pPr marL="16002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4pPr>
            <a:lvl5pPr marL="20574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9pPr>
          </a:lstStyle>
          <a:p>
            <a:pPr>
              <a:spcBef>
                <a:spcPct val="0"/>
              </a:spcBef>
              <a:buNone/>
              <a:defRPr/>
            </a:pPr>
            <a:r>
              <a:rPr lang="de-DE" altLang="de-DE" sz="2025" dirty="0">
                <a:solidFill>
                  <a:srgbClr val="BE0023"/>
                </a:solidFill>
                <a:latin typeface="Arial" panose="020B0604020202020204" pitchFamily="34" charset="0"/>
                <a:cs typeface="Arial" panose="020B0604020202020204" pitchFamily="34" charset="0"/>
              </a:rPr>
              <a:t>Leer-Folie, neutral</a:t>
            </a:r>
          </a:p>
        </p:txBody>
      </p:sp>
    </p:spTree>
    <p:extLst>
      <p:ext uri="{BB962C8B-B14F-4D97-AF65-F5344CB8AC3E}">
        <p14:creationId xmlns:p14="http://schemas.microsoft.com/office/powerpoint/2010/main" val="3189272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10">
            <a:extLst>
              <a:ext uri="{FF2B5EF4-FFF2-40B4-BE49-F238E27FC236}">
                <a16:creationId xmlns:a16="http://schemas.microsoft.com/office/drawing/2014/main" id="{95B0ADD8-91E5-8CD0-0337-D1AD8C9853E9}"/>
              </a:ext>
            </a:extLst>
          </p:cNvPr>
          <p:cNvSpPr>
            <a:spLocks noChangeArrowheads="1"/>
          </p:cNvSpPr>
          <p:nvPr/>
        </p:nvSpPr>
        <p:spPr bwMode="auto">
          <a:xfrm rot="19800000">
            <a:off x="-246007" y="2292562"/>
            <a:ext cx="9121253" cy="338614"/>
          </a:xfrm>
          <a:prstGeom prst="roundRect">
            <a:avLst>
              <a:gd name="adj" fmla="val 32403"/>
            </a:avLst>
          </a:prstGeom>
          <a:solidFill>
            <a:srgbClr val="BEBEBE"/>
          </a:solidFill>
          <a:ln w="25400">
            <a:solidFill>
              <a:sysClr val="window" lastClr="FFFFFF"/>
            </a:solidFill>
            <a:round/>
            <a:headEnd/>
            <a:tailEnd/>
          </a:ln>
          <a:effectLst>
            <a:outerShdw blurRad="101600" dist="38100" dir="2700000" algn="br" rotWithShape="0">
              <a:srgbClr val="808080">
                <a:alpha val="42998"/>
              </a:srgbClr>
            </a:outerShdw>
          </a:effectLst>
        </p:spPr>
        <p:txBody>
          <a:bodyPr wrap="square" lIns="0" tIns="0" rIns="0" bIns="0">
            <a:spAutoFit/>
          </a:bodyPr>
          <a:lstStyle/>
          <a:p>
            <a:pPr marL="0" marR="0" lvl="0" indent="0" algn="ctr" defTabSz="685800" eaLnBrk="1" fontAlgn="auto" latinLnBrk="0" hangingPunct="1">
              <a:lnSpc>
                <a:spcPct val="100000"/>
              </a:lnSpc>
              <a:spcBef>
                <a:spcPct val="50000"/>
              </a:spcBef>
              <a:spcAft>
                <a:spcPts val="0"/>
              </a:spcAft>
              <a:buClrTx/>
              <a:buSzTx/>
              <a:buFontTx/>
              <a:buNone/>
              <a:tabLst/>
              <a:defRPr/>
            </a:pPr>
            <a:r>
              <a:rPr kumimoji="0" lang="de-DE" sz="1800" b="1" i="0" u="none" strike="noStrike" kern="0" cap="none" spc="0" normalizeH="0" baseline="0" noProof="0" dirty="0">
                <a:ln>
                  <a:noFill/>
                </a:ln>
                <a:solidFill>
                  <a:prstClr val="white"/>
                </a:solidFill>
                <a:effectLst/>
                <a:uLnTx/>
                <a:uFillTx/>
                <a:latin typeface="Arial" pitchFamily="-107" charset="0"/>
                <a:ea typeface="Geneva" pitchFamily="-107" charset="-128"/>
                <a:cs typeface="Geneva" pitchFamily="-107" charset="-128"/>
              </a:rPr>
              <a:t>Ihr Text</a:t>
            </a:r>
            <a:endParaRPr kumimoji="0" lang="de-DE" sz="1800" b="0" i="0" u="none" strike="noStrike" kern="0" cap="none" spc="0" normalizeH="0" baseline="30000" noProof="0" dirty="0">
              <a:ln>
                <a:noFill/>
              </a:ln>
              <a:solidFill>
                <a:prstClr val="white"/>
              </a:solidFill>
              <a:effectLst/>
              <a:uLnTx/>
              <a:uFillTx/>
              <a:latin typeface="Arial" pitchFamily="-107" charset="0"/>
              <a:ea typeface="Geneva" pitchFamily="-107" charset="-128"/>
              <a:cs typeface="Geneva" pitchFamily="-107" charset="-128"/>
            </a:endParaRPr>
          </a:p>
        </p:txBody>
      </p:sp>
      <p:sp>
        <p:nvSpPr>
          <p:cNvPr id="2" name="TextBox 1">
            <a:extLst>
              <a:ext uri="{FF2B5EF4-FFF2-40B4-BE49-F238E27FC236}">
                <a16:creationId xmlns:a16="http://schemas.microsoft.com/office/drawing/2014/main" id="{7BD6AF3E-A62C-F068-A8CB-379AA9294E4C}"/>
              </a:ext>
            </a:extLst>
          </p:cNvPr>
          <p:cNvSpPr txBox="1"/>
          <p:nvPr/>
        </p:nvSpPr>
        <p:spPr>
          <a:xfrm>
            <a:off x="2725152" y="965534"/>
            <a:ext cx="2535655" cy="18949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4" name="Inhaltsplatzhalter 1">
            <a:extLst>
              <a:ext uri="{FF2B5EF4-FFF2-40B4-BE49-F238E27FC236}">
                <a16:creationId xmlns:a16="http://schemas.microsoft.com/office/drawing/2014/main" id="{85CE6B57-E3ED-2E92-3BB0-BACA27204F2B}"/>
              </a:ext>
            </a:extLst>
          </p:cNvPr>
          <p:cNvSpPr txBox="1">
            <a:spLocks/>
          </p:cNvSpPr>
          <p:nvPr/>
        </p:nvSpPr>
        <p:spPr bwMode="auto">
          <a:xfrm>
            <a:off x="1790702" y="1087041"/>
            <a:ext cx="7038975" cy="361354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00025" indent="-200025" algn="l" rtl="0" eaLnBrk="0" fontAlgn="base" hangingPunct="0">
              <a:lnSpc>
                <a:spcPts val="1800"/>
              </a:lnSpc>
              <a:spcBef>
                <a:spcPts val="900"/>
              </a:spcBef>
              <a:spcAft>
                <a:spcPct val="0"/>
              </a:spcAft>
              <a:buClr>
                <a:schemeClr val="accent2"/>
              </a:buClr>
              <a:buFont typeface="Wingdings" panose="05000000000000000000" pitchFamily="2" charset="2"/>
              <a:buChar char="§"/>
              <a:defRPr sz="1650">
                <a:solidFill>
                  <a:srgbClr val="666565"/>
                </a:solidFill>
                <a:latin typeface="+mn-lt"/>
                <a:ea typeface="ＭＳ Ｐゴシック" charset="0"/>
                <a:cs typeface="Geneva" pitchFamily="-108" charset="-128"/>
              </a:defRPr>
            </a:lvl1pPr>
            <a:lvl2pPr marL="333375" indent="-133350" algn="l" rtl="0" eaLnBrk="0" fontAlgn="base" hangingPunct="0">
              <a:lnSpc>
                <a:spcPts val="1800"/>
              </a:lnSpc>
              <a:spcBef>
                <a:spcPct val="20000"/>
              </a:spcBef>
              <a:spcAft>
                <a:spcPct val="0"/>
              </a:spcAft>
              <a:buClr>
                <a:schemeClr val="accent2"/>
              </a:buClr>
              <a:buFont typeface="Symbol" charset="2"/>
              <a:buChar char="-"/>
              <a:defRPr sz="1500">
                <a:solidFill>
                  <a:srgbClr val="666565"/>
                </a:solidFill>
                <a:latin typeface="+mn-lt"/>
                <a:ea typeface="ＭＳ Ｐゴシック" charset="0"/>
                <a:cs typeface="Geneva" charset="0"/>
              </a:defRPr>
            </a:lvl2pPr>
            <a:lvl3pPr marL="472679" indent="-139304" algn="l" rtl="0" eaLnBrk="0" fontAlgn="base" hangingPunct="0">
              <a:lnSpc>
                <a:spcPts val="1800"/>
              </a:lnSpc>
              <a:spcBef>
                <a:spcPct val="20000"/>
              </a:spcBef>
              <a:spcAft>
                <a:spcPct val="0"/>
              </a:spcAft>
              <a:buClr>
                <a:schemeClr val="accent2"/>
              </a:buClr>
              <a:buFont typeface="Wingdings" panose="05000000000000000000" pitchFamily="2" charset="2"/>
              <a:buChar char="§"/>
              <a:defRPr sz="1500">
                <a:solidFill>
                  <a:srgbClr val="666565"/>
                </a:solidFill>
                <a:latin typeface="+mn-lt"/>
                <a:ea typeface="ＭＳ Ｐゴシック" charset="0"/>
                <a:cs typeface="Geneva" charset="0"/>
              </a:defRPr>
            </a:lvl3pPr>
            <a:lvl4pPr marL="60602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4pPr>
            <a:lvl5pPr marL="73937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a:lstStyle>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1</a:t>
            </a:r>
          </a:p>
          <a:p>
            <a:pPr defTabSz="914400"/>
            <a:r>
              <a:rPr lang="de-DE" altLang="de-DE" kern="0">
                <a:latin typeface="Arial" panose="020B0604020202020204" pitchFamily="34" charset="0"/>
                <a:ea typeface="ＭＳ Ｐゴシック" panose="020B0600070205080204" pitchFamily="34" charset="-128"/>
                <a:cs typeface="Geneva" charset="0"/>
              </a:rPr>
              <a:t>Text A</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endParaRPr lang="de-DE" altLang="de-DE" kern="0">
              <a:latin typeface="Arial" panose="020B0604020202020204" pitchFamily="34" charset="0"/>
              <a:ea typeface="ＭＳ Ｐゴシック" panose="020B0600070205080204" pitchFamily="34" charset="-128"/>
              <a:cs typeface="Geneva" charset="0"/>
            </a:endParaRPr>
          </a:p>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2</a:t>
            </a:r>
          </a:p>
          <a:p>
            <a:pPr defTabSz="914400"/>
            <a:r>
              <a:rPr lang="de-DE" altLang="de-DE" kern="0">
                <a:latin typeface="Arial" panose="020B0604020202020204" pitchFamily="34" charset="0"/>
                <a:ea typeface="ＭＳ Ｐゴシック" panose="020B0600070205080204" pitchFamily="34" charset="-128"/>
                <a:cs typeface="Geneva" charset="0"/>
              </a:rPr>
              <a:t>Text A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1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2 </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buFont typeface="Wingdings" panose="05000000000000000000" pitchFamily="2" charset="2"/>
              <a:buNone/>
            </a:pPr>
            <a:endParaRPr lang="de-DE" altLang="de-DE" kern="0" dirty="0">
              <a:latin typeface="Arial" panose="020B0604020202020204" pitchFamily="34" charset="0"/>
              <a:ea typeface="ＭＳ Ｐゴシック" panose="020B0600070205080204" pitchFamily="34" charset="-128"/>
              <a:cs typeface="Geneva" charset="0"/>
            </a:endParaRPr>
          </a:p>
        </p:txBody>
      </p:sp>
      <p:sp>
        <p:nvSpPr>
          <p:cNvPr id="6" name="Titel 2">
            <a:extLst>
              <a:ext uri="{FF2B5EF4-FFF2-40B4-BE49-F238E27FC236}">
                <a16:creationId xmlns:a16="http://schemas.microsoft.com/office/drawing/2014/main" id="{6110BDD3-783C-A999-0AB2-F6862AC61818}"/>
              </a:ext>
            </a:extLst>
          </p:cNvPr>
          <p:cNvSpPr txBox="1">
            <a:spLocks/>
          </p:cNvSpPr>
          <p:nvPr/>
        </p:nvSpPr>
        <p:spPr bwMode="auto">
          <a:xfrm>
            <a:off x="1790639" y="479950"/>
            <a:ext cx="5025628" cy="492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200">
                <a:solidFill>
                  <a:srgbClr val="666565"/>
                </a:solidFill>
                <a:latin typeface="Calibri" panose="020F0502020204030204" pitchFamily="34" charset="0"/>
                <a:ea typeface="ＭＳ Ｐゴシック" panose="020B0600070205080204" pitchFamily="34" charset="-128"/>
                <a:cs typeface="Geneva" charset="0"/>
              </a:defRPr>
            </a:lvl1pPr>
            <a:lvl2pPr marL="742950" indent="-28575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2pPr>
            <a:lvl3pPr marL="11430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3pPr>
            <a:lvl4pPr marL="16002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4pPr>
            <a:lvl5pPr marL="20574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9pPr>
          </a:lstStyle>
          <a:p>
            <a:pPr>
              <a:spcBef>
                <a:spcPct val="0"/>
              </a:spcBef>
              <a:buNone/>
              <a:defRPr/>
            </a:pPr>
            <a:r>
              <a:rPr lang="de-DE" altLang="de-DE" sz="2025" dirty="0">
                <a:solidFill>
                  <a:srgbClr val="BE0023"/>
                </a:solidFill>
                <a:latin typeface="Arial" panose="020B0604020202020204" pitchFamily="34" charset="0"/>
                <a:cs typeface="Arial" panose="020B0604020202020204" pitchFamily="34" charset="0"/>
              </a:rPr>
              <a:t>Leer-Folie, neutral</a:t>
            </a:r>
          </a:p>
        </p:txBody>
      </p:sp>
    </p:spTree>
    <p:extLst>
      <p:ext uri="{BB962C8B-B14F-4D97-AF65-F5344CB8AC3E}">
        <p14:creationId xmlns:p14="http://schemas.microsoft.com/office/powerpoint/2010/main" val="104674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A661F81-D47D-4D20-9374-7F1CB5204DF3}"/>
              </a:ext>
            </a:extLst>
          </p:cNvPr>
          <p:cNvSpPr>
            <a:spLocks noGrp="1"/>
          </p:cNvSpPr>
          <p:nvPr>
            <p:ph idx="1"/>
          </p:nvPr>
        </p:nvSpPr>
        <p:spPr/>
        <p:txBody>
          <a:bodyPr/>
          <a:lstStyle/>
          <a:p>
            <a:pPr>
              <a:lnSpc>
                <a:spcPct val="100000"/>
              </a:lnSpc>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Zumeist halb- oder vollsynthetische Arzneimittel</a:t>
            </a:r>
          </a:p>
          <a:p>
            <a:pPr>
              <a:lnSpc>
                <a:spcPct val="100000"/>
              </a:lnSpc>
              <a:buFont typeface="Wingdings" panose="05000000000000000000" pitchFamily="2" charset="2"/>
              <a:buChar char="§"/>
            </a:pPr>
            <a:r>
              <a:rPr lang="de-DE" altLang="de-DE" b="1" dirty="0">
                <a:latin typeface="Arial" panose="020B0604020202020204" pitchFamily="34" charset="0"/>
                <a:ea typeface="ＭＳ Ｐゴシック" panose="020B0600070205080204" pitchFamily="34" charset="-128"/>
                <a:cs typeface="Arial" panose="020B0604020202020204" pitchFamily="34" charset="0"/>
              </a:rPr>
              <a:t>Hemmen Zellwachstum bzw. Zellteilung</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p>
          <a:p>
            <a:pPr marL="273050" indent="0">
              <a:lnSpc>
                <a:spcPct val="100000"/>
              </a:lnSpc>
              <a:spcBef>
                <a:spcPts val="0"/>
              </a:spcBef>
              <a:buNone/>
            </a:pPr>
            <a:r>
              <a:rPr lang="de-DE" altLang="de-DE" dirty="0">
                <a:latin typeface="Arial" panose="020B0604020202020204" pitchFamily="34" charset="0"/>
                <a:ea typeface="ＭＳ Ｐゴシック" panose="020B0600070205080204" pitchFamily="34" charset="-128"/>
                <a:cs typeface="Arial" panose="020B0604020202020204" pitchFamily="34" charset="0"/>
              </a:rPr>
              <a:t>(gr.: </a:t>
            </a:r>
            <a:r>
              <a:rPr lang="de-DE" altLang="de-DE" i="1" dirty="0" err="1">
                <a:latin typeface="Arial" panose="020B0604020202020204" pitchFamily="34" charset="0"/>
                <a:ea typeface="ＭＳ Ｐゴシック" panose="020B0600070205080204" pitchFamily="34" charset="-128"/>
                <a:cs typeface="Arial" panose="020B0604020202020204" pitchFamily="34" charset="0"/>
              </a:rPr>
              <a:t>cyto</a:t>
            </a:r>
            <a:r>
              <a:rPr lang="de-DE" altLang="de-DE" dirty="0">
                <a:latin typeface="Arial" panose="020B0604020202020204" pitchFamily="34" charset="0"/>
                <a:ea typeface="ＭＳ Ｐゴシック" panose="020B0600070205080204" pitchFamily="34" charset="-128"/>
                <a:cs typeface="Arial" panose="020B0604020202020204" pitchFamily="34" charset="0"/>
              </a:rPr>
              <a:t> = Zelle und </a:t>
            </a:r>
            <a:r>
              <a:rPr lang="de-DE" altLang="de-DE" i="1" dirty="0" err="1">
                <a:latin typeface="Arial" panose="020B0604020202020204" pitchFamily="34" charset="0"/>
                <a:ea typeface="ＭＳ Ｐゴシック" panose="020B0600070205080204" pitchFamily="34" charset="-128"/>
                <a:cs typeface="Arial" panose="020B0604020202020204" pitchFamily="34" charset="0"/>
              </a:rPr>
              <a:t>statik</a:t>
            </a:r>
            <a:r>
              <a:rPr lang="de-DE" altLang="de-DE" dirty="0">
                <a:latin typeface="Arial" panose="020B0604020202020204" pitchFamily="34" charset="0"/>
                <a:ea typeface="ＭＳ Ｐゴシック" panose="020B0600070205080204" pitchFamily="34" charset="-128"/>
                <a:cs typeface="Arial" panose="020B0604020202020204" pitchFamily="34" charset="0"/>
              </a:rPr>
              <a:t> = anhalten) </a:t>
            </a:r>
          </a:p>
          <a:p>
            <a:pPr>
              <a:lnSpc>
                <a:spcPct val="100000"/>
              </a:lnSpc>
              <a:buFont typeface="Wingdings" panose="05000000000000000000" pitchFamily="2" charset="2"/>
              <a:buChar char="§"/>
            </a:pPr>
            <a:r>
              <a:rPr lang="de-DE" altLang="de-DE" b="1" dirty="0">
                <a:latin typeface="Arial" panose="020B0604020202020204" pitchFamily="34" charset="0"/>
                <a:ea typeface="ＭＳ Ｐゴシック" panose="020B0600070205080204" pitchFamily="34" charset="-128"/>
                <a:cs typeface="Arial" panose="020B0604020202020204" pitchFamily="34" charset="0"/>
              </a:rPr>
              <a:t>Behandlung von Krebs- </a:t>
            </a:r>
            <a:r>
              <a:rPr lang="de-DE" altLang="de-DE" dirty="0">
                <a:latin typeface="Arial" panose="020B0604020202020204" pitchFamily="34" charset="0"/>
                <a:ea typeface="ＭＳ Ｐゴシック" panose="020B0600070205080204" pitchFamily="34" charset="-128"/>
                <a:cs typeface="Arial" panose="020B0604020202020204" pitchFamily="34" charset="0"/>
              </a:rPr>
              <a:t>und ggf. auch Autoimmunerkrankungen</a:t>
            </a:r>
          </a:p>
          <a:p>
            <a:pPr>
              <a:lnSpc>
                <a:spcPct val="100000"/>
              </a:lnSpc>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Angriffspunkte in normalen Zellen und bösartigen Zellen vergleichbar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lang="de-DE" altLang="de-DE" b="1" dirty="0">
                <a:latin typeface="Arial" panose="020B0604020202020204" pitchFamily="34" charset="0"/>
                <a:ea typeface="ＭＳ Ｐゴシック" panose="020B0600070205080204" pitchFamily="34" charset="-128"/>
                <a:cs typeface="Arial" panose="020B0604020202020204" pitchFamily="34" charset="0"/>
              </a:rPr>
              <a:t>auch gesunde </a:t>
            </a:r>
            <a:r>
              <a:rPr lang="de-DE" b="1" dirty="0">
                <a:latin typeface="Arial" panose="020B0604020202020204" pitchFamily="34" charset="0"/>
                <a:ea typeface="ＭＳ Ｐゴシック" panose="020B0600070205080204" pitchFamily="34" charset="-128"/>
                <a:cs typeface="Arial" panose="020B0604020202020204" pitchFamily="34" charset="0"/>
              </a:rPr>
              <a:t>Gewebe mit hohen Teilungsraten der Zellen </a:t>
            </a:r>
            <a:r>
              <a:rPr lang="de-DE" altLang="de-DE" dirty="0">
                <a:latin typeface="Arial" panose="020B0604020202020204" pitchFamily="34" charset="0"/>
                <a:ea typeface="ＭＳ Ｐゴシック" panose="020B0600070205080204" pitchFamily="34" charset="-128"/>
                <a:cs typeface="Arial" panose="020B0604020202020204" pitchFamily="34" charset="0"/>
              </a:rPr>
              <a:t>(u. a. Haarwurzelzellen, Schleimhautepithel von Mund und Magen-Darm-Trakt, Knochenmark) können </a:t>
            </a:r>
            <a:r>
              <a:rPr lang="de-DE" altLang="de-DE" b="1" dirty="0">
                <a:latin typeface="Arial" panose="020B0604020202020204" pitchFamily="34" charset="0"/>
                <a:ea typeface="ＭＳ Ｐゴシック" panose="020B0600070205080204" pitchFamily="34" charset="-128"/>
                <a:cs typeface="Arial" panose="020B0604020202020204" pitchFamily="34" charset="0"/>
              </a:rPr>
              <a:t>geschädigt</a:t>
            </a:r>
            <a:r>
              <a:rPr lang="de-DE" altLang="de-DE" dirty="0">
                <a:latin typeface="Arial" panose="020B0604020202020204" pitchFamily="34" charset="0"/>
                <a:ea typeface="ＭＳ Ｐゴシック" panose="020B0600070205080204" pitchFamily="34" charset="-128"/>
                <a:cs typeface="Arial" panose="020B0604020202020204" pitchFamily="34" charset="0"/>
              </a:rPr>
              <a:t> werden</a:t>
            </a:r>
          </a:p>
          <a:p>
            <a:endParaRPr lang="de-DE" altLang="de-DE" dirty="0">
              <a:ea typeface="ＭＳ Ｐゴシック" panose="020B0600070205080204" pitchFamily="34" charset="-128"/>
              <a:cs typeface="Geneva" charset="0"/>
            </a:endParaRPr>
          </a:p>
          <a:p>
            <a:endParaRPr lang="de-DE" altLang="de-DE" dirty="0">
              <a:ea typeface="ＭＳ Ｐゴシック" panose="020B0600070205080204" pitchFamily="34" charset="-128"/>
              <a:cs typeface="Geneva" charset="0"/>
            </a:endParaRPr>
          </a:p>
          <a:p>
            <a:endParaRPr lang="de-DE" dirty="0"/>
          </a:p>
        </p:txBody>
      </p:sp>
      <p:sp>
        <p:nvSpPr>
          <p:cNvPr id="3" name="Titel 2">
            <a:extLst>
              <a:ext uri="{FF2B5EF4-FFF2-40B4-BE49-F238E27FC236}">
                <a16:creationId xmlns:a16="http://schemas.microsoft.com/office/drawing/2014/main" id="{66780BD0-10A9-4EA4-A63D-8A570FF2C169}"/>
              </a:ext>
            </a:extLst>
          </p:cNvPr>
          <p:cNvSpPr>
            <a:spLocks noGrp="1"/>
          </p:cNvSpPr>
          <p:nvPr>
            <p:ph type="ctrTitle"/>
          </p:nvPr>
        </p:nvSpPr>
        <p:spPr/>
        <p:txBody>
          <a:bodyPr/>
          <a:lstStyle/>
          <a:p>
            <a:r>
              <a:rPr lang="de-DE" altLang="de-DE" dirty="0">
                <a:ea typeface="ＭＳ Ｐゴシック" panose="020B0600070205080204" pitchFamily="34" charset="-128"/>
              </a:rPr>
              <a:t>Zytostatika</a:t>
            </a:r>
            <a:endParaRPr lang="de-DE" dirty="0"/>
          </a:p>
        </p:txBody>
      </p:sp>
      <p:sp>
        <p:nvSpPr>
          <p:cNvPr id="4" name="Vertikaler Textplatzhalter 3">
            <a:extLst>
              <a:ext uri="{FF2B5EF4-FFF2-40B4-BE49-F238E27FC236}">
                <a16:creationId xmlns:a16="http://schemas.microsoft.com/office/drawing/2014/main" id="{1EF0060F-F9A5-4EE4-A077-B32C46BCA3B7}"/>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39C513C5-7E5D-4463-835B-A7FB44DDC89E}"/>
              </a:ext>
            </a:extLst>
          </p:cNvPr>
          <p:cNvSpPr>
            <a:spLocks noGrp="1"/>
          </p:cNvSpPr>
          <p:nvPr>
            <p:ph type="sldNum" sz="quarter" idx="4"/>
          </p:nvPr>
        </p:nvSpPr>
        <p:spPr/>
        <p:txBody>
          <a:bodyPr/>
          <a:lstStyle/>
          <a:p>
            <a:pPr algn="r"/>
            <a:fld id="{D8EB360B-720C-704A-863E-A567E738ABDA}" type="slidenum">
              <a:rPr lang="de-DE" smtClean="0"/>
              <a:pPr algn="r"/>
              <a:t>2</a:t>
            </a:fld>
            <a:endParaRPr lang="de-DE" dirty="0"/>
          </a:p>
        </p:txBody>
      </p:sp>
    </p:spTree>
    <p:extLst>
      <p:ext uri="{BB962C8B-B14F-4D97-AF65-F5344CB8AC3E}">
        <p14:creationId xmlns:p14="http://schemas.microsoft.com/office/powerpoint/2010/main" val="342265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824AC8-44E4-41C0-A391-24A03766121F}"/>
              </a:ext>
            </a:extLst>
          </p:cNvPr>
          <p:cNvSpPr>
            <a:spLocks noGrp="1"/>
          </p:cNvSpPr>
          <p:nvPr>
            <p:ph idx="1"/>
          </p:nvPr>
        </p:nvSpPr>
        <p:spPr/>
        <p:txBody>
          <a:bodyPr/>
          <a:lstStyle/>
          <a:p>
            <a:pPr>
              <a:lnSpc>
                <a:spcPct val="100000"/>
              </a:lnSpc>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Krebszellen: Oft erhöhte Zellteilungsrate und eingeschränkte Reparaturkapazität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a:t>
            </a:r>
            <a:r>
              <a:rPr lang="de-DE" altLang="de-DE" dirty="0">
                <a:latin typeface="Arial" panose="020B0604020202020204" pitchFamily="34" charset="0"/>
                <a:ea typeface="ＭＳ Ｐゴシック" panose="020B0600070205080204" pitchFamily="34" charset="-128"/>
                <a:cs typeface="Arial" panose="020B0604020202020204" pitchFamily="34" charset="0"/>
              </a:rPr>
              <a:t> meist empfindlicher gegenüber Zytostatika als gesunde Zellen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multimodale </a:t>
            </a:r>
            <a:r>
              <a:rPr lang="de-DE" altLang="de-DE" dirty="0">
                <a:latin typeface="Arial" panose="020B0604020202020204" pitchFamily="34" charset="0"/>
                <a:ea typeface="ＭＳ Ｐゴシック" panose="020B0600070205080204" pitchFamily="34" charset="-128"/>
                <a:cs typeface="Arial" panose="020B0604020202020204" pitchFamily="34" charset="0"/>
              </a:rPr>
              <a:t>Therapie (Operation, Bestrahlung und Zytostatika) oft bei nicht metastasierter Erkrankung erfolgreich</a:t>
            </a:r>
          </a:p>
          <a:p>
            <a:pPr>
              <a:lnSpc>
                <a:spcPct val="100000"/>
              </a:lnSpc>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Greifen in </a:t>
            </a:r>
            <a:r>
              <a:rPr lang="de-DE" altLang="de-DE" b="1" dirty="0">
                <a:latin typeface="Arial" panose="020B0604020202020204" pitchFamily="34" charset="0"/>
                <a:ea typeface="ＭＳ Ｐゴシック" panose="020B0600070205080204" pitchFamily="34" charset="-128"/>
                <a:cs typeface="Arial" panose="020B0604020202020204" pitchFamily="34" charset="0"/>
              </a:rPr>
              <a:t>verschiedene Phasen des Zellzyklus </a:t>
            </a:r>
            <a:r>
              <a:rPr lang="de-DE" altLang="de-DE" dirty="0">
                <a:latin typeface="Arial" panose="020B0604020202020204" pitchFamily="34" charset="0"/>
                <a:ea typeface="ＭＳ Ｐゴシック" panose="020B0600070205080204" pitchFamily="34" charset="-128"/>
                <a:cs typeface="Arial" panose="020B0604020202020204" pitchFamily="34" charset="0"/>
              </a:rPr>
              <a:t>ein (z. B. in die Mitose-, Wachstums-, Synthesephase)</a:t>
            </a:r>
          </a:p>
          <a:p>
            <a:endParaRPr lang="de-DE" altLang="de-DE" dirty="0">
              <a:latin typeface="Arial" panose="020B0604020202020204" pitchFamily="34" charset="0"/>
              <a:ea typeface="ＭＳ Ｐゴシック" panose="020B0600070205080204" pitchFamily="34" charset="-128"/>
              <a:cs typeface="Arial" panose="020B0604020202020204" pitchFamily="34" charset="0"/>
            </a:endParaRPr>
          </a:p>
          <a:p>
            <a:endParaRPr lang="de-DE" altLang="de-DE" dirty="0">
              <a:ea typeface="ＭＳ Ｐゴシック" panose="020B0600070205080204" pitchFamily="34" charset="-128"/>
              <a:cs typeface="Geneva" charset="0"/>
            </a:endParaRPr>
          </a:p>
          <a:p>
            <a:endParaRPr lang="de-DE" dirty="0"/>
          </a:p>
        </p:txBody>
      </p:sp>
      <p:sp>
        <p:nvSpPr>
          <p:cNvPr id="3" name="Titel 2">
            <a:extLst>
              <a:ext uri="{FF2B5EF4-FFF2-40B4-BE49-F238E27FC236}">
                <a16:creationId xmlns:a16="http://schemas.microsoft.com/office/drawing/2014/main" id="{E963327B-99DD-47B1-BB2E-96153554B8BE}"/>
              </a:ext>
            </a:extLst>
          </p:cNvPr>
          <p:cNvSpPr>
            <a:spLocks noGrp="1"/>
          </p:cNvSpPr>
          <p:nvPr>
            <p:ph type="ctrTitle"/>
          </p:nvPr>
        </p:nvSpPr>
        <p:spPr/>
        <p:txBody>
          <a:bodyPr/>
          <a:lstStyle/>
          <a:p>
            <a:r>
              <a:rPr lang="de-DE" altLang="de-DE" dirty="0">
                <a:ea typeface="ＭＳ Ｐゴシック" panose="020B0600070205080204" pitchFamily="34" charset="-128"/>
              </a:rPr>
              <a:t>Zytostatika</a:t>
            </a:r>
            <a:endParaRPr lang="de-DE" dirty="0"/>
          </a:p>
        </p:txBody>
      </p:sp>
      <p:sp>
        <p:nvSpPr>
          <p:cNvPr id="4" name="Vertikaler Textplatzhalter 3">
            <a:extLst>
              <a:ext uri="{FF2B5EF4-FFF2-40B4-BE49-F238E27FC236}">
                <a16:creationId xmlns:a16="http://schemas.microsoft.com/office/drawing/2014/main" id="{743987FE-ADFA-42D9-9DC4-4E0A685D08D3}"/>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A752C619-BDB0-4094-96D7-8BA3CC7AB8B0}"/>
              </a:ext>
            </a:extLst>
          </p:cNvPr>
          <p:cNvSpPr>
            <a:spLocks noGrp="1"/>
          </p:cNvSpPr>
          <p:nvPr>
            <p:ph type="sldNum" sz="quarter" idx="4"/>
          </p:nvPr>
        </p:nvSpPr>
        <p:spPr/>
        <p:txBody>
          <a:bodyPr/>
          <a:lstStyle/>
          <a:p>
            <a:pPr algn="r"/>
            <a:fld id="{D8EB360B-720C-704A-863E-A567E738ABDA}" type="slidenum">
              <a:rPr lang="de-DE" smtClean="0"/>
              <a:pPr algn="r"/>
              <a:t>3</a:t>
            </a:fld>
            <a:endParaRPr lang="de-DE" dirty="0"/>
          </a:p>
        </p:txBody>
      </p:sp>
    </p:spTree>
    <p:extLst>
      <p:ext uri="{BB962C8B-B14F-4D97-AF65-F5344CB8AC3E}">
        <p14:creationId xmlns:p14="http://schemas.microsoft.com/office/powerpoint/2010/main" val="355699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7AA7EE0-4D47-4F4C-989B-4C9A02D5526E}"/>
              </a:ext>
            </a:extLst>
          </p:cNvPr>
          <p:cNvSpPr>
            <a:spLocks noGrp="1"/>
          </p:cNvSpPr>
          <p:nvPr>
            <p:ph type="ctrTitle"/>
          </p:nvPr>
        </p:nvSpPr>
        <p:spPr/>
        <p:txBody>
          <a:bodyPr/>
          <a:lstStyle/>
          <a:p>
            <a:r>
              <a:rPr lang="de-DE" altLang="de-DE" dirty="0">
                <a:ea typeface="ＭＳ Ｐゴシック" panose="020B0600070205080204" pitchFamily="34" charset="-128"/>
              </a:rPr>
              <a:t>Zytostatika – Wirkorte im Zellzyklus</a:t>
            </a:r>
            <a:endParaRPr lang="de-DE" dirty="0"/>
          </a:p>
        </p:txBody>
      </p:sp>
      <p:sp>
        <p:nvSpPr>
          <p:cNvPr id="4" name="Vertikaler Textplatzhalter 3">
            <a:extLst>
              <a:ext uri="{FF2B5EF4-FFF2-40B4-BE49-F238E27FC236}">
                <a16:creationId xmlns:a16="http://schemas.microsoft.com/office/drawing/2014/main" id="{CC54FCD1-592C-4248-B0F5-5323B1FFA16E}"/>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D266CB3A-E8AF-46E2-AF5A-BB40581C0998}"/>
              </a:ext>
            </a:extLst>
          </p:cNvPr>
          <p:cNvSpPr>
            <a:spLocks noGrp="1"/>
          </p:cNvSpPr>
          <p:nvPr>
            <p:ph type="sldNum" sz="quarter" idx="4"/>
          </p:nvPr>
        </p:nvSpPr>
        <p:spPr/>
        <p:txBody>
          <a:bodyPr/>
          <a:lstStyle/>
          <a:p>
            <a:pPr algn="r"/>
            <a:fld id="{D8EB360B-720C-704A-863E-A567E738ABDA}" type="slidenum">
              <a:rPr lang="de-DE" smtClean="0"/>
              <a:pPr algn="r"/>
              <a:t>4</a:t>
            </a:fld>
            <a:endParaRPr lang="de-DE" dirty="0"/>
          </a:p>
        </p:txBody>
      </p:sp>
      <p:pic>
        <p:nvPicPr>
          <p:cNvPr id="6" name="Bild 5">
            <a:extLst>
              <a:ext uri="{FF2B5EF4-FFF2-40B4-BE49-F238E27FC236}">
                <a16:creationId xmlns:a16="http://schemas.microsoft.com/office/drawing/2014/main" id="{22C8D2F3-FCF1-4350-91A8-62605CF69964}"/>
              </a:ext>
            </a:extLst>
          </p:cNvPr>
          <p:cNvPicPr>
            <a:picLocks noChangeAspect="1"/>
          </p:cNvPicPr>
          <p:nvPr/>
        </p:nvPicPr>
        <p:blipFill>
          <a:blip r:embed="rId3" cstate="hqprint">
            <a:extLst>
              <a:ext uri="{28A0092B-C50C-407E-A947-70E740481C1C}">
                <a14:useLocalDpi xmlns:a14="http://schemas.microsoft.com/office/drawing/2010/main"/>
              </a:ext>
            </a:extLst>
          </a:blip>
          <a:srcRect/>
          <a:stretch>
            <a:fillRect/>
          </a:stretch>
        </p:blipFill>
        <p:spPr bwMode="auto">
          <a:xfrm>
            <a:off x="2741364" y="1043328"/>
            <a:ext cx="4804810" cy="3705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2935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841857C-EF7D-4FAD-9F02-EB8FEB292CD7}"/>
              </a:ext>
            </a:extLst>
          </p:cNvPr>
          <p:cNvSpPr>
            <a:spLocks noGrp="1"/>
          </p:cNvSpPr>
          <p:nvPr>
            <p:ph idx="1"/>
          </p:nvPr>
        </p:nvSpPr>
        <p:spPr/>
        <p:txBody>
          <a:bodyPr/>
          <a:lstStyle/>
          <a:p>
            <a:pPr>
              <a:buFont typeface="Wingdings" panose="05000000000000000000" pitchFamily="2" charset="2"/>
              <a:buNone/>
            </a:pPr>
            <a:r>
              <a:rPr lang="de-DE" altLang="de-DE" sz="1700" b="1" dirty="0" err="1">
                <a:latin typeface="Arial" panose="020B0604020202020204" pitchFamily="34" charset="0"/>
                <a:ea typeface="ＭＳ Ｐゴシック" panose="020B0600070205080204" pitchFamily="34" charset="-128"/>
                <a:cs typeface="Arial" panose="020B0604020202020204" pitchFamily="34" charset="0"/>
              </a:rPr>
              <a:t>Alkylantien</a:t>
            </a:r>
            <a:endParaRPr lang="de-DE" altLang="de-DE" sz="1700" b="1" dirty="0">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Bindung an die DNA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Strangvernetzung  Verhinderung des Ablesens der DNA  Zelltod</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Wirkung in allen Zyklusphasen</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Beispiele: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Bendamustin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Busulfan</a:t>
            </a:r>
            <a:r>
              <a:rPr lang="de-DE" altLang="de-DE" dirty="0">
                <a:latin typeface="Arial" panose="020B0604020202020204" pitchFamily="34" charset="0"/>
                <a:ea typeface="ＭＳ Ｐゴシック" panose="020B0600070205080204" pitchFamily="34" charset="-128"/>
                <a:cs typeface="Arial" panose="020B0604020202020204" pitchFamily="34" charset="0"/>
              </a:rPr>
              <a:t>, Cyclophosphamid,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Ifosfamid</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Melphalan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Temozolomid</a:t>
            </a:r>
            <a:endParaRPr lang="de-DE" altLang="de-DE" dirty="0">
              <a:latin typeface="Arial" panose="020B0604020202020204" pitchFamily="34" charset="0"/>
              <a:ea typeface="ＭＳ Ｐゴシック" panose="020B0600070205080204" pitchFamily="34" charset="-128"/>
              <a:cs typeface="Arial" panose="020B0604020202020204" pitchFamily="34" charset="0"/>
            </a:endParaRPr>
          </a:p>
          <a:p>
            <a:pPr>
              <a:buNone/>
            </a:pPr>
            <a:endParaRPr lang="de-DE" altLang="de-DE" dirty="0">
              <a:ea typeface="ＭＳ Ｐゴシック" panose="020B0600070205080204" pitchFamily="34" charset="-128"/>
              <a:cs typeface="Geneva" charset="0"/>
            </a:endParaRPr>
          </a:p>
          <a:p>
            <a:endParaRPr lang="de-DE" dirty="0"/>
          </a:p>
        </p:txBody>
      </p:sp>
      <p:sp>
        <p:nvSpPr>
          <p:cNvPr id="3" name="Titel 2">
            <a:extLst>
              <a:ext uri="{FF2B5EF4-FFF2-40B4-BE49-F238E27FC236}">
                <a16:creationId xmlns:a16="http://schemas.microsoft.com/office/drawing/2014/main" id="{D41152DE-3EB0-4584-A514-34786705CFFF}"/>
              </a:ext>
            </a:extLst>
          </p:cNvPr>
          <p:cNvSpPr>
            <a:spLocks noGrp="1"/>
          </p:cNvSpPr>
          <p:nvPr>
            <p:ph type="ctrTitle"/>
          </p:nvPr>
        </p:nvSpPr>
        <p:spPr/>
        <p:txBody>
          <a:bodyPr/>
          <a:lstStyle/>
          <a:p>
            <a:r>
              <a:rPr lang="de-DE" altLang="de-DE" dirty="0">
                <a:ea typeface="ＭＳ Ｐゴシック" panose="020B0600070205080204" pitchFamily="34" charset="-128"/>
              </a:rPr>
              <a:t>Zytostatika – Wirkung (Auswahl)</a:t>
            </a:r>
            <a:endParaRPr lang="de-DE" dirty="0"/>
          </a:p>
        </p:txBody>
      </p:sp>
      <p:sp>
        <p:nvSpPr>
          <p:cNvPr id="4" name="Vertikaler Textplatzhalter 3">
            <a:extLst>
              <a:ext uri="{FF2B5EF4-FFF2-40B4-BE49-F238E27FC236}">
                <a16:creationId xmlns:a16="http://schemas.microsoft.com/office/drawing/2014/main" id="{66460C2A-282B-43C5-9DB2-17C70FCBC63F}"/>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57D53C94-6AAA-48FF-856B-85AAB2AD96A6}"/>
              </a:ext>
            </a:extLst>
          </p:cNvPr>
          <p:cNvSpPr>
            <a:spLocks noGrp="1"/>
          </p:cNvSpPr>
          <p:nvPr>
            <p:ph type="sldNum" sz="quarter" idx="4"/>
          </p:nvPr>
        </p:nvSpPr>
        <p:spPr/>
        <p:txBody>
          <a:bodyPr/>
          <a:lstStyle/>
          <a:p>
            <a:pPr algn="r"/>
            <a:fld id="{D8EB360B-720C-704A-863E-A567E738ABDA}" type="slidenum">
              <a:rPr lang="de-DE" smtClean="0"/>
              <a:pPr algn="r"/>
              <a:t>5</a:t>
            </a:fld>
            <a:endParaRPr lang="de-DE" dirty="0"/>
          </a:p>
        </p:txBody>
      </p:sp>
    </p:spTree>
    <p:extLst>
      <p:ext uri="{BB962C8B-B14F-4D97-AF65-F5344CB8AC3E}">
        <p14:creationId xmlns:p14="http://schemas.microsoft.com/office/powerpoint/2010/main" val="50124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F2C63C4-6284-4740-B871-3ECFECF08B83}"/>
              </a:ext>
            </a:extLst>
          </p:cNvPr>
          <p:cNvSpPr>
            <a:spLocks noGrp="1"/>
          </p:cNvSpPr>
          <p:nvPr>
            <p:ph idx="1"/>
          </p:nvPr>
        </p:nvSpPr>
        <p:spPr/>
        <p:txBody>
          <a:bodyPr/>
          <a:lstStyle/>
          <a:p>
            <a:pPr>
              <a:buFont typeface="Wingdings" panose="05000000000000000000" pitchFamily="2" charset="2"/>
              <a:buNone/>
            </a:pPr>
            <a:r>
              <a:rPr lang="de-DE" altLang="de-DE" sz="1700" b="1" dirty="0">
                <a:latin typeface="Arial" panose="020B0604020202020204" pitchFamily="34" charset="0"/>
                <a:ea typeface="ＭＳ Ｐゴシック" panose="020B0600070205080204" pitchFamily="34" charset="-128"/>
                <a:cs typeface="Arial" panose="020B0604020202020204" pitchFamily="34" charset="0"/>
              </a:rPr>
              <a:t>Platinverbindungen</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Teilweise aufgrund des Wirkungsmechanismus auch Zuordnung zu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Alkylantien</a:t>
            </a:r>
            <a:r>
              <a:rPr lang="de-DE" altLang="de-DE" dirty="0">
                <a:latin typeface="Arial" panose="020B0604020202020204" pitchFamily="34" charset="0"/>
                <a:ea typeface="ＭＳ Ｐゴシック" panose="020B0600070205080204" pitchFamily="34" charset="-128"/>
                <a:cs typeface="Arial" panose="020B0604020202020204" pitchFamily="34" charset="0"/>
              </a:rPr>
              <a:t> (Cisplatin und Analoga)</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Bindung an die DNA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a:t>
            </a:r>
            <a:r>
              <a:rPr lang="de-DE" altLang="de-DE" dirty="0">
                <a:latin typeface="Arial" panose="020B0604020202020204" pitchFamily="34" charset="0"/>
                <a:ea typeface="ＭＳ Ｐゴシック" panose="020B0600070205080204" pitchFamily="34" charset="-128"/>
                <a:cs typeface="Arial" panose="020B0604020202020204" pitchFamily="34" charset="0"/>
              </a:rPr>
              <a:t> Strangvernetzung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a:t>
            </a:r>
            <a:r>
              <a:rPr lang="de-DE" altLang="de-DE" dirty="0">
                <a:latin typeface="Arial" panose="020B0604020202020204" pitchFamily="34" charset="0"/>
                <a:ea typeface="ＭＳ Ｐゴシック" panose="020B0600070205080204" pitchFamily="34" charset="-128"/>
                <a:cs typeface="Arial" panose="020B0604020202020204" pitchFamily="34" charset="0"/>
              </a:rPr>
              <a:t> Verhinderung des Ablesens der DNA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a:t>
            </a:r>
            <a:r>
              <a:rPr lang="de-DE" altLang="de-DE" dirty="0">
                <a:latin typeface="Arial" panose="020B0604020202020204" pitchFamily="34" charset="0"/>
                <a:ea typeface="ＭＳ Ｐゴシック" panose="020B0600070205080204" pitchFamily="34" charset="-128"/>
                <a:cs typeface="Arial" panose="020B0604020202020204" pitchFamily="34" charset="0"/>
              </a:rPr>
              <a:t> Zelltod</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Wirkung in allen Zyklusphasen</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Beispiele: Carboplatin, Cisplatin, Oxaliplatin</a:t>
            </a:r>
          </a:p>
          <a:p>
            <a:endParaRPr lang="de-DE" altLang="de-DE" dirty="0">
              <a:ea typeface="ＭＳ Ｐゴシック" panose="020B0600070205080204" pitchFamily="34" charset="-128"/>
              <a:cs typeface="Geneva" charset="0"/>
            </a:endParaRPr>
          </a:p>
          <a:p>
            <a:endParaRPr lang="de-DE" dirty="0"/>
          </a:p>
        </p:txBody>
      </p:sp>
      <p:sp>
        <p:nvSpPr>
          <p:cNvPr id="3" name="Titel 2">
            <a:extLst>
              <a:ext uri="{FF2B5EF4-FFF2-40B4-BE49-F238E27FC236}">
                <a16:creationId xmlns:a16="http://schemas.microsoft.com/office/drawing/2014/main" id="{88DA6C39-6EC1-4BC8-9408-5FEACCCBB608}"/>
              </a:ext>
            </a:extLst>
          </p:cNvPr>
          <p:cNvSpPr>
            <a:spLocks noGrp="1"/>
          </p:cNvSpPr>
          <p:nvPr>
            <p:ph type="ctrTitle"/>
          </p:nvPr>
        </p:nvSpPr>
        <p:spPr/>
        <p:txBody>
          <a:bodyPr/>
          <a:lstStyle/>
          <a:p>
            <a:r>
              <a:rPr lang="de-DE" altLang="de-DE" dirty="0">
                <a:ea typeface="ＭＳ Ｐゴシック" panose="020B0600070205080204" pitchFamily="34" charset="-128"/>
              </a:rPr>
              <a:t>Zytostatika – Wirkung (Auswahl)</a:t>
            </a:r>
            <a:endParaRPr lang="de-DE" dirty="0"/>
          </a:p>
        </p:txBody>
      </p:sp>
      <p:sp>
        <p:nvSpPr>
          <p:cNvPr id="4" name="Vertikaler Textplatzhalter 3">
            <a:extLst>
              <a:ext uri="{FF2B5EF4-FFF2-40B4-BE49-F238E27FC236}">
                <a16:creationId xmlns:a16="http://schemas.microsoft.com/office/drawing/2014/main" id="{A253EA29-0959-40B2-9D80-3030CC4465C3}"/>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32E4EA8F-C92A-44FC-98BF-B845043E424E}"/>
              </a:ext>
            </a:extLst>
          </p:cNvPr>
          <p:cNvSpPr>
            <a:spLocks noGrp="1"/>
          </p:cNvSpPr>
          <p:nvPr>
            <p:ph type="sldNum" sz="quarter" idx="4"/>
          </p:nvPr>
        </p:nvSpPr>
        <p:spPr/>
        <p:txBody>
          <a:bodyPr/>
          <a:lstStyle/>
          <a:p>
            <a:pPr algn="r"/>
            <a:fld id="{D8EB360B-720C-704A-863E-A567E738ABDA}" type="slidenum">
              <a:rPr lang="de-DE" dirty="0" smtClean="0"/>
              <a:pPr algn="r"/>
              <a:t>6</a:t>
            </a:fld>
            <a:endParaRPr lang="de-DE" dirty="0"/>
          </a:p>
        </p:txBody>
      </p:sp>
    </p:spTree>
    <p:extLst>
      <p:ext uri="{BB962C8B-B14F-4D97-AF65-F5344CB8AC3E}">
        <p14:creationId xmlns:p14="http://schemas.microsoft.com/office/powerpoint/2010/main" val="3200960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43E74F9-0959-4712-BF73-90A8A7439F17}"/>
              </a:ext>
            </a:extLst>
          </p:cNvPr>
          <p:cNvSpPr>
            <a:spLocks noGrp="1"/>
          </p:cNvSpPr>
          <p:nvPr>
            <p:ph idx="1"/>
          </p:nvPr>
        </p:nvSpPr>
        <p:spPr/>
        <p:txBody>
          <a:bodyPr/>
          <a:lstStyle/>
          <a:p>
            <a:pPr>
              <a:buFont typeface="Wingdings" panose="05000000000000000000" pitchFamily="2" charset="2"/>
              <a:buNone/>
            </a:pPr>
            <a:r>
              <a:rPr lang="de-DE" altLang="de-DE" sz="1700" b="1" dirty="0" err="1">
                <a:latin typeface="Arial" panose="020B0604020202020204" pitchFamily="34" charset="0"/>
                <a:ea typeface="ＭＳ Ｐゴシック" panose="020B0600070205080204" pitchFamily="34" charset="-128"/>
                <a:cs typeface="Arial" panose="020B0604020202020204" pitchFamily="34" charset="0"/>
              </a:rPr>
              <a:t>Antimetabolite</a:t>
            </a:r>
            <a:endParaRPr lang="de-DE" altLang="de-DE" sz="1700" b="1" dirty="0">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Hemmen wichtige Schlüsselenzyme der DNA-Synthese: phasenspezifische zytostatische Effekte</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Einbau in die DNA als falscher Baustein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funktionsuntüchtige DNA  Unterbindung der DNA-Synthese  Blockierung der Zellteilung</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Wirksamkeit nur in der S-Phase des Zellzyklus</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Beispiele: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Capecitabin</a:t>
            </a:r>
            <a:r>
              <a:rPr lang="de-DE" altLang="de-DE" dirty="0">
                <a:latin typeface="Arial" panose="020B0604020202020204" pitchFamily="34" charset="0"/>
                <a:ea typeface="ＭＳ Ｐゴシック" panose="020B0600070205080204" pitchFamily="34" charset="-128"/>
                <a:cs typeface="Arial" panose="020B0604020202020204" pitchFamily="34" charset="0"/>
              </a:rPr>
              <a:t>, 5-Fluorouracil (5-FU),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Gemcitabin</a:t>
            </a:r>
            <a:r>
              <a:rPr lang="de-DE" altLang="de-DE" dirty="0">
                <a:latin typeface="Arial" panose="020B0604020202020204" pitchFamily="34" charset="0"/>
                <a:ea typeface="ＭＳ Ｐゴシック" panose="020B0600070205080204" pitchFamily="34" charset="-128"/>
                <a:cs typeface="Arial" panose="020B0604020202020204" pitchFamily="34" charset="0"/>
              </a:rPr>
              <a:t>, Methotrexat (MTX),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Pemetrexed</a:t>
            </a:r>
            <a:endParaRPr lang="de-DE" altLang="de-DE" dirty="0">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None/>
            </a:pPr>
            <a:endParaRPr lang="de-DE" altLang="de-DE" dirty="0">
              <a:ea typeface="ＭＳ Ｐゴシック" panose="020B0600070205080204" pitchFamily="34" charset="-128"/>
              <a:cs typeface="Geneva" charset="0"/>
            </a:endParaRPr>
          </a:p>
          <a:p>
            <a:endParaRPr lang="de-DE" altLang="de-DE" dirty="0">
              <a:ea typeface="ＭＳ Ｐゴシック" panose="020B0600070205080204" pitchFamily="34" charset="-128"/>
              <a:cs typeface="Geneva" charset="0"/>
            </a:endParaRPr>
          </a:p>
          <a:p>
            <a:endParaRPr lang="de-DE" dirty="0"/>
          </a:p>
        </p:txBody>
      </p:sp>
      <p:sp>
        <p:nvSpPr>
          <p:cNvPr id="3" name="Titel 2">
            <a:extLst>
              <a:ext uri="{FF2B5EF4-FFF2-40B4-BE49-F238E27FC236}">
                <a16:creationId xmlns:a16="http://schemas.microsoft.com/office/drawing/2014/main" id="{CFC0AD3D-06ED-41C0-95D5-A05471EF028F}"/>
              </a:ext>
            </a:extLst>
          </p:cNvPr>
          <p:cNvSpPr>
            <a:spLocks noGrp="1"/>
          </p:cNvSpPr>
          <p:nvPr>
            <p:ph type="ctrTitle"/>
          </p:nvPr>
        </p:nvSpPr>
        <p:spPr/>
        <p:txBody>
          <a:bodyPr/>
          <a:lstStyle/>
          <a:p>
            <a:r>
              <a:rPr lang="de-DE" altLang="de-DE" dirty="0">
                <a:ea typeface="ＭＳ Ｐゴシック" panose="020B0600070205080204" pitchFamily="34" charset="-128"/>
              </a:rPr>
              <a:t>Zytostatika – Wirkung (Auswahl)</a:t>
            </a:r>
            <a:endParaRPr lang="de-DE" dirty="0"/>
          </a:p>
        </p:txBody>
      </p:sp>
      <p:sp>
        <p:nvSpPr>
          <p:cNvPr id="4" name="Vertikaler Textplatzhalter 3">
            <a:extLst>
              <a:ext uri="{FF2B5EF4-FFF2-40B4-BE49-F238E27FC236}">
                <a16:creationId xmlns:a16="http://schemas.microsoft.com/office/drawing/2014/main" id="{B3D42DD8-4E7A-4235-AE4A-8D8E8497E12F}"/>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6B1B6CA1-3B1A-4AFD-9153-9F89273BA55C}"/>
              </a:ext>
            </a:extLst>
          </p:cNvPr>
          <p:cNvSpPr>
            <a:spLocks noGrp="1"/>
          </p:cNvSpPr>
          <p:nvPr>
            <p:ph type="sldNum" sz="quarter" idx="4"/>
          </p:nvPr>
        </p:nvSpPr>
        <p:spPr/>
        <p:txBody>
          <a:bodyPr/>
          <a:lstStyle/>
          <a:p>
            <a:pPr algn="r"/>
            <a:fld id="{D8EB360B-720C-704A-863E-A567E738ABDA}" type="slidenum">
              <a:rPr lang="de-DE" dirty="0" smtClean="0"/>
              <a:pPr algn="r"/>
              <a:t>7</a:t>
            </a:fld>
            <a:endParaRPr lang="de-DE" dirty="0"/>
          </a:p>
        </p:txBody>
      </p:sp>
    </p:spTree>
    <p:extLst>
      <p:ext uri="{BB962C8B-B14F-4D97-AF65-F5344CB8AC3E}">
        <p14:creationId xmlns:p14="http://schemas.microsoft.com/office/powerpoint/2010/main" val="64113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73F579-FDC4-4926-882B-FC8AC5DE3AA7}"/>
              </a:ext>
            </a:extLst>
          </p:cNvPr>
          <p:cNvSpPr>
            <a:spLocks noGrp="1"/>
          </p:cNvSpPr>
          <p:nvPr>
            <p:ph idx="1"/>
          </p:nvPr>
        </p:nvSpPr>
        <p:spPr/>
        <p:txBody>
          <a:bodyPr/>
          <a:lstStyle/>
          <a:p>
            <a:pPr>
              <a:buFont typeface="Wingdings" panose="05000000000000000000" pitchFamily="2" charset="2"/>
              <a:buNone/>
            </a:pPr>
            <a:r>
              <a:rPr lang="de-DE" altLang="de-DE" sz="1700" b="1" dirty="0" err="1">
                <a:latin typeface="Arial" panose="020B0604020202020204" pitchFamily="34" charset="0"/>
                <a:ea typeface="ＭＳ Ｐゴシック" panose="020B0600070205080204" pitchFamily="34" charset="-128"/>
                <a:cs typeface="Arial" panose="020B0604020202020204" pitchFamily="34" charset="0"/>
              </a:rPr>
              <a:t>Interkalantien</a:t>
            </a:r>
            <a:r>
              <a:rPr lang="de-DE" altLang="de-DE" sz="1700" b="1" dirty="0">
                <a:latin typeface="Arial" panose="020B0604020202020204" pitchFamily="34" charset="0"/>
                <a:ea typeface="ＭＳ Ｐゴシック" panose="020B0600070205080204" pitchFamily="34" charset="-128"/>
                <a:cs typeface="Arial" panose="020B0604020202020204" pitchFamily="34" charset="0"/>
              </a:rPr>
              <a:t> und antineoplastische Antibiotika</a:t>
            </a:r>
            <a:endParaRPr lang="de-DE" altLang="de-DE" sz="1700" dirty="0">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Wirkmechanismen sind unterschiedlich</a:t>
            </a:r>
          </a:p>
          <a:p>
            <a:pPr marL="714375" lvl="1" indent="-261938">
              <a:buFont typeface="Symbol" panose="05050102010706020507" pitchFamily="18"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DNA-Vernetzung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Interkalation</a:t>
            </a:r>
            <a:r>
              <a:rPr lang="de-DE" altLang="de-DE" dirty="0">
                <a:latin typeface="Arial" panose="020B0604020202020204" pitchFamily="34" charset="0"/>
                <a:ea typeface="ＭＳ Ｐゴシック" panose="020B0600070205080204" pitchFamily="34" charset="-128"/>
                <a:cs typeface="Arial" panose="020B0604020202020204" pitchFamily="34" charset="0"/>
              </a:rPr>
              <a:t> oder Alkylierung)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a:t>
            </a:r>
            <a:r>
              <a:rPr lang="de-DE" altLang="de-DE" dirty="0">
                <a:latin typeface="Arial" panose="020B0604020202020204" pitchFamily="34" charset="0"/>
                <a:ea typeface="ＭＳ Ｐゴシック" panose="020B0600070205080204" pitchFamily="34" charset="-128"/>
                <a:cs typeface="Arial" panose="020B0604020202020204" pitchFamily="34" charset="0"/>
              </a:rPr>
              <a:t> Hemmung der DNA-Synthese</a:t>
            </a:r>
          </a:p>
          <a:p>
            <a:pPr marL="714375" lvl="1" indent="-261938">
              <a:buFont typeface="Symbol" panose="05050102010706020507" pitchFamily="18"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Hemmung der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Topoisomerase</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Strangbrüche</a:t>
            </a:r>
          </a:p>
          <a:p>
            <a:pPr marL="714375" lvl="1" indent="-261938">
              <a:buFont typeface="Symbol" panose="05050102010706020507" pitchFamily="18"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Bildung von Radikalen</a:t>
            </a:r>
            <a:endParaRPr lang="de-DE" altLang="de-DE" dirty="0">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Antineoplastische Antibiotika werden auch als zytostatische Antibiotika bezeichnet</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Beispiele: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Amsacrin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Bleomycin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Mitomycin</a:t>
            </a:r>
            <a:r>
              <a:rPr lang="de-DE" altLang="de-DE" dirty="0">
                <a:latin typeface="Arial" panose="020B0604020202020204" pitchFamily="34" charset="0"/>
                <a:ea typeface="ＭＳ Ｐゴシック" panose="020B0600070205080204" pitchFamily="34" charset="-128"/>
                <a:cs typeface="Arial" panose="020B0604020202020204" pitchFamily="34" charset="0"/>
              </a:rPr>
              <a:t>-C,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Mitoxantron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Pixantron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Daunorubicin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Doxorubicin</a:t>
            </a:r>
            <a:r>
              <a:rPr lang="de-DE" altLang="de-DE" dirty="0">
                <a:latin typeface="Arial" panose="020B0604020202020204" pitchFamily="34" charset="0"/>
                <a:ea typeface="ＭＳ Ｐゴシック" panose="020B0600070205080204" pitchFamily="34" charset="-128"/>
                <a:cs typeface="Arial" panose="020B0604020202020204" pitchFamily="34" charset="0"/>
              </a:rPr>
              <a:t>, Epirubicin (Letztere s. a. Einordnung unter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Topoisomerase</a:t>
            </a:r>
            <a:r>
              <a:rPr lang="de-DE" altLang="de-DE" dirty="0">
                <a:latin typeface="Arial" panose="020B0604020202020204" pitchFamily="34" charset="0"/>
                <a:ea typeface="ＭＳ Ｐゴシック" panose="020B0600070205080204" pitchFamily="34" charset="-128"/>
                <a:cs typeface="Arial" panose="020B0604020202020204" pitchFamily="34" charset="0"/>
              </a:rPr>
              <a:t>-II-Hemmstoffe)</a:t>
            </a:r>
          </a:p>
          <a:p>
            <a:pPr>
              <a:buFont typeface="Wingdings" panose="05000000000000000000" pitchFamily="2" charset="2"/>
              <a:buNone/>
            </a:pPr>
            <a:endParaRPr lang="de-DE" altLang="de-DE" dirty="0">
              <a:ea typeface="ＭＳ Ｐゴシック" panose="020B0600070205080204" pitchFamily="34" charset="-128"/>
              <a:cs typeface="Geneva" charset="0"/>
            </a:endParaRPr>
          </a:p>
          <a:p>
            <a:endParaRPr lang="de-DE" dirty="0"/>
          </a:p>
        </p:txBody>
      </p:sp>
      <p:sp>
        <p:nvSpPr>
          <p:cNvPr id="3" name="Titel 2">
            <a:extLst>
              <a:ext uri="{FF2B5EF4-FFF2-40B4-BE49-F238E27FC236}">
                <a16:creationId xmlns:a16="http://schemas.microsoft.com/office/drawing/2014/main" id="{584BAACD-3455-4F46-A830-FA1A153C89F3}"/>
              </a:ext>
            </a:extLst>
          </p:cNvPr>
          <p:cNvSpPr>
            <a:spLocks noGrp="1"/>
          </p:cNvSpPr>
          <p:nvPr>
            <p:ph type="ctrTitle"/>
          </p:nvPr>
        </p:nvSpPr>
        <p:spPr/>
        <p:txBody>
          <a:bodyPr/>
          <a:lstStyle/>
          <a:p>
            <a:r>
              <a:rPr lang="de-DE" altLang="de-DE" dirty="0">
                <a:ea typeface="ＭＳ Ｐゴシック" panose="020B0600070205080204" pitchFamily="34" charset="-128"/>
              </a:rPr>
              <a:t>Zytostatika – Wirkung (Auswahl)</a:t>
            </a:r>
            <a:endParaRPr lang="de-DE" dirty="0"/>
          </a:p>
        </p:txBody>
      </p:sp>
      <p:sp>
        <p:nvSpPr>
          <p:cNvPr id="4" name="Vertikaler Textplatzhalter 3">
            <a:extLst>
              <a:ext uri="{FF2B5EF4-FFF2-40B4-BE49-F238E27FC236}">
                <a16:creationId xmlns:a16="http://schemas.microsoft.com/office/drawing/2014/main" id="{9C299773-00B1-4284-BD31-668B291154E3}"/>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C31E4809-6227-4BC4-BF1A-32DC326171F6}"/>
              </a:ext>
            </a:extLst>
          </p:cNvPr>
          <p:cNvSpPr>
            <a:spLocks noGrp="1"/>
          </p:cNvSpPr>
          <p:nvPr>
            <p:ph type="sldNum" sz="quarter" idx="4"/>
          </p:nvPr>
        </p:nvSpPr>
        <p:spPr/>
        <p:txBody>
          <a:bodyPr/>
          <a:lstStyle/>
          <a:p>
            <a:pPr algn="r"/>
            <a:fld id="{D8EB360B-720C-704A-863E-A567E738ABDA}" type="slidenum">
              <a:rPr lang="de-DE" dirty="0" smtClean="0"/>
              <a:pPr algn="r"/>
              <a:t>8</a:t>
            </a:fld>
            <a:endParaRPr lang="de-DE" dirty="0"/>
          </a:p>
        </p:txBody>
      </p:sp>
    </p:spTree>
    <p:extLst>
      <p:ext uri="{BB962C8B-B14F-4D97-AF65-F5344CB8AC3E}">
        <p14:creationId xmlns:p14="http://schemas.microsoft.com/office/powerpoint/2010/main" val="3178473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627C105-4A57-4CA7-8234-0903519277CA}"/>
              </a:ext>
            </a:extLst>
          </p:cNvPr>
          <p:cNvSpPr>
            <a:spLocks noGrp="1"/>
          </p:cNvSpPr>
          <p:nvPr>
            <p:ph idx="1"/>
          </p:nvPr>
        </p:nvSpPr>
        <p:spPr>
          <a:xfrm>
            <a:off x="1790702" y="1087041"/>
            <a:ext cx="4749345" cy="3984421"/>
          </a:xfrm>
        </p:spPr>
        <p:txBody>
          <a:bodyPr/>
          <a:lstStyle/>
          <a:p>
            <a:pPr>
              <a:buFont typeface="Wingdings" panose="05000000000000000000" pitchFamily="2" charset="2"/>
              <a:buNone/>
            </a:pPr>
            <a:r>
              <a:rPr lang="de-DE" altLang="de-DE" sz="1800" b="1" dirty="0">
                <a:latin typeface="Arial" panose="020B0604020202020204" pitchFamily="34" charset="0"/>
                <a:ea typeface="ＭＳ Ｐゴシック" panose="020B0600070205080204" pitchFamily="34" charset="-128"/>
                <a:cs typeface="Arial" panose="020B0604020202020204" pitchFamily="34" charset="0"/>
              </a:rPr>
              <a:t>Mitose-Hemmstoffe</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Antimikrotubuläre Wirkstoffe: Störung der Spindelbildung </a:t>
            </a: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Anhalten der Mitosephase </a:t>
            </a:r>
            <a:b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br>
            <a:r>
              <a:rPr lang="de-DE" altLang="de-DE" dirty="0">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in der Metaphase</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Hemmung des </a:t>
            </a:r>
            <a:r>
              <a:rPr lang="de-DE" altLang="de-DE" b="1" dirty="0">
                <a:latin typeface="Arial" panose="020B0604020202020204" pitchFamily="34" charset="0"/>
                <a:ea typeface="ＭＳ Ｐゴシック" panose="020B0600070205080204" pitchFamily="34" charset="-128"/>
                <a:cs typeface="Arial" panose="020B0604020202020204" pitchFamily="34" charset="0"/>
              </a:rPr>
              <a:t>Auf</a:t>
            </a:r>
            <a:r>
              <a:rPr lang="de-DE" altLang="de-DE" dirty="0">
                <a:latin typeface="Arial" panose="020B0604020202020204" pitchFamily="34" charset="0"/>
                <a:ea typeface="ＭＳ Ｐゴシック" panose="020B0600070205080204" pitchFamily="34" charset="-128"/>
                <a:cs typeface="Arial" panose="020B0604020202020204" pitchFamily="34" charset="0"/>
              </a:rPr>
              <a:t>baus</a:t>
            </a:r>
            <a:r>
              <a:rPr lang="de-DE" altLang="de-DE" b="1"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a:latin typeface="Arial" panose="020B0604020202020204" pitchFamily="34" charset="0"/>
                <a:ea typeface="ＭＳ Ｐゴシック" panose="020B0600070205080204" pitchFamily="34" charset="-128"/>
                <a:cs typeface="Arial" panose="020B0604020202020204" pitchFamily="34" charset="0"/>
              </a:rPr>
              <a:t>des </a:t>
            </a:r>
            <a:br>
              <a:rPr lang="de-DE" altLang="de-DE" dirty="0">
                <a:latin typeface="Arial" panose="020B0604020202020204" pitchFamily="34" charset="0"/>
                <a:ea typeface="ＭＳ Ｐゴシック" panose="020B0600070205080204" pitchFamily="34" charset="-128"/>
                <a:cs typeface="Arial" panose="020B0604020202020204" pitchFamily="34" charset="0"/>
              </a:rPr>
            </a:br>
            <a:r>
              <a:rPr lang="de-DE" altLang="de-DE" dirty="0">
                <a:latin typeface="Arial" panose="020B0604020202020204" pitchFamily="34" charset="0"/>
                <a:ea typeface="ＭＳ Ｐゴシック" panose="020B0600070205080204" pitchFamily="34" charset="-128"/>
                <a:cs typeface="Arial" panose="020B0604020202020204" pitchFamily="34" charset="0"/>
              </a:rPr>
              <a:t>Spindelapparates</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Beispiele: </a:t>
            </a:r>
            <a:r>
              <a:rPr lang="de-DE" altLang="de-DE" b="1" dirty="0">
                <a:latin typeface="Arial" panose="020B0604020202020204" pitchFamily="34" charset="0"/>
                <a:ea typeface="ＭＳ Ｐゴシック" panose="020B0600070205080204" pitchFamily="34" charset="-128"/>
                <a:cs typeface="Arial" panose="020B0604020202020204" pitchFamily="34" charset="0"/>
              </a:rPr>
              <a:t>Vinca-Alkaloide</a:t>
            </a:r>
            <a:r>
              <a:rPr lang="de-DE" altLang="de-DE" dirty="0">
                <a:latin typeface="Arial" panose="020B0604020202020204" pitchFamily="34" charset="0"/>
                <a:ea typeface="ＭＳ Ｐゴシック" panose="020B0600070205080204" pitchFamily="34" charset="-128"/>
                <a:cs typeface="Arial" panose="020B0604020202020204" pitchFamily="34" charset="0"/>
              </a:rPr>
              <a:t> (Immergrün):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Vinblastin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Vincristin,Vindesin,Vinflunin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Vinorelbin</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Eribulin</a:t>
            </a:r>
            <a:endParaRPr lang="de-DE" altLang="de-DE" dirty="0">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Hemmung des </a:t>
            </a:r>
            <a:r>
              <a:rPr lang="de-DE" altLang="de-DE" b="1" dirty="0">
                <a:latin typeface="Arial" panose="020B0604020202020204" pitchFamily="34" charset="0"/>
                <a:ea typeface="ＭＳ Ｐゴシック" panose="020B0600070205080204" pitchFamily="34" charset="-128"/>
                <a:cs typeface="Arial" panose="020B0604020202020204" pitchFamily="34" charset="0"/>
              </a:rPr>
              <a:t>Ab</a:t>
            </a:r>
            <a:r>
              <a:rPr lang="de-DE" altLang="de-DE" dirty="0">
                <a:latin typeface="Arial" panose="020B0604020202020204" pitchFamily="34" charset="0"/>
                <a:ea typeface="ＭＳ Ｐゴシック" panose="020B0600070205080204" pitchFamily="34" charset="-128"/>
                <a:cs typeface="Arial" panose="020B0604020202020204" pitchFamily="34" charset="0"/>
              </a:rPr>
              <a:t>baus des</a:t>
            </a:r>
          </a:p>
          <a:p>
            <a:pPr indent="0">
              <a:spcBef>
                <a:spcPts val="0"/>
              </a:spcBef>
              <a:buNone/>
            </a:pPr>
            <a:r>
              <a:rPr lang="de-DE" altLang="de-DE" dirty="0">
                <a:latin typeface="Arial" panose="020B0604020202020204" pitchFamily="34" charset="0"/>
                <a:ea typeface="ＭＳ Ｐゴシック" panose="020B0600070205080204" pitchFamily="34" charset="-128"/>
                <a:cs typeface="Arial" panose="020B0604020202020204" pitchFamily="34" charset="0"/>
              </a:rPr>
              <a:t>Spindelapparates</a:t>
            </a:r>
          </a:p>
          <a:p>
            <a:pPr>
              <a:buFont typeface="Wingdings" panose="05000000000000000000" pitchFamily="2" charset="2"/>
              <a:buChar char="§"/>
            </a:pPr>
            <a:r>
              <a:rPr lang="de-DE" altLang="de-DE" dirty="0">
                <a:latin typeface="Arial" panose="020B0604020202020204" pitchFamily="34" charset="0"/>
                <a:ea typeface="ＭＳ Ｐゴシック" panose="020B0600070205080204" pitchFamily="34" charset="-128"/>
                <a:cs typeface="Arial" panose="020B0604020202020204" pitchFamily="34" charset="0"/>
              </a:rPr>
              <a:t>Beispiele: </a:t>
            </a:r>
            <a:r>
              <a:rPr lang="de-DE" altLang="de-DE" b="1" dirty="0" err="1">
                <a:latin typeface="Arial" panose="020B0604020202020204" pitchFamily="34" charset="0"/>
                <a:ea typeface="ＭＳ Ｐゴシック" panose="020B0600070205080204" pitchFamily="34" charset="-128"/>
                <a:cs typeface="Arial" panose="020B0604020202020204" pitchFamily="34" charset="0"/>
              </a:rPr>
              <a:t>Taxane</a:t>
            </a:r>
            <a:r>
              <a:rPr lang="de-DE" altLang="de-DE" dirty="0">
                <a:latin typeface="Arial" panose="020B0604020202020204" pitchFamily="34" charset="0"/>
                <a:ea typeface="ＭＳ Ｐゴシック" panose="020B0600070205080204" pitchFamily="34" charset="-128"/>
                <a:cs typeface="Arial" panose="020B0604020202020204" pitchFamily="34" charset="0"/>
              </a:rPr>
              <a:t> (Eibe): </a:t>
            </a:r>
            <a:br>
              <a:rPr lang="de-DE" altLang="de-DE" dirty="0">
                <a:latin typeface="Arial" panose="020B0604020202020204" pitchFamily="34" charset="0"/>
                <a:ea typeface="ＭＳ Ｐゴシック" panose="020B0600070205080204" pitchFamily="34" charset="-128"/>
                <a:cs typeface="Arial" panose="020B0604020202020204" pitchFamily="34" charset="0"/>
              </a:rPr>
            </a:br>
            <a:r>
              <a:rPr lang="de-DE" altLang="de-DE" dirty="0" err="1">
                <a:latin typeface="Arial" panose="020B0604020202020204" pitchFamily="34" charset="0"/>
                <a:ea typeface="ＭＳ Ｐゴシック" panose="020B0600070205080204" pitchFamily="34" charset="-128"/>
                <a:cs typeface="Arial" panose="020B0604020202020204" pitchFamily="34" charset="0"/>
              </a:rPr>
              <a:t>Cabazitaxel</a:t>
            </a:r>
            <a:r>
              <a:rPr lang="de-DE" altLang="de-DE" dirty="0">
                <a:latin typeface="Arial" panose="020B0604020202020204" pitchFamily="34" charset="0"/>
                <a:ea typeface="ＭＳ Ｐゴシック" panose="020B0600070205080204" pitchFamily="34" charset="-128"/>
                <a:cs typeface="Arial" panose="020B0604020202020204" pitchFamily="34" charset="0"/>
              </a:rPr>
              <a:t>, </a:t>
            </a:r>
            <a:r>
              <a:rPr lang="de-DE" altLang="de-DE" dirty="0" err="1">
                <a:latin typeface="Arial" panose="020B0604020202020204" pitchFamily="34" charset="0"/>
                <a:ea typeface="ＭＳ Ｐゴシック" panose="020B0600070205080204" pitchFamily="34" charset="-128"/>
                <a:cs typeface="Arial" panose="020B0604020202020204" pitchFamily="34" charset="0"/>
              </a:rPr>
              <a:t>Docetaxel</a:t>
            </a:r>
            <a:r>
              <a:rPr lang="de-DE" altLang="de-DE" dirty="0">
                <a:latin typeface="Arial" panose="020B0604020202020204" pitchFamily="34" charset="0"/>
                <a:ea typeface="ＭＳ Ｐゴシック" panose="020B0600070205080204" pitchFamily="34" charset="-128"/>
                <a:cs typeface="Arial" panose="020B0604020202020204" pitchFamily="34" charset="0"/>
              </a:rPr>
              <a:t>, Paclitaxel</a:t>
            </a:r>
          </a:p>
          <a:p>
            <a:pPr marL="0" indent="0">
              <a:buNone/>
            </a:pPr>
            <a:endParaRPr lang="de-DE" dirty="0"/>
          </a:p>
        </p:txBody>
      </p:sp>
      <p:sp>
        <p:nvSpPr>
          <p:cNvPr id="3" name="Titel 2">
            <a:extLst>
              <a:ext uri="{FF2B5EF4-FFF2-40B4-BE49-F238E27FC236}">
                <a16:creationId xmlns:a16="http://schemas.microsoft.com/office/drawing/2014/main" id="{6D13DA62-917A-4EA1-BE2F-5D11D801A903}"/>
              </a:ext>
            </a:extLst>
          </p:cNvPr>
          <p:cNvSpPr>
            <a:spLocks noGrp="1"/>
          </p:cNvSpPr>
          <p:nvPr>
            <p:ph type="ctrTitle"/>
          </p:nvPr>
        </p:nvSpPr>
        <p:spPr/>
        <p:txBody>
          <a:bodyPr/>
          <a:lstStyle/>
          <a:p>
            <a:r>
              <a:rPr lang="de-DE" altLang="de-DE" dirty="0">
                <a:solidFill>
                  <a:srgbClr val="C00000"/>
                </a:solidFill>
                <a:ea typeface="ＭＳ Ｐゴシック" panose="020B0600070205080204" pitchFamily="34" charset="-128"/>
              </a:rPr>
              <a:t>Zytostatika</a:t>
            </a:r>
            <a:r>
              <a:rPr lang="de-DE" altLang="de-DE" dirty="0">
                <a:ea typeface="ＭＳ Ｐゴシック" panose="020B0600070205080204" pitchFamily="34" charset="-128"/>
              </a:rPr>
              <a:t> – Wirkung (Auswahl)</a:t>
            </a:r>
            <a:endParaRPr lang="de-DE" dirty="0"/>
          </a:p>
        </p:txBody>
      </p:sp>
      <p:sp>
        <p:nvSpPr>
          <p:cNvPr id="4" name="Vertikaler Textplatzhalter 3">
            <a:extLst>
              <a:ext uri="{FF2B5EF4-FFF2-40B4-BE49-F238E27FC236}">
                <a16:creationId xmlns:a16="http://schemas.microsoft.com/office/drawing/2014/main" id="{5EA3416C-6FD4-4077-86AD-AB0CAFE65111}"/>
              </a:ext>
            </a:extLst>
          </p:cNvPr>
          <p:cNvSpPr>
            <a:spLocks noGrp="1"/>
          </p:cNvSpPr>
          <p:nvPr>
            <p:ph type="body" orient="vert" sz="quarter" idx="11"/>
          </p:nvPr>
        </p:nvSpPr>
        <p:spPr/>
        <p:txBody>
          <a:bodyPr/>
          <a:lstStyle/>
          <a:p>
            <a:r>
              <a:rPr lang="de-DE" dirty="0"/>
              <a:t>PP-ON-DE-0309</a:t>
            </a:r>
          </a:p>
        </p:txBody>
      </p:sp>
      <p:sp>
        <p:nvSpPr>
          <p:cNvPr id="5" name="Foliennummernplatzhalter 4">
            <a:extLst>
              <a:ext uri="{FF2B5EF4-FFF2-40B4-BE49-F238E27FC236}">
                <a16:creationId xmlns:a16="http://schemas.microsoft.com/office/drawing/2014/main" id="{1A06458D-5E58-43B9-9ABE-D0980D703AD1}"/>
              </a:ext>
            </a:extLst>
          </p:cNvPr>
          <p:cNvSpPr>
            <a:spLocks noGrp="1"/>
          </p:cNvSpPr>
          <p:nvPr>
            <p:ph type="sldNum" sz="quarter" idx="4"/>
          </p:nvPr>
        </p:nvSpPr>
        <p:spPr/>
        <p:txBody>
          <a:bodyPr/>
          <a:lstStyle/>
          <a:p>
            <a:pPr algn="r"/>
            <a:fld id="{D8EB360B-720C-704A-863E-A567E738ABDA}" type="slidenum">
              <a:rPr lang="de-DE" dirty="0" smtClean="0"/>
              <a:pPr algn="r"/>
              <a:t>9</a:t>
            </a:fld>
            <a:endParaRPr lang="de-DE" dirty="0"/>
          </a:p>
        </p:txBody>
      </p:sp>
      <p:pic>
        <p:nvPicPr>
          <p:cNvPr id="6" name="Bild 5" descr="iStock_000010671818Medium.jpg">
            <a:extLst>
              <a:ext uri="{FF2B5EF4-FFF2-40B4-BE49-F238E27FC236}">
                <a16:creationId xmlns:a16="http://schemas.microsoft.com/office/drawing/2014/main" id="{9650595A-578A-4B44-A711-EEDF154C0FD9}"/>
              </a:ext>
            </a:extLst>
          </p:cNvPr>
          <p:cNvPicPr>
            <a:picLocks noChangeAspect="1"/>
          </p:cNvPicPr>
          <p:nvPr/>
        </p:nvPicPr>
        <p:blipFill>
          <a:blip r:embed="rId3" cstate="hqprint">
            <a:extLst>
              <a:ext uri="{28A0092B-C50C-407E-A947-70E740481C1C}">
                <a14:useLocalDpi xmlns:a14="http://schemas.microsoft.com/office/drawing/2010/main"/>
              </a:ext>
            </a:extLst>
          </a:blip>
          <a:srcRect/>
          <a:stretch>
            <a:fillRect/>
          </a:stretch>
        </p:blipFill>
        <p:spPr bwMode="auto">
          <a:xfrm>
            <a:off x="6540047" y="3434557"/>
            <a:ext cx="2073275"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6" descr="iStock_000007289058Medium.jpg">
            <a:extLst>
              <a:ext uri="{FF2B5EF4-FFF2-40B4-BE49-F238E27FC236}">
                <a16:creationId xmlns:a16="http://schemas.microsoft.com/office/drawing/2014/main" id="{AEB27EE7-113E-4F39-AA4B-B1208FAC195F}"/>
              </a:ext>
            </a:extLst>
          </p:cNvPr>
          <p:cNvPicPr>
            <a:picLocks noChangeAspect="1"/>
          </p:cNvPicPr>
          <p:nvPr/>
        </p:nvPicPr>
        <p:blipFill>
          <a:blip r:embed="rId4" cstate="hqprint">
            <a:extLst>
              <a:ext uri="{28A0092B-C50C-407E-A947-70E740481C1C}">
                <a14:useLocalDpi xmlns:a14="http://schemas.microsoft.com/office/drawing/2010/main"/>
              </a:ext>
            </a:extLst>
          </a:blip>
          <a:srcRect/>
          <a:stretch>
            <a:fillRect/>
          </a:stretch>
        </p:blipFill>
        <p:spPr bwMode="auto">
          <a:xfrm>
            <a:off x="6535284" y="1993107"/>
            <a:ext cx="2089150"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3923705"/>
      </p:ext>
    </p:extLst>
  </p:cSld>
  <p:clrMapOvr>
    <a:masterClrMapping/>
  </p:clrMapOvr>
</p:sld>
</file>

<file path=ppt/theme/theme1.xml><?xml version="1.0" encoding="utf-8"?>
<a:theme xmlns:a="http://schemas.openxmlformats.org/drawingml/2006/main" name="1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2_Benutzerdefiniertes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lnDef>
  </a:objectDefaults>
  <a:extraClrSchemeLst>
    <a:extraClrScheme>
      <a:clrScheme name="2_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2_Benutzerdefiniertes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lnDef>
  </a:objectDefaults>
  <a:extraClrSchemeLst>
    <a:extraClrScheme>
      <a:clrScheme name="2_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enutzerdefiniertes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75bc12f-6d01-4c74-86b5-8a06cac99d47">
      <Terms xmlns="http://schemas.microsoft.com/office/infopath/2007/PartnerControls"/>
    </lcf76f155ced4ddcb4097134ff3c332f>
    <TaxCatchAll xmlns="dec946da-cbc1-44c4-9ef4-54637fd1e97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B4F188871C5C44DBDF10B7999B35ED1" ma:contentTypeVersion="18" ma:contentTypeDescription="Ein neues Dokument erstellen." ma:contentTypeScope="" ma:versionID="5e3e496d746a577c69aace33347b2c28">
  <xsd:schema xmlns:xsd="http://www.w3.org/2001/XMLSchema" xmlns:xs="http://www.w3.org/2001/XMLSchema" xmlns:p="http://schemas.microsoft.com/office/2006/metadata/properties" xmlns:ns2="475bc12f-6d01-4c74-86b5-8a06cac99d47" xmlns:ns3="dec946da-cbc1-44c4-9ef4-54637fd1e973" targetNamespace="http://schemas.microsoft.com/office/2006/metadata/properties" ma:root="true" ma:fieldsID="d6e445dd46a7e4696fccb64ae1a08bb8" ns2:_="" ns3:_="">
    <xsd:import namespace="475bc12f-6d01-4c74-86b5-8a06cac99d47"/>
    <xsd:import namespace="dec946da-cbc1-44c4-9ef4-54637fd1e9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5bc12f-6d01-4c74-86b5-8a06cac99d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f9adb9bf-65a7-4dcd-b9fe-2cabe70ed6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c946da-cbc1-44c4-9ef4-54637fd1e973"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element name="TaxCatchAll" ma:index="23" nillable="true" ma:displayName="Taxonomy Catch All Column" ma:hidden="true" ma:list="{2168520a-b21e-470b-81c4-61e12ecad24d}" ma:internalName="TaxCatchAll" ma:showField="CatchAllData" ma:web="dec946da-cbc1-44c4-9ef4-54637fd1e9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B6512F-11A4-4BDF-8AC0-9452F96116E8}">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36a830b2-2319-485c-b7f6-3f4042ac1ae1"/>
    <ds:schemaRef ds:uri="http://www.w3.org/XML/1998/namespace"/>
  </ds:schemaRefs>
</ds:datastoreItem>
</file>

<file path=customXml/itemProps2.xml><?xml version="1.0" encoding="utf-8"?>
<ds:datastoreItem xmlns:ds="http://schemas.openxmlformats.org/officeDocument/2006/customXml" ds:itemID="{B298D7B0-5A11-438A-A8DD-EDDC22034775}">
  <ds:schemaRefs>
    <ds:schemaRef ds:uri="http://schemas.microsoft.com/sharepoint/v3/contenttype/forms"/>
  </ds:schemaRefs>
</ds:datastoreItem>
</file>

<file path=customXml/itemProps3.xml><?xml version="1.0" encoding="utf-8"?>
<ds:datastoreItem xmlns:ds="http://schemas.openxmlformats.org/officeDocument/2006/customXml" ds:itemID="{71117210-9CB4-42C5-AADE-96FB7EF0D239}"/>
</file>

<file path=docProps/app.xml><?xml version="1.0" encoding="utf-8"?>
<Properties xmlns="http://schemas.openxmlformats.org/officeDocument/2006/extended-properties" xmlns:vt="http://schemas.openxmlformats.org/officeDocument/2006/docPropsVTypes">
  <TotalTime>0</TotalTime>
  <Words>1773</Words>
  <Application>Microsoft Office PowerPoint</Application>
  <PresentationFormat>Bildschirmpräsentation (16:9)</PresentationFormat>
  <Paragraphs>256</Paragraphs>
  <Slides>15</Slides>
  <Notes>13</Notes>
  <HiddenSlides>0</HiddenSlides>
  <MMClips>0</MMClips>
  <ScaleCrop>false</ScaleCrop>
  <HeadingPairs>
    <vt:vector size="6" baseType="variant">
      <vt:variant>
        <vt:lpstr>Verwendete Schriftarten</vt:lpstr>
      </vt:variant>
      <vt:variant>
        <vt:i4>6</vt:i4>
      </vt:variant>
      <vt:variant>
        <vt:lpstr>Design</vt:lpstr>
      </vt:variant>
      <vt:variant>
        <vt:i4>6</vt:i4>
      </vt:variant>
      <vt:variant>
        <vt:lpstr>Folientitel</vt:lpstr>
      </vt:variant>
      <vt:variant>
        <vt:i4>15</vt:i4>
      </vt:variant>
    </vt:vector>
  </HeadingPairs>
  <TitlesOfParts>
    <vt:vector size="27" baseType="lpstr">
      <vt:lpstr>Arial</vt:lpstr>
      <vt:lpstr>Calibri</vt:lpstr>
      <vt:lpstr>Calibri Light</vt:lpstr>
      <vt:lpstr>Segoe UI</vt:lpstr>
      <vt:lpstr>Symbol</vt:lpstr>
      <vt:lpstr>Wingdings</vt:lpstr>
      <vt:lpstr>1_Benutzerdefiniertes Design</vt:lpstr>
      <vt:lpstr>2_Benutzerdefiniertes Design</vt:lpstr>
      <vt:lpstr>3_Benutzerdefiniertes Design</vt:lpstr>
      <vt:lpstr>4_Benutzerdefiniertes Design</vt:lpstr>
      <vt:lpstr>5_Benutzerdefiniertes Design</vt:lpstr>
      <vt:lpstr>Office</vt:lpstr>
      <vt:lpstr>Exkurs 3: [1,2] Klassifikation von Zytostatika: Eigenschaften und Wirkungen </vt:lpstr>
      <vt:lpstr>Zytostatika</vt:lpstr>
      <vt:lpstr>Zytostatika</vt:lpstr>
      <vt:lpstr>Zytostatika – Wirkorte im Zellzyklus</vt:lpstr>
      <vt:lpstr>Zytostatika – Wirkung (Auswahl)</vt:lpstr>
      <vt:lpstr>Zytostatika – Wirkung (Auswahl)</vt:lpstr>
      <vt:lpstr>Zytostatika – Wirkung (Auswahl)</vt:lpstr>
      <vt:lpstr>Zytostatika – Wirkung (Auswahl)</vt:lpstr>
      <vt:lpstr>Zytostatika – Wirkung (Auswahl)</vt:lpstr>
      <vt:lpstr>Zytostatika – Wirkung (Auswahl)</vt:lpstr>
      <vt:lpstr>Weitere CMR Arzneimittel – Wirkung (Auswahl) [3]</vt:lpstr>
      <vt:lpstr>Referenzen</vt:lpstr>
      <vt:lpstr>Leer-Folien für Ihre eigenen Ergänzungen</vt:lpstr>
      <vt:lpstr>PowerPoint-Präsentation</vt:lpstr>
      <vt:lpstr>PowerPoint-Präsentation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Plendl, Wolfgang</dc:creator>
  <cp:lastModifiedBy>Paul Schmidt</cp:lastModifiedBy>
  <cp:revision>569</cp:revision>
  <cp:lastPrinted>2014-08-19T07:13:56Z</cp:lastPrinted>
  <dcterms:created xsi:type="dcterms:W3CDTF">2011-02-28T11:34:53Z</dcterms:created>
  <dcterms:modified xsi:type="dcterms:W3CDTF">2022-12-12T13:25:28Z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0x0101007B4F188871C5C44DBDF10B7999B35ED1</vt:lpwstr>
  </property>
  <property fmtid="{D5CDD505-2E9C-101B-9397-08002B2CF9AE}" pid="3" name="Order">
    <vt:r8>905800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_SourceUrl">
    <vt:lpwstr/>
  </property>
  <property fmtid="{D5CDD505-2E9C-101B-9397-08002B2CF9AE}" pid="10" name="_SharedFileIndex">
    <vt:lpwstr/>
  </property>
</Properties>
</file>