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3" r:id="rId4"/>
    <p:sldMasterId id="2147484084" r:id="rId5"/>
    <p:sldMasterId id="2147484085" r:id="rId6"/>
    <p:sldMasterId id="2147484072" r:id="rId7"/>
    <p:sldMasterId id="2147484079" r:id="rId8"/>
    <p:sldMasterId id="2147483648" r:id="rId9"/>
  </p:sldMasterIdLst>
  <p:notesMasterIdLst>
    <p:notesMasterId r:id="rId103"/>
  </p:notesMasterIdLst>
  <p:handoutMasterIdLst>
    <p:handoutMasterId r:id="rId104"/>
  </p:handoutMasterIdLst>
  <p:sldIdLst>
    <p:sldId id="636" r:id="rId10"/>
    <p:sldId id="638" r:id="rId11"/>
    <p:sldId id="640" r:id="rId12"/>
    <p:sldId id="641" r:id="rId13"/>
    <p:sldId id="642" r:id="rId14"/>
    <p:sldId id="644" r:id="rId15"/>
    <p:sldId id="643" r:id="rId16"/>
    <p:sldId id="653" r:id="rId17"/>
    <p:sldId id="729" r:id="rId18"/>
    <p:sldId id="654" r:id="rId19"/>
    <p:sldId id="645" r:id="rId20"/>
    <p:sldId id="674" r:id="rId21"/>
    <p:sldId id="733" r:id="rId22"/>
    <p:sldId id="648" r:id="rId23"/>
    <p:sldId id="671" r:id="rId24"/>
    <p:sldId id="672" r:id="rId25"/>
    <p:sldId id="649" r:id="rId26"/>
    <p:sldId id="655" r:id="rId27"/>
    <p:sldId id="656" r:id="rId28"/>
    <p:sldId id="662" r:id="rId29"/>
    <p:sldId id="664" r:id="rId30"/>
    <p:sldId id="665" r:id="rId31"/>
    <p:sldId id="666" r:id="rId32"/>
    <p:sldId id="668" r:id="rId33"/>
    <p:sldId id="646" r:id="rId34"/>
    <p:sldId id="647" r:id="rId35"/>
    <p:sldId id="663" r:id="rId36"/>
    <p:sldId id="658" r:id="rId37"/>
    <p:sldId id="734" r:id="rId38"/>
    <p:sldId id="735" r:id="rId39"/>
    <p:sldId id="736" r:id="rId40"/>
    <p:sldId id="657" r:id="rId41"/>
    <p:sldId id="673" r:id="rId42"/>
    <p:sldId id="675" r:id="rId43"/>
    <p:sldId id="676" r:id="rId44"/>
    <p:sldId id="677" r:id="rId45"/>
    <p:sldId id="678" r:id="rId46"/>
    <p:sldId id="679" r:id="rId47"/>
    <p:sldId id="680" r:id="rId48"/>
    <p:sldId id="681" r:id="rId49"/>
    <p:sldId id="721" r:id="rId50"/>
    <p:sldId id="722" r:id="rId51"/>
    <p:sldId id="723" r:id="rId52"/>
    <p:sldId id="724" r:id="rId53"/>
    <p:sldId id="725" r:id="rId54"/>
    <p:sldId id="726" r:id="rId55"/>
    <p:sldId id="727" r:id="rId56"/>
    <p:sldId id="683" r:id="rId57"/>
    <p:sldId id="684" r:id="rId58"/>
    <p:sldId id="685" r:id="rId59"/>
    <p:sldId id="686" r:id="rId60"/>
    <p:sldId id="687" r:id="rId61"/>
    <p:sldId id="688" r:id="rId62"/>
    <p:sldId id="689" r:id="rId63"/>
    <p:sldId id="690" r:id="rId64"/>
    <p:sldId id="730" r:id="rId65"/>
    <p:sldId id="691" r:id="rId66"/>
    <p:sldId id="693" r:id="rId67"/>
    <p:sldId id="692" r:id="rId68"/>
    <p:sldId id="694" r:id="rId69"/>
    <p:sldId id="695" r:id="rId70"/>
    <p:sldId id="696" r:id="rId71"/>
    <p:sldId id="697" r:id="rId72"/>
    <p:sldId id="698" r:id="rId73"/>
    <p:sldId id="699" r:id="rId74"/>
    <p:sldId id="700" r:id="rId75"/>
    <p:sldId id="701" r:id="rId76"/>
    <p:sldId id="703" r:id="rId77"/>
    <p:sldId id="704" r:id="rId78"/>
    <p:sldId id="705" r:id="rId79"/>
    <p:sldId id="706" r:id="rId80"/>
    <p:sldId id="707" r:id="rId81"/>
    <p:sldId id="708" r:id="rId82"/>
    <p:sldId id="709" r:id="rId83"/>
    <p:sldId id="710" r:id="rId84"/>
    <p:sldId id="712" r:id="rId85"/>
    <p:sldId id="713" r:id="rId86"/>
    <p:sldId id="714" r:id="rId87"/>
    <p:sldId id="715" r:id="rId88"/>
    <p:sldId id="716" r:id="rId89"/>
    <p:sldId id="737" r:id="rId90"/>
    <p:sldId id="717" r:id="rId91"/>
    <p:sldId id="738" r:id="rId92"/>
    <p:sldId id="718" r:id="rId93"/>
    <p:sldId id="719" r:id="rId94"/>
    <p:sldId id="720" r:id="rId95"/>
    <p:sldId id="728" r:id="rId96"/>
    <p:sldId id="650" r:id="rId97"/>
    <p:sldId id="651" r:id="rId98"/>
    <p:sldId id="652" r:id="rId99"/>
    <p:sldId id="639" r:id="rId100"/>
    <p:sldId id="731" r:id="rId101"/>
    <p:sldId id="732" r:id="rId102"/>
  </p:sldIdLst>
  <p:sldSz cx="9144000" cy="5143500" type="screen16x9"/>
  <p:notesSz cx="7099300" cy="10234613"/>
  <p:defaultTextStyle>
    <a:defPPr>
      <a:defRPr lang="de-DE"/>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935" userDrawn="1">
          <p15:clr>
            <a:srgbClr val="A4A3A4"/>
          </p15:clr>
        </p15:guide>
        <p15:guide id="2" pos="1187"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anessa.haefner@unimedizin-mainz.de" initials="va" lastIdx="15" clrIdx="6">
    <p:extLst>
      <p:ext uri="{19B8F6BF-5375-455C-9EA6-DF929625EA0E}">
        <p15:presenceInfo xmlns:p15="http://schemas.microsoft.com/office/powerpoint/2012/main" userId="S::vanessa.haefner_unimedizin-mainz.de#ext#@elililly.onmicrosoft.com::09db7fd1-4eaa-4c08-8307-6a6ef30d76c1" providerId="AD"/>
      </p:ext>
    </p:extLst>
  </p:cmAuthor>
  <p:cmAuthor id="1" name="Katja Stock" initials="KS" lastIdx="68" clrIdx="0"/>
  <p:cmAuthor id="8" name="Häfner, Vanessa" initials="HV" lastIdx="146" clrIdx="7">
    <p:extLst>
      <p:ext uri="{19B8F6BF-5375-455C-9EA6-DF929625EA0E}">
        <p15:presenceInfo xmlns:p15="http://schemas.microsoft.com/office/powerpoint/2012/main" userId="Häfner, Vanessa" providerId="None"/>
      </p:ext>
    </p:extLst>
  </p:cmAuthor>
  <p:cmAuthor id="2" name="Vanessa Häfner" initials="VH" lastIdx="275" clrIdx="1"/>
  <p:cmAuthor id="9" name="Stock, Michael" initials="SM" lastIdx="57" clrIdx="8">
    <p:extLst>
      <p:ext uri="{19B8F6BF-5375-455C-9EA6-DF929625EA0E}">
        <p15:presenceInfo xmlns:p15="http://schemas.microsoft.com/office/powerpoint/2012/main" userId="Stock, Michael" providerId="None"/>
      </p:ext>
    </p:extLst>
  </p:cmAuthor>
  <p:cmAuthor id="3" name="Hannah Silberzahn" initials="HS" lastIdx="230" clrIdx="2">
    <p:extLst>
      <p:ext uri="{19B8F6BF-5375-455C-9EA6-DF929625EA0E}">
        <p15:presenceInfo xmlns:p15="http://schemas.microsoft.com/office/powerpoint/2012/main" userId="S-1-5-21-18633868-1813740183-1888516137-424006" providerId="AD"/>
      </p:ext>
    </p:extLst>
  </p:cmAuthor>
  <p:cmAuthor id="10" name="Paul Schmidt" initials="PS" lastIdx="17" clrIdx="9">
    <p:extLst>
      <p:ext uri="{19B8F6BF-5375-455C-9EA6-DF929625EA0E}">
        <p15:presenceInfo xmlns:p15="http://schemas.microsoft.com/office/powerpoint/2012/main" userId="S::schmidt_paul@lilly.com::faa873bf-ae76-4df7-bf43-5dea908680b1" providerId="AD"/>
      </p:ext>
    </p:extLst>
  </p:cmAuthor>
  <p:cmAuthor id="4" name="Hannah Silberzahn" initials="HS [2]" lastIdx="1" clrIdx="3">
    <p:extLst>
      <p:ext uri="{19B8F6BF-5375-455C-9EA6-DF929625EA0E}">
        <p15:presenceInfo xmlns:p15="http://schemas.microsoft.com/office/powerpoint/2012/main" userId="Hannah Silberzahn" providerId="None"/>
      </p:ext>
    </p:extLst>
  </p:cmAuthor>
  <p:cmAuthor id="11" name="Stock, Katja" initials="SK" lastIdx="135" clrIdx="10">
    <p:extLst>
      <p:ext uri="{19B8F6BF-5375-455C-9EA6-DF929625EA0E}">
        <p15:presenceInfo xmlns:p15="http://schemas.microsoft.com/office/powerpoint/2012/main" userId="S-1-5-21-1015157209-3483221682-2525886298-2782" providerId="AD"/>
      </p:ext>
    </p:extLst>
  </p:cmAuthor>
  <p:cmAuthor id="5" name="Adrian Hencke" initials="AH" lastIdx="34" clrIdx="4">
    <p:extLst>
      <p:ext uri="{19B8F6BF-5375-455C-9EA6-DF929625EA0E}">
        <p15:presenceInfo xmlns:p15="http://schemas.microsoft.com/office/powerpoint/2012/main" userId="S::hencke_adrian@lilly.com::86e431b8-bf24-448b-883b-4163eb3bf3b5" providerId="AD"/>
      </p:ext>
    </p:extLst>
  </p:cmAuthor>
  <p:cmAuthor id="12" name="Nina Reitz" initials="NR" lastIdx="1" clrIdx="11">
    <p:extLst>
      <p:ext uri="{19B8F6BF-5375-455C-9EA6-DF929625EA0E}">
        <p15:presenceInfo xmlns:p15="http://schemas.microsoft.com/office/powerpoint/2012/main" userId="S::nina.reitz@lilly.com::707c180a-2c6d-4db0-a1eb-5dcc867660bf" providerId="AD"/>
      </p:ext>
    </p:extLst>
  </p:cmAuthor>
  <p:cmAuthor id="6" name="katja.stock@uk-erlangen.de" initials="ka" lastIdx="52" clrIdx="5">
    <p:extLst>
      <p:ext uri="{19B8F6BF-5375-455C-9EA6-DF929625EA0E}">
        <p15:presenceInfo xmlns:p15="http://schemas.microsoft.com/office/powerpoint/2012/main" userId="S::katja.stock_uk-erlangen.de#ext#@elililly.onmicrosoft.com::a46ab5eb-53f3-4c36-9851-530917f8ba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565"/>
    <a:srgbClr val="D11242"/>
    <a:srgbClr val="FFFF00"/>
    <a:srgbClr val="BE0023"/>
    <a:srgbClr val="FFCC00"/>
    <a:srgbClr val="009900"/>
    <a:srgbClr val="CCCCCC"/>
    <a:srgbClr val="CC0000"/>
    <a:srgbClr val="93A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F72D92-69F0-4D1B-88F8-28044A1D3EB6}" v="1" dt="2024-12-09T12:54:46.44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883" autoAdjust="0"/>
  </p:normalViewPr>
  <p:slideViewPr>
    <p:cSldViewPr snapToGrid="0">
      <p:cViewPr varScale="1">
        <p:scale>
          <a:sx n="63" d="100"/>
          <a:sy n="63" d="100"/>
        </p:scale>
        <p:origin x="2026" y="302"/>
      </p:cViewPr>
      <p:guideLst>
        <p:guide orient="horz" pos="935"/>
        <p:guide pos="1187"/>
      </p:guideLst>
    </p:cSldViewPr>
  </p:slideViewPr>
  <p:notesTextViewPr>
    <p:cViewPr>
      <p:scale>
        <a:sx n="1" d="1"/>
        <a:sy n="1" d="1"/>
      </p:scale>
      <p:origin x="0" y="0"/>
    </p:cViewPr>
  </p:notesText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viewProps" Target="viewProp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ableStyles" Target="tableStyle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microsoft.com/office/2016/11/relationships/changesInfo" Target="changesInfos/changesInfo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Reitz" userId="707c180a-2c6d-4db0-a1eb-5dcc867660bf" providerId="ADAL" clId="{0B4305D9-4E5E-44EE-A0FD-4D8FA3BD2981}"/>
    <pc:docChg chg="undo custSel modSld sldOrd">
      <pc:chgData name="Nina Reitz" userId="707c180a-2c6d-4db0-a1eb-5dcc867660bf" providerId="ADAL" clId="{0B4305D9-4E5E-44EE-A0FD-4D8FA3BD2981}" dt="2024-11-20T07:05:08.703" v="511" actId="20577"/>
      <pc:docMkLst>
        <pc:docMk/>
      </pc:docMkLst>
      <pc:sldChg chg="modSp mod modNotesTx">
        <pc:chgData name="Nina Reitz" userId="707c180a-2c6d-4db0-a1eb-5dcc867660bf" providerId="ADAL" clId="{0B4305D9-4E5E-44EE-A0FD-4D8FA3BD2981}" dt="2024-11-20T07:05:08.703" v="511" actId="20577"/>
        <pc:sldMkLst>
          <pc:docMk/>
          <pc:sldMk cId="1791561116" sldId="649"/>
        </pc:sldMkLst>
        <pc:spChg chg="mod">
          <ac:chgData name="Nina Reitz" userId="707c180a-2c6d-4db0-a1eb-5dcc867660bf" providerId="ADAL" clId="{0B4305D9-4E5E-44EE-A0FD-4D8FA3BD2981}" dt="2024-11-20T07:05:08.703" v="511" actId="20577"/>
          <ac:spMkLst>
            <pc:docMk/>
            <pc:sldMk cId="1791561116" sldId="649"/>
            <ac:spMk id="2" creationId="{62D7EF27-D4A4-47F6-B873-3E338A514CE6}"/>
          </ac:spMkLst>
        </pc:spChg>
        <pc:spChg chg="mod">
          <ac:chgData name="Nina Reitz" userId="707c180a-2c6d-4db0-a1eb-5dcc867660bf" providerId="ADAL" clId="{0B4305D9-4E5E-44EE-A0FD-4D8FA3BD2981}" dt="2024-11-20T07:03:46.387" v="500" actId="20577"/>
          <ac:spMkLst>
            <pc:docMk/>
            <pc:sldMk cId="1791561116" sldId="649"/>
            <ac:spMk id="3" creationId="{1DCEEC0C-D293-4A28-B842-DE47C37F7725}"/>
          </ac:spMkLst>
        </pc:spChg>
      </pc:sldChg>
      <pc:sldChg chg="modSp mod modNotesTx">
        <pc:chgData name="Nina Reitz" userId="707c180a-2c6d-4db0-a1eb-5dcc867660bf" providerId="ADAL" clId="{0B4305D9-4E5E-44EE-A0FD-4D8FA3BD2981}" dt="2024-11-20T07:03:12.872" v="465" actId="20577"/>
        <pc:sldMkLst>
          <pc:docMk/>
          <pc:sldMk cId="1273030592" sldId="655"/>
        </pc:sldMkLst>
        <pc:spChg chg="mod">
          <ac:chgData name="Nina Reitz" userId="707c180a-2c6d-4db0-a1eb-5dcc867660bf" providerId="ADAL" clId="{0B4305D9-4E5E-44EE-A0FD-4D8FA3BD2981}" dt="2024-11-20T07:02:28.899" v="416" actId="20577"/>
          <ac:spMkLst>
            <pc:docMk/>
            <pc:sldMk cId="1273030592" sldId="655"/>
            <ac:spMk id="2" creationId="{5E16BA58-2D6B-4C9C-96F3-B256E5A0B444}"/>
          </ac:spMkLst>
        </pc:spChg>
        <pc:spChg chg="mod">
          <ac:chgData name="Nina Reitz" userId="707c180a-2c6d-4db0-a1eb-5dcc867660bf" providerId="ADAL" clId="{0B4305D9-4E5E-44EE-A0FD-4D8FA3BD2981}" dt="2024-11-20T07:03:12.872" v="465" actId="20577"/>
          <ac:spMkLst>
            <pc:docMk/>
            <pc:sldMk cId="1273030592" sldId="655"/>
            <ac:spMk id="3" creationId="{A7795212-2F24-463E-AAB7-76F28D2A0BB7}"/>
          </ac:spMkLst>
        </pc:spChg>
      </pc:sldChg>
      <pc:sldChg chg="modSp mod">
        <pc:chgData name="Nina Reitz" userId="707c180a-2c6d-4db0-a1eb-5dcc867660bf" providerId="ADAL" clId="{0B4305D9-4E5E-44EE-A0FD-4D8FA3BD2981}" dt="2024-11-20T06:58:37.968" v="307" actId="20577"/>
        <pc:sldMkLst>
          <pc:docMk/>
          <pc:sldMk cId="1787979416" sldId="659"/>
        </pc:sldMkLst>
        <pc:spChg chg="mod">
          <ac:chgData name="Nina Reitz" userId="707c180a-2c6d-4db0-a1eb-5dcc867660bf" providerId="ADAL" clId="{0B4305D9-4E5E-44EE-A0FD-4D8FA3BD2981}" dt="2024-11-20T06:58:37.968" v="307" actId="20577"/>
          <ac:spMkLst>
            <pc:docMk/>
            <pc:sldMk cId="1787979416" sldId="659"/>
            <ac:spMk id="6" creationId="{9B48A8B1-FADF-4C0B-944F-83697B8E4267}"/>
          </ac:spMkLst>
        </pc:spChg>
      </pc:sldChg>
      <pc:sldChg chg="ord modNotesTx">
        <pc:chgData name="Nina Reitz" userId="707c180a-2c6d-4db0-a1eb-5dcc867660bf" providerId="ADAL" clId="{0B4305D9-4E5E-44EE-A0FD-4D8FA3BD2981}" dt="2024-11-17T19:38:48.341" v="24" actId="20577"/>
        <pc:sldMkLst>
          <pc:docMk/>
          <pc:sldMk cId="1742845120" sldId="671"/>
        </pc:sldMkLst>
      </pc:sldChg>
      <pc:sldChg chg="modCm">
        <pc:chgData name="Nina Reitz" userId="707c180a-2c6d-4db0-a1eb-5dcc867660bf" providerId="ADAL" clId="{0B4305D9-4E5E-44EE-A0FD-4D8FA3BD2981}" dt="2024-11-20T06:36:48.365" v="25"/>
        <pc:sldMkLst>
          <pc:docMk/>
          <pc:sldMk cId="399213991" sldId="674"/>
        </pc:sldMkLst>
      </pc:sldChg>
      <pc:sldChg chg="modSp mod">
        <pc:chgData name="Nina Reitz" userId="707c180a-2c6d-4db0-a1eb-5dcc867660bf" providerId="ADAL" clId="{0B4305D9-4E5E-44EE-A0FD-4D8FA3BD2981}" dt="2024-11-20T06:58:01.178" v="304" actId="20577"/>
        <pc:sldMkLst>
          <pc:docMk/>
          <pc:sldMk cId="689155216" sldId="676"/>
        </pc:sldMkLst>
        <pc:spChg chg="mod">
          <ac:chgData name="Nina Reitz" userId="707c180a-2c6d-4db0-a1eb-5dcc867660bf" providerId="ADAL" clId="{0B4305D9-4E5E-44EE-A0FD-4D8FA3BD2981}" dt="2024-11-20T06:58:01.178" v="304" actId="20577"/>
          <ac:spMkLst>
            <pc:docMk/>
            <pc:sldMk cId="689155216" sldId="676"/>
            <ac:spMk id="2" creationId="{2A2EEC62-0730-4767-8F0D-69863F1C31A1}"/>
          </ac:spMkLst>
        </pc:spChg>
        <pc:picChg chg="mod">
          <ac:chgData name="Nina Reitz" userId="707c180a-2c6d-4db0-a1eb-5dcc867660bf" providerId="ADAL" clId="{0B4305D9-4E5E-44EE-A0FD-4D8FA3BD2981}" dt="2024-11-20T06:57:57.182" v="302" actId="1076"/>
          <ac:picMkLst>
            <pc:docMk/>
            <pc:sldMk cId="689155216" sldId="676"/>
            <ac:picMk id="7" creationId="{F8F3C880-8C85-4C0B-B0DF-99E45F68E2C2}"/>
          </ac:picMkLst>
        </pc:picChg>
        <pc:picChg chg="mod">
          <ac:chgData name="Nina Reitz" userId="707c180a-2c6d-4db0-a1eb-5dcc867660bf" providerId="ADAL" clId="{0B4305D9-4E5E-44EE-A0FD-4D8FA3BD2981}" dt="2024-11-20T06:57:55.242" v="301" actId="1076"/>
          <ac:picMkLst>
            <pc:docMk/>
            <pc:sldMk cId="689155216" sldId="676"/>
            <ac:picMk id="8" creationId="{3F966CD2-C140-4F20-84D2-90BD9C6D0ECB}"/>
          </ac:picMkLst>
        </pc:picChg>
      </pc:sldChg>
      <pc:sldChg chg="delSp modSp mod modNotesTx">
        <pc:chgData name="Nina Reitz" userId="707c180a-2c6d-4db0-a1eb-5dcc867660bf" providerId="ADAL" clId="{0B4305D9-4E5E-44EE-A0FD-4D8FA3BD2981}" dt="2024-11-20T06:57:21.697" v="297" actId="20577"/>
        <pc:sldMkLst>
          <pc:docMk/>
          <pc:sldMk cId="645775031" sldId="679"/>
        </pc:sldMkLst>
        <pc:spChg chg="mod">
          <ac:chgData name="Nina Reitz" userId="707c180a-2c6d-4db0-a1eb-5dcc867660bf" providerId="ADAL" clId="{0B4305D9-4E5E-44EE-A0FD-4D8FA3BD2981}" dt="2024-11-20T06:57:21.697" v="297" actId="20577"/>
          <ac:spMkLst>
            <pc:docMk/>
            <pc:sldMk cId="645775031" sldId="679"/>
            <ac:spMk id="2" creationId="{BFBD3EF6-971C-4DE8-BDC2-1F9913FC28F0}"/>
          </ac:spMkLst>
        </pc:spChg>
        <pc:spChg chg="del">
          <ac:chgData name="Nina Reitz" userId="707c180a-2c6d-4db0-a1eb-5dcc867660bf" providerId="ADAL" clId="{0B4305D9-4E5E-44EE-A0FD-4D8FA3BD2981}" dt="2024-11-20T06:56:20.515" v="283" actId="478"/>
          <ac:spMkLst>
            <pc:docMk/>
            <pc:sldMk cId="645775031" sldId="679"/>
            <ac:spMk id="8" creationId="{37391D92-BEEF-4D01-908C-47400D9372BA}"/>
          </ac:spMkLst>
        </pc:spChg>
      </pc:sldChg>
      <pc:sldChg chg="modSp mod">
        <pc:chgData name="Nina Reitz" userId="707c180a-2c6d-4db0-a1eb-5dcc867660bf" providerId="ADAL" clId="{0B4305D9-4E5E-44EE-A0FD-4D8FA3BD2981}" dt="2024-11-20T06:55:05.718" v="281" actId="20577"/>
        <pc:sldMkLst>
          <pc:docMk/>
          <pc:sldMk cId="4073115461" sldId="685"/>
        </pc:sldMkLst>
        <pc:spChg chg="mod">
          <ac:chgData name="Nina Reitz" userId="707c180a-2c6d-4db0-a1eb-5dcc867660bf" providerId="ADAL" clId="{0B4305D9-4E5E-44EE-A0FD-4D8FA3BD2981}" dt="2024-11-20T06:55:05.718" v="281" actId="20577"/>
          <ac:spMkLst>
            <pc:docMk/>
            <pc:sldMk cId="4073115461" sldId="685"/>
            <ac:spMk id="2" creationId="{7EB44DAD-C203-4CB8-81C2-6EC17F1C266B}"/>
          </ac:spMkLst>
        </pc:spChg>
      </pc:sldChg>
      <pc:sldChg chg="modSp mod">
        <pc:chgData name="Nina Reitz" userId="707c180a-2c6d-4db0-a1eb-5dcc867660bf" providerId="ADAL" clId="{0B4305D9-4E5E-44EE-A0FD-4D8FA3BD2981}" dt="2024-11-20T06:53:02.645" v="214" actId="57"/>
        <pc:sldMkLst>
          <pc:docMk/>
          <pc:sldMk cId="3641001899" sldId="690"/>
        </pc:sldMkLst>
        <pc:spChg chg="mod">
          <ac:chgData name="Nina Reitz" userId="707c180a-2c6d-4db0-a1eb-5dcc867660bf" providerId="ADAL" clId="{0B4305D9-4E5E-44EE-A0FD-4D8FA3BD2981}" dt="2024-11-20T06:53:02.645" v="214" actId="57"/>
          <ac:spMkLst>
            <pc:docMk/>
            <pc:sldMk cId="3641001899" sldId="690"/>
            <ac:spMk id="2" creationId="{44FFE2F6-5CDE-4313-B668-7904A7AB5964}"/>
          </ac:spMkLst>
        </pc:spChg>
      </pc:sldChg>
      <pc:sldChg chg="modSp mod">
        <pc:chgData name="Nina Reitz" userId="707c180a-2c6d-4db0-a1eb-5dcc867660bf" providerId="ADAL" clId="{0B4305D9-4E5E-44EE-A0FD-4D8FA3BD2981}" dt="2024-11-20T06:52:09.761" v="206" actId="403"/>
        <pc:sldMkLst>
          <pc:docMk/>
          <pc:sldMk cId="3134051542" sldId="692"/>
        </pc:sldMkLst>
        <pc:spChg chg="mod">
          <ac:chgData name="Nina Reitz" userId="707c180a-2c6d-4db0-a1eb-5dcc867660bf" providerId="ADAL" clId="{0B4305D9-4E5E-44EE-A0FD-4D8FA3BD2981}" dt="2024-11-20T06:52:09.761" v="206" actId="403"/>
          <ac:spMkLst>
            <pc:docMk/>
            <pc:sldMk cId="3134051542" sldId="692"/>
            <ac:spMk id="3" creationId="{6C3D1C53-45FC-466D-B045-542F42AEA714}"/>
          </ac:spMkLst>
        </pc:spChg>
      </pc:sldChg>
      <pc:sldChg chg="modSp mod">
        <pc:chgData name="Nina Reitz" userId="707c180a-2c6d-4db0-a1eb-5dcc867660bf" providerId="ADAL" clId="{0B4305D9-4E5E-44EE-A0FD-4D8FA3BD2981}" dt="2024-11-20T06:52:26.583" v="213" actId="57"/>
        <pc:sldMkLst>
          <pc:docMk/>
          <pc:sldMk cId="3737732978" sldId="694"/>
        </pc:sldMkLst>
        <pc:spChg chg="mod">
          <ac:chgData name="Nina Reitz" userId="707c180a-2c6d-4db0-a1eb-5dcc867660bf" providerId="ADAL" clId="{0B4305D9-4E5E-44EE-A0FD-4D8FA3BD2981}" dt="2024-11-20T06:52:26.583" v="213" actId="57"/>
          <ac:spMkLst>
            <pc:docMk/>
            <pc:sldMk cId="3737732978" sldId="694"/>
            <ac:spMk id="3" creationId="{D48BAD14-1C3E-478C-9814-1DDAEA59719D}"/>
          </ac:spMkLst>
        </pc:spChg>
      </pc:sldChg>
      <pc:sldChg chg="modSp mod modNotesTx">
        <pc:chgData name="Nina Reitz" userId="707c180a-2c6d-4db0-a1eb-5dcc867660bf" providerId="ADAL" clId="{0B4305D9-4E5E-44EE-A0FD-4D8FA3BD2981}" dt="2024-11-20T06:44:48.836" v="152" actId="20577"/>
        <pc:sldMkLst>
          <pc:docMk/>
          <pc:sldMk cId="3276206445" sldId="695"/>
        </pc:sldMkLst>
        <pc:spChg chg="mod">
          <ac:chgData name="Nina Reitz" userId="707c180a-2c6d-4db0-a1eb-5dcc867660bf" providerId="ADAL" clId="{0B4305D9-4E5E-44EE-A0FD-4D8FA3BD2981}" dt="2024-11-20T06:44:36.037" v="119" actId="20577"/>
          <ac:spMkLst>
            <pc:docMk/>
            <pc:sldMk cId="3276206445" sldId="695"/>
            <ac:spMk id="2" creationId="{8AF37F8B-B157-40B5-A96E-96C6FF581550}"/>
          </ac:spMkLst>
        </pc:spChg>
        <pc:spChg chg="mod">
          <ac:chgData name="Nina Reitz" userId="707c180a-2c6d-4db0-a1eb-5dcc867660bf" providerId="ADAL" clId="{0B4305D9-4E5E-44EE-A0FD-4D8FA3BD2981}" dt="2024-11-20T06:44:48.836" v="152" actId="20577"/>
          <ac:spMkLst>
            <pc:docMk/>
            <pc:sldMk cId="3276206445" sldId="695"/>
            <ac:spMk id="3" creationId="{365BF71A-FF02-4CFF-BDB9-8DEB9D91CE72}"/>
          </ac:spMkLst>
        </pc:spChg>
      </pc:sldChg>
      <pc:sldChg chg="modSp mod">
        <pc:chgData name="Nina Reitz" userId="707c180a-2c6d-4db0-a1eb-5dcc867660bf" providerId="ADAL" clId="{0B4305D9-4E5E-44EE-A0FD-4D8FA3BD2981}" dt="2024-11-20T06:50:26.325" v="195"/>
        <pc:sldMkLst>
          <pc:docMk/>
          <pc:sldMk cId="2704656546" sldId="696"/>
        </pc:sldMkLst>
        <pc:spChg chg="mod">
          <ac:chgData name="Nina Reitz" userId="707c180a-2c6d-4db0-a1eb-5dcc867660bf" providerId="ADAL" clId="{0B4305D9-4E5E-44EE-A0FD-4D8FA3BD2981}" dt="2024-11-20T06:50:26.325" v="195"/>
          <ac:spMkLst>
            <pc:docMk/>
            <pc:sldMk cId="2704656546" sldId="696"/>
            <ac:spMk id="2" creationId="{763CE0B3-4025-45BA-A4C8-DA58A12BB3C3}"/>
          </ac:spMkLst>
        </pc:spChg>
        <pc:spChg chg="mod">
          <ac:chgData name="Nina Reitz" userId="707c180a-2c6d-4db0-a1eb-5dcc867660bf" providerId="ADAL" clId="{0B4305D9-4E5E-44EE-A0FD-4D8FA3BD2981}" dt="2024-11-20T06:47:04.302" v="179" actId="20577"/>
          <ac:spMkLst>
            <pc:docMk/>
            <pc:sldMk cId="2704656546" sldId="696"/>
            <ac:spMk id="3" creationId="{C2CAECA0-807F-4629-8E73-36D499F00714}"/>
          </ac:spMkLst>
        </pc:spChg>
      </pc:sldChg>
      <pc:sldChg chg="modSp mod modNotesTx">
        <pc:chgData name="Nina Reitz" userId="707c180a-2c6d-4db0-a1eb-5dcc867660bf" providerId="ADAL" clId="{0B4305D9-4E5E-44EE-A0FD-4D8FA3BD2981}" dt="2024-11-20T06:43:11.082" v="88"/>
        <pc:sldMkLst>
          <pc:docMk/>
          <pc:sldMk cId="2697341275" sldId="701"/>
        </pc:sldMkLst>
        <pc:spChg chg="mod">
          <ac:chgData name="Nina Reitz" userId="707c180a-2c6d-4db0-a1eb-5dcc867660bf" providerId="ADAL" clId="{0B4305D9-4E5E-44EE-A0FD-4D8FA3BD2981}" dt="2024-11-20T06:42:54.865" v="69" actId="20577"/>
          <ac:spMkLst>
            <pc:docMk/>
            <pc:sldMk cId="2697341275" sldId="701"/>
            <ac:spMk id="2" creationId="{69640D8B-F533-4677-B821-A155CBA50112}"/>
          </ac:spMkLst>
        </pc:spChg>
      </pc:sldChg>
      <pc:sldChg chg="modNotesTx">
        <pc:chgData name="Nina Reitz" userId="707c180a-2c6d-4db0-a1eb-5dcc867660bf" providerId="ADAL" clId="{0B4305D9-4E5E-44EE-A0FD-4D8FA3BD2981}" dt="2024-11-20T06:40:28.514" v="26" actId="20577"/>
        <pc:sldMkLst>
          <pc:docMk/>
          <pc:sldMk cId="1941031525" sldId="710"/>
        </pc:sldMkLst>
      </pc:sldChg>
    </pc:docChg>
  </pc:docChgLst>
  <pc:docChgLst>
    <pc:chgData name="Nina Reitz" userId="707c180a-2c6d-4db0-a1eb-5dcc867660bf" providerId="ADAL" clId="{81C6E742-EACC-4812-AFF1-BFB173CCB70B}"/>
    <pc:docChg chg="undo redo custSel addSld delSld modSld sldOrd">
      <pc:chgData name="Nina Reitz" userId="707c180a-2c6d-4db0-a1eb-5dcc867660bf" providerId="ADAL" clId="{81C6E742-EACC-4812-AFF1-BFB173CCB70B}" dt="2024-11-28T09:27:43.531" v="1471" actId="20577"/>
      <pc:docMkLst>
        <pc:docMk/>
      </pc:docMkLst>
      <pc:sldChg chg="modSp mod">
        <pc:chgData name="Nina Reitz" userId="707c180a-2c6d-4db0-a1eb-5dcc867660bf" providerId="ADAL" clId="{81C6E742-EACC-4812-AFF1-BFB173CCB70B}" dt="2024-11-28T08:50:36.560" v="1468" actId="20577"/>
        <pc:sldMkLst>
          <pc:docMk/>
          <pc:sldMk cId="3422657595" sldId="638"/>
        </pc:sldMkLst>
        <pc:spChg chg="mod">
          <ac:chgData name="Nina Reitz" userId="707c180a-2c6d-4db0-a1eb-5dcc867660bf" providerId="ADAL" clId="{81C6E742-EACC-4812-AFF1-BFB173CCB70B}" dt="2024-11-28T08:50:36.560" v="1468" actId="20577"/>
          <ac:spMkLst>
            <pc:docMk/>
            <pc:sldMk cId="3422657595" sldId="638"/>
            <ac:spMk id="2" creationId="{DA661F81-D47D-4D20-9374-7F1CB5204DF3}"/>
          </ac:spMkLst>
        </pc:spChg>
      </pc:sldChg>
      <pc:sldChg chg="modSp mod modNotesTx">
        <pc:chgData name="Nina Reitz" userId="707c180a-2c6d-4db0-a1eb-5dcc867660bf" providerId="ADAL" clId="{81C6E742-EACC-4812-AFF1-BFB173CCB70B}" dt="2024-11-27T23:38:57.737" v="687" actId="20577"/>
        <pc:sldMkLst>
          <pc:docMk/>
          <pc:sldMk cId="1014133180" sldId="646"/>
        </pc:sldMkLst>
        <pc:spChg chg="mod">
          <ac:chgData name="Nina Reitz" userId="707c180a-2c6d-4db0-a1eb-5dcc867660bf" providerId="ADAL" clId="{81C6E742-EACC-4812-AFF1-BFB173CCB70B}" dt="2024-11-27T23:37:59.936" v="657" actId="207"/>
          <ac:spMkLst>
            <pc:docMk/>
            <pc:sldMk cId="1014133180" sldId="646"/>
            <ac:spMk id="2" creationId="{20D6DB89-8D47-408A-894C-C87F3CFD5022}"/>
          </ac:spMkLst>
        </pc:spChg>
        <pc:spChg chg="mod">
          <ac:chgData name="Nina Reitz" userId="707c180a-2c6d-4db0-a1eb-5dcc867660bf" providerId="ADAL" clId="{81C6E742-EACC-4812-AFF1-BFB173CCB70B}" dt="2024-11-27T23:34:23.965" v="555" actId="20577"/>
          <ac:spMkLst>
            <pc:docMk/>
            <pc:sldMk cId="1014133180" sldId="646"/>
            <ac:spMk id="3" creationId="{5983F76A-9888-44F3-8603-7CDD9BCCB818}"/>
          </ac:spMkLst>
        </pc:spChg>
      </pc:sldChg>
      <pc:sldChg chg="modSp mod">
        <pc:chgData name="Nina Reitz" userId="707c180a-2c6d-4db0-a1eb-5dcc867660bf" providerId="ADAL" clId="{81C6E742-EACC-4812-AFF1-BFB173CCB70B}" dt="2024-11-27T23:40:41.479" v="772" actId="20577"/>
        <pc:sldMkLst>
          <pc:docMk/>
          <pc:sldMk cId="4066310035" sldId="647"/>
        </pc:sldMkLst>
        <pc:spChg chg="mod">
          <ac:chgData name="Nina Reitz" userId="707c180a-2c6d-4db0-a1eb-5dcc867660bf" providerId="ADAL" clId="{81C6E742-EACC-4812-AFF1-BFB173CCB70B}" dt="2024-11-27T23:40:41.479" v="772" actId="20577"/>
          <ac:spMkLst>
            <pc:docMk/>
            <pc:sldMk cId="4066310035" sldId="647"/>
            <ac:spMk id="2" creationId="{6CC54791-3F06-4C64-B7A3-5CD3AFC027C1}"/>
          </ac:spMkLst>
        </pc:spChg>
      </pc:sldChg>
      <pc:sldChg chg="addSp modSp mod modNotesTx">
        <pc:chgData name="Nina Reitz" userId="707c180a-2c6d-4db0-a1eb-5dcc867660bf" providerId="ADAL" clId="{81C6E742-EACC-4812-AFF1-BFB173CCB70B}" dt="2024-11-27T23:22:35.854" v="191" actId="20577"/>
        <pc:sldMkLst>
          <pc:docMk/>
          <pc:sldMk cId="1109895333" sldId="648"/>
        </pc:sldMkLst>
        <pc:spChg chg="mod">
          <ac:chgData name="Nina Reitz" userId="707c180a-2c6d-4db0-a1eb-5dcc867660bf" providerId="ADAL" clId="{81C6E742-EACC-4812-AFF1-BFB173CCB70B}" dt="2024-11-27T23:19:53.613" v="127" actId="5793"/>
          <ac:spMkLst>
            <pc:docMk/>
            <pc:sldMk cId="1109895333" sldId="648"/>
            <ac:spMk id="2" creationId="{CDFE1DD2-6E45-459E-A7F9-3C2E07A52F4B}"/>
          </ac:spMkLst>
        </pc:spChg>
        <pc:spChg chg="mod">
          <ac:chgData name="Nina Reitz" userId="707c180a-2c6d-4db0-a1eb-5dcc867660bf" providerId="ADAL" clId="{81C6E742-EACC-4812-AFF1-BFB173CCB70B}" dt="2024-11-27T23:21:04.612" v="177" actId="20577"/>
          <ac:spMkLst>
            <pc:docMk/>
            <pc:sldMk cId="1109895333" sldId="648"/>
            <ac:spMk id="3" creationId="{E3118D69-4403-42DF-87F0-A085EFECAC5B}"/>
          </ac:spMkLst>
        </pc:spChg>
        <pc:picChg chg="add mod">
          <ac:chgData name="Nina Reitz" userId="707c180a-2c6d-4db0-a1eb-5dcc867660bf" providerId="ADAL" clId="{81C6E742-EACC-4812-AFF1-BFB173CCB70B}" dt="2024-11-27T23:18:57.736" v="98" actId="1076"/>
          <ac:picMkLst>
            <pc:docMk/>
            <pc:sldMk cId="1109895333" sldId="648"/>
            <ac:picMk id="6" creationId="{1FF93C70-1D00-527A-B1D8-4ABF4A876913}"/>
          </ac:picMkLst>
        </pc:picChg>
      </pc:sldChg>
      <pc:sldChg chg="modNotesTx">
        <pc:chgData name="Nina Reitz" userId="707c180a-2c6d-4db0-a1eb-5dcc867660bf" providerId="ADAL" clId="{81C6E742-EACC-4812-AFF1-BFB173CCB70B}" dt="2024-11-27T23:27:26.981" v="295" actId="20577"/>
        <pc:sldMkLst>
          <pc:docMk/>
          <pc:sldMk cId="1791561116" sldId="649"/>
        </pc:sldMkLst>
      </pc:sldChg>
      <pc:sldChg chg="modSp mod">
        <pc:chgData name="Nina Reitz" userId="707c180a-2c6d-4db0-a1eb-5dcc867660bf" providerId="ADAL" clId="{81C6E742-EACC-4812-AFF1-BFB173CCB70B}" dt="2024-11-28T08:28:47.861" v="899" actId="207"/>
        <pc:sldMkLst>
          <pc:docMk/>
          <pc:sldMk cId="3159276976" sldId="651"/>
        </pc:sldMkLst>
        <pc:spChg chg="mod">
          <ac:chgData name="Nina Reitz" userId="707c180a-2c6d-4db0-a1eb-5dcc867660bf" providerId="ADAL" clId="{81C6E742-EACC-4812-AFF1-BFB173CCB70B}" dt="2024-11-28T08:28:47.861" v="899" actId="207"/>
          <ac:spMkLst>
            <pc:docMk/>
            <pc:sldMk cId="3159276976" sldId="651"/>
            <ac:spMk id="2" creationId="{8A1D2593-A2E6-41EF-8D19-9A97B93D758A}"/>
          </ac:spMkLst>
        </pc:spChg>
      </pc:sldChg>
      <pc:sldChg chg="modSp mod">
        <pc:chgData name="Nina Reitz" userId="707c180a-2c6d-4db0-a1eb-5dcc867660bf" providerId="ADAL" clId="{81C6E742-EACC-4812-AFF1-BFB173CCB70B}" dt="2024-11-28T08:29:07.437" v="901" actId="11"/>
        <pc:sldMkLst>
          <pc:docMk/>
          <pc:sldMk cId="1442262030" sldId="652"/>
        </pc:sldMkLst>
        <pc:spChg chg="mod">
          <ac:chgData name="Nina Reitz" userId="707c180a-2c6d-4db0-a1eb-5dcc867660bf" providerId="ADAL" clId="{81C6E742-EACC-4812-AFF1-BFB173CCB70B}" dt="2024-11-28T08:29:07.437" v="901" actId="11"/>
          <ac:spMkLst>
            <pc:docMk/>
            <pc:sldMk cId="1442262030" sldId="652"/>
            <ac:spMk id="2" creationId="{136A2D07-9C15-49C8-95B6-C0B42142C176}"/>
          </ac:spMkLst>
        </pc:spChg>
      </pc:sldChg>
      <pc:sldChg chg="modSp mod modNotes modNotesTx">
        <pc:chgData name="Nina Reitz" userId="707c180a-2c6d-4db0-a1eb-5dcc867660bf" providerId="ADAL" clId="{81C6E742-EACC-4812-AFF1-BFB173CCB70B}" dt="2024-11-28T09:19:55.831" v="1470" actId="20577"/>
        <pc:sldMkLst>
          <pc:docMk/>
          <pc:sldMk cId="1273030592" sldId="655"/>
        </pc:sldMkLst>
        <pc:spChg chg="mod">
          <ac:chgData name="Nina Reitz" userId="707c180a-2c6d-4db0-a1eb-5dcc867660bf" providerId="ADAL" clId="{81C6E742-EACC-4812-AFF1-BFB173CCB70B}" dt="2024-11-27T23:29:01.428" v="309" actId="20577"/>
          <ac:spMkLst>
            <pc:docMk/>
            <pc:sldMk cId="1273030592" sldId="655"/>
            <ac:spMk id="2" creationId="{5E16BA58-2D6B-4C9C-96F3-B256E5A0B444}"/>
          </ac:spMkLst>
        </pc:spChg>
      </pc:sldChg>
      <pc:sldChg chg="modSp mod">
        <pc:chgData name="Nina Reitz" userId="707c180a-2c6d-4db0-a1eb-5dcc867660bf" providerId="ADAL" clId="{81C6E742-EACC-4812-AFF1-BFB173CCB70B}" dt="2024-11-27T23:32:35.547" v="493" actId="20577"/>
        <pc:sldMkLst>
          <pc:docMk/>
          <pc:sldMk cId="4287386595" sldId="656"/>
        </pc:sldMkLst>
        <pc:spChg chg="mod">
          <ac:chgData name="Nina Reitz" userId="707c180a-2c6d-4db0-a1eb-5dcc867660bf" providerId="ADAL" clId="{81C6E742-EACC-4812-AFF1-BFB173CCB70B}" dt="2024-11-27T23:32:35.547" v="493" actId="20577"/>
          <ac:spMkLst>
            <pc:docMk/>
            <pc:sldMk cId="4287386595" sldId="656"/>
            <ac:spMk id="2" creationId="{4250EA43-B115-4B7E-965A-1DC7E5F7ABA7}"/>
          </ac:spMkLst>
        </pc:spChg>
        <pc:spChg chg="mod">
          <ac:chgData name="Nina Reitz" userId="707c180a-2c6d-4db0-a1eb-5dcc867660bf" providerId="ADAL" clId="{81C6E742-EACC-4812-AFF1-BFB173CCB70B}" dt="2024-11-27T23:31:53.331" v="459" actId="20577"/>
          <ac:spMkLst>
            <pc:docMk/>
            <pc:sldMk cId="4287386595" sldId="656"/>
            <ac:spMk id="3" creationId="{128EF528-A51D-4FB3-B6F7-B078C1DAA90F}"/>
          </ac:spMkLst>
        </pc:spChg>
      </pc:sldChg>
      <pc:sldChg chg="add">
        <pc:chgData name="Nina Reitz" userId="707c180a-2c6d-4db0-a1eb-5dcc867660bf" providerId="ADAL" clId="{81C6E742-EACC-4812-AFF1-BFB173CCB70B}" dt="2024-11-27T23:48:31.871" v="861"/>
        <pc:sldMkLst>
          <pc:docMk/>
          <pc:sldMk cId="1366368423" sldId="657"/>
        </pc:sldMkLst>
      </pc:sldChg>
      <pc:sldChg chg="del">
        <pc:chgData name="Nina Reitz" userId="707c180a-2c6d-4db0-a1eb-5dcc867660bf" providerId="ADAL" clId="{81C6E742-EACC-4812-AFF1-BFB173CCB70B}" dt="2024-11-27T23:45:38.446" v="853" actId="47"/>
        <pc:sldMkLst>
          <pc:docMk/>
          <pc:sldMk cId="4059504913" sldId="657"/>
        </pc:sldMkLst>
      </pc:sldChg>
      <pc:sldChg chg="del">
        <pc:chgData name="Nina Reitz" userId="707c180a-2c6d-4db0-a1eb-5dcc867660bf" providerId="ADAL" clId="{81C6E742-EACC-4812-AFF1-BFB173CCB70B}" dt="2024-11-27T23:46:38.750" v="856" actId="47"/>
        <pc:sldMkLst>
          <pc:docMk/>
          <pc:sldMk cId="1787979416" sldId="659"/>
        </pc:sldMkLst>
      </pc:sldChg>
      <pc:sldChg chg="del">
        <pc:chgData name="Nina Reitz" userId="707c180a-2c6d-4db0-a1eb-5dcc867660bf" providerId="ADAL" clId="{81C6E742-EACC-4812-AFF1-BFB173CCB70B}" dt="2024-11-27T23:47:45.681" v="860" actId="47"/>
        <pc:sldMkLst>
          <pc:docMk/>
          <pc:sldMk cId="464493838" sldId="660"/>
        </pc:sldMkLst>
      </pc:sldChg>
      <pc:sldChg chg="del">
        <pc:chgData name="Nina Reitz" userId="707c180a-2c6d-4db0-a1eb-5dcc867660bf" providerId="ADAL" clId="{81C6E742-EACC-4812-AFF1-BFB173CCB70B}" dt="2024-11-27T23:48:34.476" v="862" actId="47"/>
        <pc:sldMkLst>
          <pc:docMk/>
          <pc:sldMk cId="257748986" sldId="661"/>
        </pc:sldMkLst>
      </pc:sldChg>
      <pc:sldChg chg="modSp mod">
        <pc:chgData name="Nina Reitz" userId="707c180a-2c6d-4db0-a1eb-5dcc867660bf" providerId="ADAL" clId="{81C6E742-EACC-4812-AFF1-BFB173CCB70B}" dt="2024-11-27T23:41:37.313" v="831" actId="20577"/>
        <pc:sldMkLst>
          <pc:docMk/>
          <pc:sldMk cId="250960952" sldId="663"/>
        </pc:sldMkLst>
        <pc:spChg chg="mod">
          <ac:chgData name="Nina Reitz" userId="707c180a-2c6d-4db0-a1eb-5dcc867660bf" providerId="ADAL" clId="{81C6E742-EACC-4812-AFF1-BFB173CCB70B}" dt="2024-11-27T23:41:29.911" v="830" actId="207"/>
          <ac:spMkLst>
            <pc:docMk/>
            <pc:sldMk cId="250960952" sldId="663"/>
            <ac:spMk id="2" creationId="{D1498CE4-FE4F-4512-BD4A-3241F7A93455}"/>
          </ac:spMkLst>
        </pc:spChg>
        <pc:spChg chg="mod">
          <ac:chgData name="Nina Reitz" userId="707c180a-2c6d-4db0-a1eb-5dcc867660bf" providerId="ADAL" clId="{81C6E742-EACC-4812-AFF1-BFB173CCB70B}" dt="2024-11-27T23:41:37.313" v="831" actId="20577"/>
          <ac:spMkLst>
            <pc:docMk/>
            <pc:sldMk cId="250960952" sldId="663"/>
            <ac:spMk id="6" creationId="{F7EAAB76-1213-4D1E-923E-425617918C6F}"/>
          </ac:spMkLst>
        </pc:spChg>
      </pc:sldChg>
      <pc:sldChg chg="modSp mod">
        <pc:chgData name="Nina Reitz" userId="707c180a-2c6d-4db0-a1eb-5dcc867660bf" providerId="ADAL" clId="{81C6E742-EACC-4812-AFF1-BFB173CCB70B}" dt="2024-11-27T23:33:15.645" v="516" actId="20577"/>
        <pc:sldMkLst>
          <pc:docMk/>
          <pc:sldMk cId="3056536128" sldId="664"/>
        </pc:sldMkLst>
        <pc:spChg chg="mod">
          <ac:chgData name="Nina Reitz" userId="707c180a-2c6d-4db0-a1eb-5dcc867660bf" providerId="ADAL" clId="{81C6E742-EACC-4812-AFF1-BFB173CCB70B}" dt="2024-11-27T23:33:15.645" v="516" actId="20577"/>
          <ac:spMkLst>
            <pc:docMk/>
            <pc:sldMk cId="3056536128" sldId="664"/>
            <ac:spMk id="2" creationId="{A142E948-FAC7-4814-A26A-20C7580CC966}"/>
          </ac:spMkLst>
        </pc:spChg>
      </pc:sldChg>
      <pc:sldChg chg="delSp mod">
        <pc:chgData name="Nina Reitz" userId="707c180a-2c6d-4db0-a1eb-5dcc867660bf" providerId="ADAL" clId="{81C6E742-EACC-4812-AFF1-BFB173CCB70B}" dt="2024-11-27T23:33:33.185" v="517" actId="478"/>
        <pc:sldMkLst>
          <pc:docMk/>
          <pc:sldMk cId="592212073" sldId="666"/>
        </pc:sldMkLst>
        <pc:spChg chg="del">
          <ac:chgData name="Nina Reitz" userId="707c180a-2c6d-4db0-a1eb-5dcc867660bf" providerId="ADAL" clId="{81C6E742-EACC-4812-AFF1-BFB173CCB70B}" dt="2024-11-27T23:33:33.185" v="517" actId="478"/>
          <ac:spMkLst>
            <pc:docMk/>
            <pc:sldMk cId="592212073" sldId="666"/>
            <ac:spMk id="6" creationId="{825B99DF-5E7E-40A8-BB44-19F0B87A86F5}"/>
          </ac:spMkLst>
        </pc:spChg>
      </pc:sldChg>
      <pc:sldChg chg="modSp mod">
        <pc:chgData name="Nina Reitz" userId="707c180a-2c6d-4db0-a1eb-5dcc867660bf" providerId="ADAL" clId="{81C6E742-EACC-4812-AFF1-BFB173CCB70B}" dt="2024-11-27T23:34:03.367" v="523" actId="255"/>
        <pc:sldMkLst>
          <pc:docMk/>
          <pc:sldMk cId="3268962658" sldId="668"/>
        </pc:sldMkLst>
        <pc:spChg chg="mod">
          <ac:chgData name="Nina Reitz" userId="707c180a-2c6d-4db0-a1eb-5dcc867660bf" providerId="ADAL" clId="{81C6E742-EACC-4812-AFF1-BFB173CCB70B}" dt="2024-11-27T23:33:49.619" v="518" actId="20577"/>
          <ac:spMkLst>
            <pc:docMk/>
            <pc:sldMk cId="3268962658" sldId="668"/>
            <ac:spMk id="2" creationId="{64AAC299-F6F2-4CAE-8B1B-293F476EDB61}"/>
          </ac:spMkLst>
        </pc:spChg>
        <pc:spChg chg="mod">
          <ac:chgData name="Nina Reitz" userId="707c180a-2c6d-4db0-a1eb-5dcc867660bf" providerId="ADAL" clId="{81C6E742-EACC-4812-AFF1-BFB173CCB70B}" dt="2024-11-27T23:34:03.367" v="523" actId="255"/>
          <ac:spMkLst>
            <pc:docMk/>
            <pc:sldMk cId="3268962658" sldId="668"/>
            <ac:spMk id="3" creationId="{3C3BC946-2BAD-495D-9660-A7D26DF47F8E}"/>
          </ac:spMkLst>
        </pc:spChg>
      </pc:sldChg>
      <pc:sldChg chg="modSp mod modNotesTx">
        <pc:chgData name="Nina Reitz" userId="707c180a-2c6d-4db0-a1eb-5dcc867660bf" providerId="ADAL" clId="{81C6E742-EACC-4812-AFF1-BFB173CCB70B}" dt="2024-11-27T23:23:35.289" v="227" actId="20577"/>
        <pc:sldMkLst>
          <pc:docMk/>
          <pc:sldMk cId="1742845120" sldId="671"/>
        </pc:sldMkLst>
        <pc:spChg chg="mod">
          <ac:chgData name="Nina Reitz" userId="707c180a-2c6d-4db0-a1eb-5dcc867660bf" providerId="ADAL" clId="{81C6E742-EACC-4812-AFF1-BFB173CCB70B}" dt="2024-11-27T23:22:55.886" v="195" actId="20577"/>
          <ac:spMkLst>
            <pc:docMk/>
            <pc:sldMk cId="1742845120" sldId="671"/>
            <ac:spMk id="7" creationId="{AC17940B-026D-4437-8569-EED9A9ED0C2F}"/>
          </ac:spMkLst>
        </pc:spChg>
      </pc:sldChg>
      <pc:sldChg chg="modSp mod">
        <pc:chgData name="Nina Reitz" userId="707c180a-2c6d-4db0-a1eb-5dcc867660bf" providerId="ADAL" clId="{81C6E742-EACC-4812-AFF1-BFB173CCB70B}" dt="2024-11-27T23:24:43.867" v="291" actId="20577"/>
        <pc:sldMkLst>
          <pc:docMk/>
          <pc:sldMk cId="748946670" sldId="672"/>
        </pc:sldMkLst>
        <pc:spChg chg="mod">
          <ac:chgData name="Nina Reitz" userId="707c180a-2c6d-4db0-a1eb-5dcc867660bf" providerId="ADAL" clId="{81C6E742-EACC-4812-AFF1-BFB173CCB70B}" dt="2024-11-27T23:24:43.867" v="291" actId="20577"/>
          <ac:spMkLst>
            <pc:docMk/>
            <pc:sldMk cId="748946670" sldId="672"/>
            <ac:spMk id="6" creationId="{CB23A570-428F-485A-A88A-C282797A0132}"/>
          </ac:spMkLst>
        </pc:spChg>
      </pc:sldChg>
      <pc:sldChg chg="modNotesTx">
        <pc:chgData name="Nina Reitz" userId="707c180a-2c6d-4db0-a1eb-5dcc867660bf" providerId="ADAL" clId="{81C6E742-EACC-4812-AFF1-BFB173CCB70B}" dt="2024-11-27T23:17:31.916" v="93" actId="20577"/>
        <pc:sldMkLst>
          <pc:docMk/>
          <pc:sldMk cId="399213991" sldId="674"/>
        </pc:sldMkLst>
      </pc:sldChg>
      <pc:sldChg chg="delSp modSp mod">
        <pc:chgData name="Nina Reitz" userId="707c180a-2c6d-4db0-a1eb-5dcc867660bf" providerId="ADAL" clId="{81C6E742-EACC-4812-AFF1-BFB173CCB70B}" dt="2024-11-28T08:29:27.682" v="903" actId="20577"/>
        <pc:sldMkLst>
          <pc:docMk/>
          <pc:sldMk cId="2982778021" sldId="675"/>
        </pc:sldMkLst>
        <pc:spChg chg="mod">
          <ac:chgData name="Nina Reitz" userId="707c180a-2c6d-4db0-a1eb-5dcc867660bf" providerId="ADAL" clId="{81C6E742-EACC-4812-AFF1-BFB173CCB70B}" dt="2024-11-28T08:29:27.682" v="903" actId="20577"/>
          <ac:spMkLst>
            <pc:docMk/>
            <pc:sldMk cId="2982778021" sldId="675"/>
            <ac:spMk id="2" creationId="{57B1B419-1D35-47EE-9364-4B7FD86BAE84}"/>
          </ac:spMkLst>
        </pc:spChg>
        <pc:picChg chg="del">
          <ac:chgData name="Nina Reitz" userId="707c180a-2c6d-4db0-a1eb-5dcc867660bf" providerId="ADAL" clId="{81C6E742-EACC-4812-AFF1-BFB173CCB70B}" dt="2024-11-28T08:29:23.476" v="902" actId="478"/>
          <ac:picMkLst>
            <pc:docMk/>
            <pc:sldMk cId="2982778021" sldId="675"/>
            <ac:picMk id="7" creationId="{8B1BD3B7-713A-4674-B3B3-F6F689E41BDC}"/>
          </ac:picMkLst>
        </pc:picChg>
      </pc:sldChg>
      <pc:sldChg chg="modSp mod">
        <pc:chgData name="Nina Reitz" userId="707c180a-2c6d-4db0-a1eb-5dcc867660bf" providerId="ADAL" clId="{81C6E742-EACC-4812-AFF1-BFB173CCB70B}" dt="2024-11-28T08:29:42.074" v="909" actId="20577"/>
        <pc:sldMkLst>
          <pc:docMk/>
          <pc:sldMk cId="689155216" sldId="676"/>
        </pc:sldMkLst>
        <pc:spChg chg="mod">
          <ac:chgData name="Nina Reitz" userId="707c180a-2c6d-4db0-a1eb-5dcc867660bf" providerId="ADAL" clId="{81C6E742-EACC-4812-AFF1-BFB173CCB70B}" dt="2024-11-28T08:29:42.074" v="909" actId="20577"/>
          <ac:spMkLst>
            <pc:docMk/>
            <pc:sldMk cId="689155216" sldId="676"/>
            <ac:spMk id="2" creationId="{2A2EEC62-0730-4767-8F0D-69863F1C31A1}"/>
          </ac:spMkLst>
        </pc:spChg>
      </pc:sldChg>
      <pc:sldChg chg="modSp mod">
        <pc:chgData name="Nina Reitz" userId="707c180a-2c6d-4db0-a1eb-5dcc867660bf" providerId="ADAL" clId="{81C6E742-EACC-4812-AFF1-BFB173CCB70B}" dt="2024-11-28T08:30:34.777" v="917" actId="5793"/>
        <pc:sldMkLst>
          <pc:docMk/>
          <pc:sldMk cId="1669039580" sldId="678"/>
        </pc:sldMkLst>
        <pc:spChg chg="mod">
          <ac:chgData name="Nina Reitz" userId="707c180a-2c6d-4db0-a1eb-5dcc867660bf" providerId="ADAL" clId="{81C6E742-EACC-4812-AFF1-BFB173CCB70B}" dt="2024-11-28T08:30:34.777" v="917" actId="5793"/>
          <ac:spMkLst>
            <pc:docMk/>
            <pc:sldMk cId="1669039580" sldId="678"/>
            <ac:spMk id="2" creationId="{973DD2A8-110B-4B7B-A379-28E081CECEFD}"/>
          </ac:spMkLst>
        </pc:spChg>
      </pc:sldChg>
      <pc:sldChg chg="modSp mod">
        <pc:chgData name="Nina Reitz" userId="707c180a-2c6d-4db0-a1eb-5dcc867660bf" providerId="ADAL" clId="{81C6E742-EACC-4812-AFF1-BFB173CCB70B}" dt="2024-11-28T08:31:49.485" v="926" actId="20577"/>
        <pc:sldMkLst>
          <pc:docMk/>
          <pc:sldMk cId="645775031" sldId="679"/>
        </pc:sldMkLst>
        <pc:spChg chg="mod">
          <ac:chgData name="Nina Reitz" userId="707c180a-2c6d-4db0-a1eb-5dcc867660bf" providerId="ADAL" clId="{81C6E742-EACC-4812-AFF1-BFB173CCB70B}" dt="2024-11-28T08:31:49.485" v="926" actId="20577"/>
          <ac:spMkLst>
            <pc:docMk/>
            <pc:sldMk cId="645775031" sldId="679"/>
            <ac:spMk id="2" creationId="{BFBD3EF6-971C-4DE8-BDC2-1F9913FC28F0}"/>
          </ac:spMkLst>
        </pc:spChg>
      </pc:sldChg>
      <pc:sldChg chg="modSp mod modNotesTx">
        <pc:chgData name="Nina Reitz" userId="707c180a-2c6d-4db0-a1eb-5dcc867660bf" providerId="ADAL" clId="{81C6E742-EACC-4812-AFF1-BFB173CCB70B}" dt="2024-11-28T08:32:57.819" v="948" actId="20577"/>
        <pc:sldMkLst>
          <pc:docMk/>
          <pc:sldMk cId="4053555792" sldId="681"/>
        </pc:sldMkLst>
        <pc:spChg chg="mod">
          <ac:chgData name="Nina Reitz" userId="707c180a-2c6d-4db0-a1eb-5dcc867660bf" providerId="ADAL" clId="{81C6E742-EACC-4812-AFF1-BFB173CCB70B}" dt="2024-11-28T08:32:20.383" v="929" actId="20577"/>
          <ac:spMkLst>
            <pc:docMk/>
            <pc:sldMk cId="4053555792" sldId="681"/>
            <ac:spMk id="2" creationId="{D2D5E7D1-010E-48B8-8465-134B4D622897}"/>
          </ac:spMkLst>
        </pc:spChg>
      </pc:sldChg>
      <pc:sldChg chg="modSp mod">
        <pc:chgData name="Nina Reitz" userId="707c180a-2c6d-4db0-a1eb-5dcc867660bf" providerId="ADAL" clId="{81C6E742-EACC-4812-AFF1-BFB173CCB70B}" dt="2024-11-28T08:34:50.564" v="984" actId="20577"/>
        <pc:sldMkLst>
          <pc:docMk/>
          <pc:sldMk cId="1049413294" sldId="687"/>
        </pc:sldMkLst>
        <pc:spChg chg="mod">
          <ac:chgData name="Nina Reitz" userId="707c180a-2c6d-4db0-a1eb-5dcc867660bf" providerId="ADAL" clId="{81C6E742-EACC-4812-AFF1-BFB173CCB70B}" dt="2024-11-28T08:34:50.564" v="984" actId="20577"/>
          <ac:spMkLst>
            <pc:docMk/>
            <pc:sldMk cId="1049413294" sldId="687"/>
            <ac:spMk id="2" creationId="{FD60198D-EAED-422C-87DF-0F1D8FEAB6B5}"/>
          </ac:spMkLst>
        </pc:spChg>
      </pc:sldChg>
      <pc:sldChg chg="modSp mod">
        <pc:chgData name="Nina Reitz" userId="707c180a-2c6d-4db0-a1eb-5dcc867660bf" providerId="ADAL" clId="{81C6E742-EACC-4812-AFF1-BFB173CCB70B}" dt="2024-11-28T08:35:33.823" v="1040" actId="20577"/>
        <pc:sldMkLst>
          <pc:docMk/>
          <pc:sldMk cId="3641001899" sldId="690"/>
        </pc:sldMkLst>
        <pc:spChg chg="mod">
          <ac:chgData name="Nina Reitz" userId="707c180a-2c6d-4db0-a1eb-5dcc867660bf" providerId="ADAL" clId="{81C6E742-EACC-4812-AFF1-BFB173CCB70B}" dt="2024-11-28T08:35:33.823" v="1040" actId="20577"/>
          <ac:spMkLst>
            <pc:docMk/>
            <pc:sldMk cId="3641001899" sldId="690"/>
            <ac:spMk id="2" creationId="{44FFE2F6-5CDE-4313-B668-7904A7AB5964}"/>
          </ac:spMkLst>
        </pc:spChg>
      </pc:sldChg>
      <pc:sldChg chg="modNotesTx">
        <pc:chgData name="Nina Reitz" userId="707c180a-2c6d-4db0-a1eb-5dcc867660bf" providerId="ADAL" clId="{81C6E742-EACC-4812-AFF1-BFB173CCB70B}" dt="2024-11-28T08:38:20.511" v="1203"/>
        <pc:sldMkLst>
          <pc:docMk/>
          <pc:sldMk cId="3134051542" sldId="692"/>
        </pc:sldMkLst>
      </pc:sldChg>
      <pc:sldChg chg="modNotesTx">
        <pc:chgData name="Nina Reitz" userId="707c180a-2c6d-4db0-a1eb-5dcc867660bf" providerId="ADAL" clId="{81C6E742-EACC-4812-AFF1-BFB173CCB70B}" dt="2024-11-28T08:39:06.591" v="1206" actId="20577"/>
        <pc:sldMkLst>
          <pc:docMk/>
          <pc:sldMk cId="411867863" sldId="699"/>
        </pc:sldMkLst>
      </pc:sldChg>
      <pc:sldChg chg="modSp mod modNotesTx">
        <pc:chgData name="Nina Reitz" userId="707c180a-2c6d-4db0-a1eb-5dcc867660bf" providerId="ADAL" clId="{81C6E742-EACC-4812-AFF1-BFB173CCB70B}" dt="2024-11-28T08:41:24.205" v="1245" actId="20577"/>
        <pc:sldMkLst>
          <pc:docMk/>
          <pc:sldMk cId="3480697927" sldId="706"/>
        </pc:sldMkLst>
        <pc:spChg chg="mod">
          <ac:chgData name="Nina Reitz" userId="707c180a-2c6d-4db0-a1eb-5dcc867660bf" providerId="ADAL" clId="{81C6E742-EACC-4812-AFF1-BFB173CCB70B}" dt="2024-11-28T08:41:24.205" v="1245" actId="20577"/>
          <ac:spMkLst>
            <pc:docMk/>
            <pc:sldMk cId="3480697927" sldId="706"/>
            <ac:spMk id="2" creationId="{379A761E-FD61-4809-A8ED-307B5A886D23}"/>
          </ac:spMkLst>
        </pc:spChg>
      </pc:sldChg>
      <pc:sldChg chg="modSp mod modNotesTx">
        <pc:chgData name="Nina Reitz" userId="707c180a-2c6d-4db0-a1eb-5dcc867660bf" providerId="ADAL" clId="{81C6E742-EACC-4812-AFF1-BFB173CCB70B}" dt="2024-11-28T09:27:43.531" v="1471" actId="20577"/>
        <pc:sldMkLst>
          <pc:docMk/>
          <pc:sldMk cId="4127424322" sldId="709"/>
        </pc:sldMkLst>
        <pc:spChg chg="mod">
          <ac:chgData name="Nina Reitz" userId="707c180a-2c6d-4db0-a1eb-5dcc867660bf" providerId="ADAL" clId="{81C6E742-EACC-4812-AFF1-BFB173CCB70B}" dt="2024-11-28T08:42:05.292" v="1246" actId="20577"/>
          <ac:spMkLst>
            <pc:docMk/>
            <pc:sldMk cId="4127424322" sldId="709"/>
            <ac:spMk id="2" creationId="{E04FC990-B733-454B-BD8E-A25858ECC52E}"/>
          </ac:spMkLst>
        </pc:spChg>
      </pc:sldChg>
      <pc:sldChg chg="del">
        <pc:chgData name="Nina Reitz" userId="707c180a-2c6d-4db0-a1eb-5dcc867660bf" providerId="ADAL" clId="{81C6E742-EACC-4812-AFF1-BFB173CCB70B}" dt="2024-11-28T08:43:54.871" v="1297" actId="47"/>
        <pc:sldMkLst>
          <pc:docMk/>
          <pc:sldMk cId="3738584848" sldId="711"/>
        </pc:sldMkLst>
      </pc:sldChg>
      <pc:sldChg chg="addSp modSp mod">
        <pc:chgData name="Nina Reitz" userId="707c180a-2c6d-4db0-a1eb-5dcc867660bf" providerId="ADAL" clId="{81C6E742-EACC-4812-AFF1-BFB173CCB70B}" dt="2024-11-28T08:44:29.052" v="1307" actId="11"/>
        <pc:sldMkLst>
          <pc:docMk/>
          <pc:sldMk cId="763273536" sldId="712"/>
        </pc:sldMkLst>
        <pc:spChg chg="mod">
          <ac:chgData name="Nina Reitz" userId="707c180a-2c6d-4db0-a1eb-5dcc867660bf" providerId="ADAL" clId="{81C6E742-EACC-4812-AFF1-BFB173CCB70B}" dt="2024-11-28T08:44:29.052" v="1307" actId="11"/>
          <ac:spMkLst>
            <pc:docMk/>
            <pc:sldMk cId="763273536" sldId="712"/>
            <ac:spMk id="2" creationId="{5A05E79C-2531-4A45-9A59-335C095B0B2C}"/>
          </ac:spMkLst>
        </pc:spChg>
        <pc:picChg chg="mod">
          <ac:chgData name="Nina Reitz" userId="707c180a-2c6d-4db0-a1eb-5dcc867660bf" providerId="ADAL" clId="{81C6E742-EACC-4812-AFF1-BFB173CCB70B}" dt="2024-11-28T08:44:02.937" v="1300" actId="1076"/>
          <ac:picMkLst>
            <pc:docMk/>
            <pc:sldMk cId="763273536" sldId="712"/>
            <ac:picMk id="6" creationId="{5FB9976D-1589-4486-84B1-2CF0A2E16ED3}"/>
          </ac:picMkLst>
        </pc:picChg>
        <pc:picChg chg="add mod">
          <ac:chgData name="Nina Reitz" userId="707c180a-2c6d-4db0-a1eb-5dcc867660bf" providerId="ADAL" clId="{81C6E742-EACC-4812-AFF1-BFB173CCB70B}" dt="2024-11-28T08:44:05.263" v="1301" actId="1076"/>
          <ac:picMkLst>
            <pc:docMk/>
            <pc:sldMk cId="763273536" sldId="712"/>
            <ac:picMk id="7" creationId="{BB57AA05-92B6-E1A2-31B0-577AB1A4737B}"/>
          </ac:picMkLst>
        </pc:picChg>
      </pc:sldChg>
      <pc:sldChg chg="modSp mod modNotesTx">
        <pc:chgData name="Nina Reitz" userId="707c180a-2c6d-4db0-a1eb-5dcc867660bf" providerId="ADAL" clId="{81C6E742-EACC-4812-AFF1-BFB173CCB70B}" dt="2024-11-28T08:45:47.847" v="1332" actId="5793"/>
        <pc:sldMkLst>
          <pc:docMk/>
          <pc:sldMk cId="2684723321" sldId="713"/>
        </pc:sldMkLst>
        <pc:spChg chg="mod">
          <ac:chgData name="Nina Reitz" userId="707c180a-2c6d-4db0-a1eb-5dcc867660bf" providerId="ADAL" clId="{81C6E742-EACC-4812-AFF1-BFB173CCB70B}" dt="2024-11-28T08:44:55.775" v="1323" actId="20577"/>
          <ac:spMkLst>
            <pc:docMk/>
            <pc:sldMk cId="2684723321" sldId="713"/>
            <ac:spMk id="2" creationId="{5F82E157-34B5-402D-9A38-B29A0AF49C86}"/>
          </ac:spMkLst>
        </pc:spChg>
      </pc:sldChg>
      <pc:sldChg chg="modSp mod">
        <pc:chgData name="Nina Reitz" userId="707c180a-2c6d-4db0-a1eb-5dcc867660bf" providerId="ADAL" clId="{81C6E742-EACC-4812-AFF1-BFB173CCB70B}" dt="2024-11-28T08:46:49.041" v="1345" actId="20577"/>
        <pc:sldMkLst>
          <pc:docMk/>
          <pc:sldMk cId="1857723822" sldId="714"/>
        </pc:sldMkLst>
        <pc:spChg chg="mod">
          <ac:chgData name="Nina Reitz" userId="707c180a-2c6d-4db0-a1eb-5dcc867660bf" providerId="ADAL" clId="{81C6E742-EACC-4812-AFF1-BFB173CCB70B}" dt="2024-11-28T08:46:49.041" v="1345" actId="20577"/>
          <ac:spMkLst>
            <pc:docMk/>
            <pc:sldMk cId="1857723822" sldId="714"/>
            <ac:spMk id="2" creationId="{A73691E2-DD2D-4B17-A774-69423846A776}"/>
          </ac:spMkLst>
        </pc:spChg>
      </pc:sldChg>
      <pc:sldChg chg="modSp mod">
        <pc:chgData name="Nina Reitz" userId="707c180a-2c6d-4db0-a1eb-5dcc867660bf" providerId="ADAL" clId="{81C6E742-EACC-4812-AFF1-BFB173CCB70B}" dt="2024-11-28T08:46:57.657" v="1352" actId="20577"/>
        <pc:sldMkLst>
          <pc:docMk/>
          <pc:sldMk cId="3096785127" sldId="715"/>
        </pc:sldMkLst>
        <pc:spChg chg="mod">
          <ac:chgData name="Nina Reitz" userId="707c180a-2c6d-4db0-a1eb-5dcc867660bf" providerId="ADAL" clId="{81C6E742-EACC-4812-AFF1-BFB173CCB70B}" dt="2024-11-28T08:46:57.657" v="1352" actId="20577"/>
          <ac:spMkLst>
            <pc:docMk/>
            <pc:sldMk cId="3096785127" sldId="715"/>
            <ac:spMk id="2" creationId="{6AB1857E-E67E-4F10-A8C7-8ACD2819D142}"/>
          </ac:spMkLst>
        </pc:spChg>
      </pc:sldChg>
      <pc:sldChg chg="modNotesTx">
        <pc:chgData name="Nina Reitz" userId="707c180a-2c6d-4db0-a1eb-5dcc867660bf" providerId="ADAL" clId="{81C6E742-EACC-4812-AFF1-BFB173CCB70B}" dt="2024-11-28T08:49:35.420" v="1439"/>
        <pc:sldMkLst>
          <pc:docMk/>
          <pc:sldMk cId="4179576445" sldId="717"/>
        </pc:sldMkLst>
      </pc:sldChg>
      <pc:sldChg chg="modNotesTx">
        <pc:chgData name="Nina Reitz" userId="707c180a-2c6d-4db0-a1eb-5dcc867660bf" providerId="ADAL" clId="{81C6E742-EACC-4812-AFF1-BFB173CCB70B}" dt="2024-11-28T08:33:23.098" v="964" actId="20577"/>
        <pc:sldMkLst>
          <pc:docMk/>
          <pc:sldMk cId="982496367" sldId="724"/>
        </pc:sldMkLst>
      </pc:sldChg>
      <pc:sldChg chg="modSp mod">
        <pc:chgData name="Nina Reitz" userId="707c180a-2c6d-4db0-a1eb-5dcc867660bf" providerId="ADAL" clId="{81C6E742-EACC-4812-AFF1-BFB173CCB70B}" dt="2024-11-28T08:33:30.640" v="965" actId="20577"/>
        <pc:sldMkLst>
          <pc:docMk/>
          <pc:sldMk cId="2085147540" sldId="725"/>
        </pc:sldMkLst>
        <pc:spChg chg="mod">
          <ac:chgData name="Nina Reitz" userId="707c180a-2c6d-4db0-a1eb-5dcc867660bf" providerId="ADAL" clId="{81C6E742-EACC-4812-AFF1-BFB173CCB70B}" dt="2024-11-28T08:33:30.640" v="965" actId="20577"/>
          <ac:spMkLst>
            <pc:docMk/>
            <pc:sldMk cId="2085147540" sldId="725"/>
            <ac:spMk id="2" creationId="{CD9CE4C9-1EA5-486B-8D6C-91D91DF47C7F}"/>
          </ac:spMkLst>
        </pc:spChg>
      </pc:sldChg>
      <pc:sldChg chg="modSp mod">
        <pc:chgData name="Nina Reitz" userId="707c180a-2c6d-4db0-a1eb-5dcc867660bf" providerId="ADAL" clId="{81C6E742-EACC-4812-AFF1-BFB173CCB70B}" dt="2024-11-28T08:33:40.321" v="970" actId="20577"/>
        <pc:sldMkLst>
          <pc:docMk/>
          <pc:sldMk cId="1485492661" sldId="726"/>
        </pc:sldMkLst>
        <pc:spChg chg="mod">
          <ac:chgData name="Nina Reitz" userId="707c180a-2c6d-4db0-a1eb-5dcc867660bf" providerId="ADAL" clId="{81C6E742-EACC-4812-AFF1-BFB173CCB70B}" dt="2024-11-28T08:33:40.321" v="970" actId="20577"/>
          <ac:spMkLst>
            <pc:docMk/>
            <pc:sldMk cId="1485492661" sldId="726"/>
            <ac:spMk id="2" creationId="{CD9CE4C9-1EA5-486B-8D6C-91D91DF47C7F}"/>
          </ac:spMkLst>
        </pc:spChg>
      </pc:sldChg>
      <pc:sldChg chg="modSp mod modCm modNotesTx">
        <pc:chgData name="Nina Reitz" userId="707c180a-2c6d-4db0-a1eb-5dcc867660bf" providerId="ADAL" clId="{81C6E742-EACC-4812-AFF1-BFB173CCB70B}" dt="2024-11-27T23:15:04.690" v="92" actId="20577"/>
        <pc:sldMkLst>
          <pc:docMk/>
          <pc:sldMk cId="4048822433" sldId="729"/>
        </pc:sldMkLst>
        <pc:spChg chg="mod">
          <ac:chgData name="Nina Reitz" userId="707c180a-2c6d-4db0-a1eb-5dcc867660bf" providerId="ADAL" clId="{81C6E742-EACC-4812-AFF1-BFB173CCB70B}" dt="2024-11-27T23:15:04.690" v="92" actId="20577"/>
          <ac:spMkLst>
            <pc:docMk/>
            <pc:sldMk cId="4048822433" sldId="729"/>
            <ac:spMk id="2" creationId="{534CB4E2-3CB6-4C88-B235-7F8743ABDB1A}"/>
          </ac:spMkLst>
        </pc:spChg>
      </pc:sldChg>
      <pc:sldChg chg="modSp mod">
        <pc:chgData name="Nina Reitz" userId="707c180a-2c6d-4db0-a1eb-5dcc867660bf" providerId="ADAL" clId="{81C6E742-EACC-4812-AFF1-BFB173CCB70B}" dt="2024-11-28T08:36:59.782" v="1189" actId="20577"/>
        <pc:sldMkLst>
          <pc:docMk/>
          <pc:sldMk cId="4224173039" sldId="730"/>
        </pc:sldMkLst>
        <pc:spChg chg="mod">
          <ac:chgData name="Nina Reitz" userId="707c180a-2c6d-4db0-a1eb-5dcc867660bf" providerId="ADAL" clId="{81C6E742-EACC-4812-AFF1-BFB173CCB70B}" dt="2024-11-28T08:36:59.782" v="1189" actId="20577"/>
          <ac:spMkLst>
            <pc:docMk/>
            <pc:sldMk cId="4224173039" sldId="730"/>
            <ac:spMk id="2" creationId="{44FFE2F6-5CDE-4313-B668-7904A7AB5964}"/>
          </ac:spMkLst>
        </pc:spChg>
      </pc:sldChg>
      <pc:sldChg chg="add modNotesTx">
        <pc:chgData name="Nina Reitz" userId="707c180a-2c6d-4db0-a1eb-5dcc867660bf" providerId="ADAL" clId="{81C6E742-EACC-4812-AFF1-BFB173CCB70B}" dt="2024-11-27T23:45:54.458" v="854" actId="113"/>
        <pc:sldMkLst>
          <pc:docMk/>
          <pc:sldMk cId="168534296" sldId="734"/>
        </pc:sldMkLst>
      </pc:sldChg>
      <pc:sldChg chg="add">
        <pc:chgData name="Nina Reitz" userId="707c180a-2c6d-4db0-a1eb-5dcc867660bf" providerId="ADAL" clId="{81C6E742-EACC-4812-AFF1-BFB173CCB70B}" dt="2024-11-27T23:46:33.453" v="855"/>
        <pc:sldMkLst>
          <pc:docMk/>
          <pc:sldMk cId="4088691339" sldId="735"/>
        </pc:sldMkLst>
      </pc:sldChg>
      <pc:sldChg chg="add">
        <pc:chgData name="Nina Reitz" userId="707c180a-2c6d-4db0-a1eb-5dcc867660bf" providerId="ADAL" clId="{81C6E742-EACC-4812-AFF1-BFB173CCB70B}" dt="2024-11-27T23:47:32.204" v="859"/>
        <pc:sldMkLst>
          <pc:docMk/>
          <pc:sldMk cId="2174300678" sldId="736"/>
        </pc:sldMkLst>
      </pc:sldChg>
      <pc:sldChg chg="add del">
        <pc:chgData name="Nina Reitz" userId="707c180a-2c6d-4db0-a1eb-5dcc867660bf" providerId="ADAL" clId="{81C6E742-EACC-4812-AFF1-BFB173CCB70B}" dt="2024-11-27T23:47:02.162" v="858"/>
        <pc:sldMkLst>
          <pc:docMk/>
          <pc:sldMk cId="2946580058" sldId="736"/>
        </pc:sldMkLst>
      </pc:sldChg>
      <pc:sldChg chg="modSp new mod ord">
        <pc:chgData name="Nina Reitz" userId="707c180a-2c6d-4db0-a1eb-5dcc867660bf" providerId="ADAL" clId="{81C6E742-EACC-4812-AFF1-BFB173CCB70B}" dt="2024-11-28T08:47:22.239" v="1383" actId="20577"/>
        <pc:sldMkLst>
          <pc:docMk/>
          <pc:sldMk cId="2365281688" sldId="737"/>
        </pc:sldMkLst>
        <pc:spChg chg="mod">
          <ac:chgData name="Nina Reitz" userId="707c180a-2c6d-4db0-a1eb-5dcc867660bf" providerId="ADAL" clId="{81C6E742-EACC-4812-AFF1-BFB173CCB70B}" dt="2024-11-28T08:47:22.239" v="1383" actId="20577"/>
          <ac:spMkLst>
            <pc:docMk/>
            <pc:sldMk cId="2365281688" sldId="737"/>
            <ac:spMk id="2" creationId="{52F3CA3A-1768-A2DF-5AC0-729851722F7F}"/>
          </ac:spMkLst>
        </pc:spChg>
      </pc:sldChg>
    </pc:docChg>
  </pc:docChgLst>
  <pc:docChgLst>
    <pc:chgData name="Nina Reitz" userId="707c180a-2c6d-4db0-a1eb-5dcc867660bf" providerId="ADAL" clId="{F9AC782D-0C49-4CC7-9A72-E8EC102A6FCE}"/>
    <pc:docChg chg="custSel modSld">
      <pc:chgData name="Nina Reitz" userId="707c180a-2c6d-4db0-a1eb-5dcc867660bf" providerId="ADAL" clId="{F9AC782D-0C49-4CC7-9A72-E8EC102A6FCE}" dt="2024-12-02T10:17:39.696" v="240" actId="20577"/>
      <pc:docMkLst>
        <pc:docMk/>
      </pc:docMkLst>
      <pc:sldChg chg="modNotesTx">
        <pc:chgData name="Nina Reitz" userId="707c180a-2c6d-4db0-a1eb-5dcc867660bf" providerId="ADAL" clId="{F9AC782D-0C49-4CC7-9A72-E8EC102A6FCE}" dt="2024-12-02T03:46:19.562" v="82" actId="20577"/>
        <pc:sldMkLst>
          <pc:docMk/>
          <pc:sldMk cId="1014133180" sldId="646"/>
        </pc:sldMkLst>
      </pc:sldChg>
      <pc:sldChg chg="modSp mod">
        <pc:chgData name="Nina Reitz" userId="707c180a-2c6d-4db0-a1eb-5dcc867660bf" providerId="ADAL" clId="{F9AC782D-0C49-4CC7-9A72-E8EC102A6FCE}" dt="2024-12-02T03:47:07.662" v="123" actId="20577"/>
        <pc:sldMkLst>
          <pc:docMk/>
          <pc:sldMk cId="4066310035" sldId="647"/>
        </pc:sldMkLst>
        <pc:spChg chg="mod">
          <ac:chgData name="Nina Reitz" userId="707c180a-2c6d-4db0-a1eb-5dcc867660bf" providerId="ADAL" clId="{F9AC782D-0C49-4CC7-9A72-E8EC102A6FCE}" dt="2024-12-02T03:47:07.662" v="123" actId="20577"/>
          <ac:spMkLst>
            <pc:docMk/>
            <pc:sldMk cId="4066310035" sldId="647"/>
            <ac:spMk id="3" creationId="{558274CF-62B7-49D8-9F36-3C04D55FFF3D}"/>
          </ac:spMkLst>
        </pc:spChg>
      </pc:sldChg>
      <pc:sldChg chg="modSp mod">
        <pc:chgData name="Nina Reitz" userId="707c180a-2c6d-4db0-a1eb-5dcc867660bf" providerId="ADAL" clId="{F9AC782D-0C49-4CC7-9A72-E8EC102A6FCE}" dt="2024-12-02T03:45:14.094" v="79" actId="20577"/>
        <pc:sldMkLst>
          <pc:docMk/>
          <pc:sldMk cId="1109895333" sldId="648"/>
        </pc:sldMkLst>
        <pc:spChg chg="mod">
          <ac:chgData name="Nina Reitz" userId="707c180a-2c6d-4db0-a1eb-5dcc867660bf" providerId="ADAL" clId="{F9AC782D-0C49-4CC7-9A72-E8EC102A6FCE}" dt="2024-12-02T03:45:14.094" v="79" actId="20577"/>
          <ac:spMkLst>
            <pc:docMk/>
            <pc:sldMk cId="1109895333" sldId="648"/>
            <ac:spMk id="2" creationId="{CDFE1DD2-6E45-459E-A7F9-3C2E07A52F4B}"/>
          </ac:spMkLst>
        </pc:spChg>
      </pc:sldChg>
      <pc:sldChg chg="modNotesTx">
        <pc:chgData name="Nina Reitz" userId="707c180a-2c6d-4db0-a1eb-5dcc867660bf" providerId="ADAL" clId="{F9AC782D-0C49-4CC7-9A72-E8EC102A6FCE}" dt="2024-12-02T10:17:39.696" v="240" actId="20577"/>
        <pc:sldMkLst>
          <pc:docMk/>
          <pc:sldMk cId="1791561116" sldId="649"/>
        </pc:sldMkLst>
      </pc:sldChg>
      <pc:sldChg chg="modSp mod">
        <pc:chgData name="Nina Reitz" userId="707c180a-2c6d-4db0-a1eb-5dcc867660bf" providerId="ADAL" clId="{F9AC782D-0C49-4CC7-9A72-E8EC102A6FCE}" dt="2024-12-02T10:17:09.956" v="231" actId="255"/>
        <pc:sldMkLst>
          <pc:docMk/>
          <pc:sldMk cId="1442262030" sldId="652"/>
        </pc:sldMkLst>
        <pc:spChg chg="mod">
          <ac:chgData name="Nina Reitz" userId="707c180a-2c6d-4db0-a1eb-5dcc867660bf" providerId="ADAL" clId="{F9AC782D-0C49-4CC7-9A72-E8EC102A6FCE}" dt="2024-12-02T10:17:09.956" v="231" actId="255"/>
          <ac:spMkLst>
            <pc:docMk/>
            <pc:sldMk cId="1442262030" sldId="652"/>
            <ac:spMk id="2" creationId="{136A2D07-9C15-49C8-95B6-C0B42142C176}"/>
          </ac:spMkLst>
        </pc:spChg>
      </pc:sldChg>
      <pc:sldChg chg="modSp mod">
        <pc:chgData name="Nina Reitz" userId="707c180a-2c6d-4db0-a1eb-5dcc867660bf" providerId="ADAL" clId="{F9AC782D-0C49-4CC7-9A72-E8EC102A6FCE}" dt="2024-12-02T03:40:23.686" v="59" actId="20577"/>
        <pc:sldMkLst>
          <pc:docMk/>
          <pc:sldMk cId="3184576624" sldId="654"/>
        </pc:sldMkLst>
        <pc:spChg chg="mod">
          <ac:chgData name="Nina Reitz" userId="707c180a-2c6d-4db0-a1eb-5dcc867660bf" providerId="ADAL" clId="{F9AC782D-0C49-4CC7-9A72-E8EC102A6FCE}" dt="2024-12-02T03:40:23.686" v="59" actId="20577"/>
          <ac:spMkLst>
            <pc:docMk/>
            <pc:sldMk cId="3184576624" sldId="654"/>
            <ac:spMk id="2" creationId="{EC85FE69-5A31-4B3D-BD2F-125594F7E393}"/>
          </ac:spMkLst>
        </pc:spChg>
      </pc:sldChg>
      <pc:sldChg chg="modSp mod">
        <pc:chgData name="Nina Reitz" userId="707c180a-2c6d-4db0-a1eb-5dcc867660bf" providerId="ADAL" clId="{F9AC782D-0C49-4CC7-9A72-E8EC102A6FCE}" dt="2024-12-02T03:48:19.372" v="158" actId="20577"/>
        <pc:sldMkLst>
          <pc:docMk/>
          <pc:sldMk cId="250960952" sldId="663"/>
        </pc:sldMkLst>
        <pc:spChg chg="mod">
          <ac:chgData name="Nina Reitz" userId="707c180a-2c6d-4db0-a1eb-5dcc867660bf" providerId="ADAL" clId="{F9AC782D-0C49-4CC7-9A72-E8EC102A6FCE}" dt="2024-12-02T03:48:19.372" v="158" actId="20577"/>
          <ac:spMkLst>
            <pc:docMk/>
            <pc:sldMk cId="250960952" sldId="663"/>
            <ac:spMk id="2" creationId="{D1498CE4-FE4F-4512-BD4A-3241F7A93455}"/>
          </ac:spMkLst>
        </pc:spChg>
        <pc:spChg chg="mod">
          <ac:chgData name="Nina Reitz" userId="707c180a-2c6d-4db0-a1eb-5dcc867660bf" providerId="ADAL" clId="{F9AC782D-0C49-4CC7-9A72-E8EC102A6FCE}" dt="2024-12-02T03:47:27.943" v="154" actId="20577"/>
          <ac:spMkLst>
            <pc:docMk/>
            <pc:sldMk cId="250960952" sldId="663"/>
            <ac:spMk id="3" creationId="{184470C8-B27A-4BD2-AAF3-A4452C784E5E}"/>
          </ac:spMkLst>
        </pc:spChg>
      </pc:sldChg>
      <pc:sldChg chg="modSp mod">
        <pc:chgData name="Nina Reitz" userId="707c180a-2c6d-4db0-a1eb-5dcc867660bf" providerId="ADAL" clId="{F9AC782D-0C49-4CC7-9A72-E8EC102A6FCE}" dt="2024-12-02T03:42:29.076" v="61" actId="20577"/>
        <pc:sldMkLst>
          <pc:docMk/>
          <pc:sldMk cId="748946670" sldId="672"/>
        </pc:sldMkLst>
        <pc:spChg chg="mod">
          <ac:chgData name="Nina Reitz" userId="707c180a-2c6d-4db0-a1eb-5dcc867660bf" providerId="ADAL" clId="{F9AC782D-0C49-4CC7-9A72-E8EC102A6FCE}" dt="2024-12-02T03:42:29.076" v="61" actId="20577"/>
          <ac:spMkLst>
            <pc:docMk/>
            <pc:sldMk cId="748946670" sldId="672"/>
            <ac:spMk id="6" creationId="{CB23A570-428F-485A-A88A-C282797A0132}"/>
          </ac:spMkLst>
        </pc:spChg>
      </pc:sldChg>
      <pc:sldChg chg="modSp">
        <pc:chgData name="Nina Reitz" userId="707c180a-2c6d-4db0-a1eb-5dcc867660bf" providerId="ADAL" clId="{F9AC782D-0C49-4CC7-9A72-E8EC102A6FCE}" dt="2024-12-02T03:53:17.818" v="165" actId="1076"/>
        <pc:sldMkLst>
          <pc:docMk/>
          <pc:sldMk cId="2982778021" sldId="675"/>
        </pc:sldMkLst>
        <pc:picChg chg="mod">
          <ac:chgData name="Nina Reitz" userId="707c180a-2c6d-4db0-a1eb-5dcc867660bf" providerId="ADAL" clId="{F9AC782D-0C49-4CC7-9A72-E8EC102A6FCE}" dt="2024-12-02T03:53:17.818" v="165" actId="1076"/>
          <ac:picMkLst>
            <pc:docMk/>
            <pc:sldMk cId="2982778021" sldId="675"/>
            <ac:picMk id="6" creationId="{056F6189-E113-4461-AF6E-640809524EFE}"/>
          </ac:picMkLst>
        </pc:picChg>
      </pc:sldChg>
      <pc:sldChg chg="modSp mod">
        <pc:chgData name="Nina Reitz" userId="707c180a-2c6d-4db0-a1eb-5dcc867660bf" providerId="ADAL" clId="{F9AC782D-0C49-4CC7-9A72-E8EC102A6FCE}" dt="2024-12-02T03:53:56.995" v="186" actId="20577"/>
        <pc:sldMkLst>
          <pc:docMk/>
          <pc:sldMk cId="1669039580" sldId="678"/>
        </pc:sldMkLst>
        <pc:spChg chg="mod">
          <ac:chgData name="Nina Reitz" userId="707c180a-2c6d-4db0-a1eb-5dcc867660bf" providerId="ADAL" clId="{F9AC782D-0C49-4CC7-9A72-E8EC102A6FCE}" dt="2024-12-02T03:53:56.995" v="186" actId="20577"/>
          <ac:spMkLst>
            <pc:docMk/>
            <pc:sldMk cId="1669039580" sldId="678"/>
            <ac:spMk id="2" creationId="{973DD2A8-110B-4B7B-A379-28E081CECEFD}"/>
          </ac:spMkLst>
        </pc:spChg>
      </pc:sldChg>
      <pc:sldChg chg="modSp mod">
        <pc:chgData name="Nina Reitz" userId="707c180a-2c6d-4db0-a1eb-5dcc867660bf" providerId="ADAL" clId="{F9AC782D-0C49-4CC7-9A72-E8EC102A6FCE}" dt="2024-12-02T03:55:23.588" v="192" actId="20577"/>
        <pc:sldMkLst>
          <pc:docMk/>
          <pc:sldMk cId="2697341275" sldId="701"/>
        </pc:sldMkLst>
        <pc:spChg chg="mod">
          <ac:chgData name="Nina Reitz" userId="707c180a-2c6d-4db0-a1eb-5dcc867660bf" providerId="ADAL" clId="{F9AC782D-0C49-4CC7-9A72-E8EC102A6FCE}" dt="2024-12-02T03:55:23.588" v="192" actId="20577"/>
          <ac:spMkLst>
            <pc:docMk/>
            <pc:sldMk cId="2697341275" sldId="701"/>
            <ac:spMk id="2" creationId="{69640D8B-F533-4677-B821-A155CBA50112}"/>
          </ac:spMkLst>
        </pc:spChg>
      </pc:sldChg>
      <pc:sldChg chg="modSp mod">
        <pc:chgData name="Nina Reitz" userId="707c180a-2c6d-4db0-a1eb-5dcc867660bf" providerId="ADAL" clId="{F9AC782D-0C49-4CC7-9A72-E8EC102A6FCE}" dt="2024-11-28T14:37:42.566" v="55" actId="1036"/>
        <pc:sldMkLst>
          <pc:docMk/>
          <pc:sldMk cId="1862064632" sldId="708"/>
        </pc:sldMkLst>
        <pc:spChg chg="mod">
          <ac:chgData name="Nina Reitz" userId="707c180a-2c6d-4db0-a1eb-5dcc867660bf" providerId="ADAL" clId="{F9AC782D-0C49-4CC7-9A72-E8EC102A6FCE}" dt="2024-11-28T14:37:39.070" v="48" actId="1035"/>
          <ac:spMkLst>
            <pc:docMk/>
            <pc:sldMk cId="1862064632" sldId="708"/>
            <ac:spMk id="2" creationId="{9CFE800C-DD88-4EA1-8A44-B34668EEEBB1}"/>
          </ac:spMkLst>
        </pc:spChg>
        <pc:picChg chg="mod">
          <ac:chgData name="Nina Reitz" userId="707c180a-2c6d-4db0-a1eb-5dcc867660bf" providerId="ADAL" clId="{F9AC782D-0C49-4CC7-9A72-E8EC102A6FCE}" dt="2024-11-28T14:37:42.566" v="55" actId="1036"/>
          <ac:picMkLst>
            <pc:docMk/>
            <pc:sldMk cId="1862064632" sldId="708"/>
            <ac:picMk id="6" creationId="{15634A63-F31A-408F-AE14-27A141B5067A}"/>
          </ac:picMkLst>
        </pc:picChg>
      </pc:sldChg>
      <pc:sldChg chg="modSp mod">
        <pc:chgData name="Nina Reitz" userId="707c180a-2c6d-4db0-a1eb-5dcc867660bf" providerId="ADAL" clId="{F9AC782D-0C49-4CC7-9A72-E8EC102A6FCE}" dt="2024-12-02T03:56:33.474" v="198" actId="1076"/>
        <pc:sldMkLst>
          <pc:docMk/>
          <pc:sldMk cId="763273536" sldId="712"/>
        </pc:sldMkLst>
        <pc:spChg chg="mod">
          <ac:chgData name="Nina Reitz" userId="707c180a-2c6d-4db0-a1eb-5dcc867660bf" providerId="ADAL" clId="{F9AC782D-0C49-4CC7-9A72-E8EC102A6FCE}" dt="2024-12-02T03:56:02.715" v="193" actId="20577"/>
          <ac:spMkLst>
            <pc:docMk/>
            <pc:sldMk cId="763273536" sldId="712"/>
            <ac:spMk id="2" creationId="{5A05E79C-2531-4A45-9A59-335C095B0B2C}"/>
          </ac:spMkLst>
        </pc:spChg>
        <pc:picChg chg="mod">
          <ac:chgData name="Nina Reitz" userId="707c180a-2c6d-4db0-a1eb-5dcc867660bf" providerId="ADAL" clId="{F9AC782D-0C49-4CC7-9A72-E8EC102A6FCE}" dt="2024-12-02T03:56:27.286" v="197" actId="1076"/>
          <ac:picMkLst>
            <pc:docMk/>
            <pc:sldMk cId="763273536" sldId="712"/>
            <ac:picMk id="6" creationId="{5FB9976D-1589-4486-84B1-2CF0A2E16ED3}"/>
          </ac:picMkLst>
        </pc:picChg>
        <pc:picChg chg="mod">
          <ac:chgData name="Nina Reitz" userId="707c180a-2c6d-4db0-a1eb-5dcc867660bf" providerId="ADAL" clId="{F9AC782D-0C49-4CC7-9A72-E8EC102A6FCE}" dt="2024-12-02T03:56:33.474" v="198" actId="1076"/>
          <ac:picMkLst>
            <pc:docMk/>
            <pc:sldMk cId="763273536" sldId="712"/>
            <ac:picMk id="7" creationId="{BB57AA05-92B6-E1A2-31B0-577AB1A4737B}"/>
          </ac:picMkLst>
        </pc:picChg>
      </pc:sldChg>
      <pc:sldChg chg="modNotesTx">
        <pc:chgData name="Nina Reitz" userId="707c180a-2c6d-4db0-a1eb-5dcc867660bf" providerId="ADAL" clId="{F9AC782D-0C49-4CC7-9A72-E8EC102A6FCE}" dt="2024-12-02T03:57:14.959" v="204" actId="20577"/>
        <pc:sldMkLst>
          <pc:docMk/>
          <pc:sldMk cId="4179576445" sldId="717"/>
        </pc:sldMkLst>
      </pc:sldChg>
      <pc:sldChg chg="modCm modNotesTx">
        <pc:chgData name="Nina Reitz" userId="707c180a-2c6d-4db0-a1eb-5dcc867660bf" providerId="ADAL" clId="{F9AC782D-0C49-4CC7-9A72-E8EC102A6FCE}" dt="2024-12-02T09:34:15.399" v="225" actId="20577"/>
        <pc:sldMkLst>
          <pc:docMk/>
          <pc:sldMk cId="4048822433" sldId="729"/>
        </pc:sldMkLst>
      </pc:sldChg>
      <pc:sldChg chg="modSp mod modNotesTx">
        <pc:chgData name="Nina Reitz" userId="707c180a-2c6d-4db0-a1eb-5dcc867660bf" providerId="ADAL" clId="{F9AC782D-0C49-4CC7-9A72-E8EC102A6FCE}" dt="2024-12-02T03:51:30.548" v="163" actId="20577"/>
        <pc:sldMkLst>
          <pc:docMk/>
          <pc:sldMk cId="168534296" sldId="734"/>
        </pc:sldMkLst>
        <pc:spChg chg="mod">
          <ac:chgData name="Nina Reitz" userId="707c180a-2c6d-4db0-a1eb-5dcc867660bf" providerId="ADAL" clId="{F9AC782D-0C49-4CC7-9A72-E8EC102A6FCE}" dt="2024-12-02T03:49:06.183" v="161" actId="313"/>
          <ac:spMkLst>
            <pc:docMk/>
            <pc:sldMk cId="168534296" sldId="734"/>
            <ac:spMk id="10" creationId="{F576CEF8-F8F5-444E-962C-173A0EAE6127}"/>
          </ac:spMkLst>
        </pc:spChg>
      </pc:sldChg>
      <pc:sldChg chg="modNotesTx">
        <pc:chgData name="Nina Reitz" userId="707c180a-2c6d-4db0-a1eb-5dcc867660bf" providerId="ADAL" clId="{F9AC782D-0C49-4CC7-9A72-E8EC102A6FCE}" dt="2024-12-02T03:52:40.581" v="164" actId="20577"/>
        <pc:sldMkLst>
          <pc:docMk/>
          <pc:sldMk cId="4088691339" sldId="735"/>
        </pc:sldMkLst>
      </pc:sldChg>
      <pc:sldChg chg="modNotesTx">
        <pc:chgData name="Nina Reitz" userId="707c180a-2c6d-4db0-a1eb-5dcc867660bf" providerId="ADAL" clId="{F9AC782D-0C49-4CC7-9A72-E8EC102A6FCE}" dt="2024-12-02T04:00:37.145" v="221" actId="20577"/>
        <pc:sldMkLst>
          <pc:docMk/>
          <pc:sldMk cId="954528654" sldId="738"/>
        </pc:sldMkLst>
      </pc:sldChg>
    </pc:docChg>
  </pc:docChgLst>
  <pc:docChgLst>
    <pc:chgData name="Nina Reitz" userId="707c180a-2c6d-4db0-a1eb-5dcc867660bf" providerId="ADAL" clId="{5CF72D92-69F0-4D1B-88F8-28044A1D3EB6}"/>
    <pc:docChg chg="custSel modSld">
      <pc:chgData name="Nina Reitz" userId="707c180a-2c6d-4db0-a1eb-5dcc867660bf" providerId="ADAL" clId="{5CF72D92-69F0-4D1B-88F8-28044A1D3EB6}" dt="2024-12-09T12:54:46.443" v="1"/>
      <pc:docMkLst>
        <pc:docMk/>
      </pc:docMkLst>
      <pc:sldChg chg="addSp delSp modSp mod">
        <pc:chgData name="Nina Reitz" userId="707c180a-2c6d-4db0-a1eb-5dcc867660bf" providerId="ADAL" clId="{5CF72D92-69F0-4D1B-88F8-28044A1D3EB6}" dt="2024-12-09T12:54:46.443" v="1"/>
        <pc:sldMkLst>
          <pc:docMk/>
          <pc:sldMk cId="2321008877" sldId="728"/>
        </pc:sldMkLst>
        <pc:spChg chg="add mod">
          <ac:chgData name="Nina Reitz" userId="707c180a-2c6d-4db0-a1eb-5dcc867660bf" providerId="ADAL" clId="{5CF72D92-69F0-4D1B-88F8-28044A1D3EB6}" dt="2024-12-09T12:54:46.443" v="1"/>
          <ac:spMkLst>
            <pc:docMk/>
            <pc:sldMk cId="2321008877" sldId="728"/>
            <ac:spMk id="2" creationId="{5EC798A9-F734-ACF2-0825-1A144700A900}"/>
          </ac:spMkLst>
        </pc:spChg>
        <pc:graphicFrameChg chg="del">
          <ac:chgData name="Nina Reitz" userId="707c180a-2c6d-4db0-a1eb-5dcc867660bf" providerId="ADAL" clId="{5CF72D92-69F0-4D1B-88F8-28044A1D3EB6}" dt="2024-12-09T12:54:45.478" v="0" actId="478"/>
          <ac:graphicFrameMkLst>
            <pc:docMk/>
            <pc:sldMk cId="2321008877" sldId="728"/>
            <ac:graphicFrameMk id="9" creationId="{BC15949E-D36E-6082-8385-A98BF5129DF2}"/>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1175"/>
          </a:xfrm>
          <a:prstGeom prst="rect">
            <a:avLst/>
          </a:prstGeom>
        </p:spPr>
        <p:txBody>
          <a:bodyPr vert="horz" lIns="94320" tIns="47160" rIns="94320" bIns="4716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4" name="Fußzeilenplatzhalter 3"/>
          <p:cNvSpPr>
            <a:spLocks noGrp="1"/>
          </p:cNvSpPr>
          <p:nvPr>
            <p:ph type="ftr" sz="quarter" idx="2"/>
          </p:nvPr>
        </p:nvSpPr>
        <p:spPr>
          <a:xfrm>
            <a:off x="0" y="9721850"/>
            <a:ext cx="3076575" cy="511175"/>
          </a:xfrm>
          <a:prstGeom prst="rect">
            <a:avLst/>
          </a:prstGeom>
        </p:spPr>
        <p:txBody>
          <a:bodyPr vert="horz" lIns="94320" tIns="47160" rIns="94320" bIns="47160" rtlCol="0" anchor="b"/>
          <a:lstStyle>
            <a:lvl1pPr algn="l" fontAlgn="auto">
              <a:spcBef>
                <a:spcPts val="0"/>
              </a:spcBef>
              <a:spcAft>
                <a:spcPts val="0"/>
              </a:spcAft>
              <a:defRPr sz="1200">
                <a:latin typeface="+mn-lt"/>
                <a:ea typeface="+mn-ea"/>
                <a:cs typeface="+mn-cs"/>
              </a:defRPr>
            </a:lvl1pPr>
          </a:lstStyle>
          <a:p>
            <a:pPr>
              <a:defRPr/>
            </a:pPr>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1175"/>
          </a:xfrm>
          <a:prstGeom prst="rect">
            <a:avLst/>
          </a:prstGeom>
        </p:spPr>
        <p:txBody>
          <a:bodyPr vert="horz" lIns="94320" tIns="47160" rIns="94320" bIns="4716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4021138" y="0"/>
            <a:ext cx="3076575" cy="511175"/>
          </a:xfrm>
          <a:prstGeom prst="rect">
            <a:avLst/>
          </a:prstGeom>
        </p:spPr>
        <p:txBody>
          <a:bodyPr vert="horz" wrap="square" lIns="94320" tIns="47160" rIns="94320" bIns="47160" numCol="1" anchor="t" anchorCtr="0" compatLnSpc="1">
            <a:prstTxWarp prst="textNoShape">
              <a:avLst/>
            </a:prstTxWarp>
          </a:bodyPr>
          <a:lstStyle>
            <a:lvl1pPr algn="r">
              <a:defRPr sz="1200">
                <a:latin typeface="Calibri" pitchFamily="34" charset="0"/>
              </a:defRPr>
            </a:lvl1pPr>
          </a:lstStyle>
          <a:p>
            <a:pPr>
              <a:defRPr/>
            </a:pPr>
            <a:fld id="{E056C3B8-01FC-48EC-BB63-B1CA1079F257}" type="datetime1">
              <a:rPr lang="de-DE" altLang="de-DE"/>
              <a:pPr>
                <a:defRPr/>
              </a:pPr>
              <a:t>09.12.2024</a:t>
            </a:fld>
            <a:endParaRPr lang="de-DE" altLang="de-DE"/>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320" tIns="47160" rIns="94320" bIns="47160" rtlCol="0" anchor="ctr"/>
          <a:lstStyle/>
          <a:p>
            <a:pPr lvl="0"/>
            <a:endParaRPr lang="de-DE" noProof="0"/>
          </a:p>
        </p:txBody>
      </p:sp>
      <p:sp>
        <p:nvSpPr>
          <p:cNvPr id="5" name="Notizenplatzhalter 4"/>
          <p:cNvSpPr>
            <a:spLocks noGrp="1"/>
          </p:cNvSpPr>
          <p:nvPr>
            <p:ph type="body" sz="quarter" idx="3"/>
          </p:nvPr>
        </p:nvSpPr>
        <p:spPr>
          <a:xfrm>
            <a:off x="709613" y="4860925"/>
            <a:ext cx="5680075" cy="4605338"/>
          </a:xfrm>
          <a:prstGeom prst="rect">
            <a:avLst/>
          </a:prstGeom>
        </p:spPr>
        <p:txBody>
          <a:bodyPr vert="horz" wrap="square" lIns="94320" tIns="47160" rIns="94320" bIns="47160" numCol="1" anchor="t" anchorCtr="0" compatLnSpc="1">
            <a:prstTxWarp prst="textNoShape">
              <a:avLst/>
            </a:prstTxWarp>
            <a:normAutofit/>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p:cNvSpPr>
            <a:spLocks noGrp="1"/>
          </p:cNvSpPr>
          <p:nvPr>
            <p:ph type="ftr" sz="quarter" idx="4"/>
          </p:nvPr>
        </p:nvSpPr>
        <p:spPr>
          <a:xfrm>
            <a:off x="0" y="9721850"/>
            <a:ext cx="3076575" cy="511175"/>
          </a:xfrm>
          <a:prstGeom prst="rect">
            <a:avLst/>
          </a:prstGeom>
        </p:spPr>
        <p:txBody>
          <a:bodyPr vert="horz" lIns="94320" tIns="47160" rIns="94320" bIns="4716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4021138" y="9721850"/>
            <a:ext cx="3076575" cy="511175"/>
          </a:xfrm>
          <a:prstGeom prst="rect">
            <a:avLst/>
          </a:prstGeom>
        </p:spPr>
        <p:txBody>
          <a:bodyPr vert="horz" wrap="square" lIns="94320" tIns="47160" rIns="94320" bIns="47160" numCol="1" anchor="b" anchorCtr="0" compatLnSpc="1">
            <a:prstTxWarp prst="textNoShape">
              <a:avLst/>
            </a:prstTxWarp>
          </a:bodyPr>
          <a:lstStyle>
            <a:lvl1pPr algn="r">
              <a:defRPr sz="1200">
                <a:latin typeface="Calibri" panose="020F0502020204030204" pitchFamily="34" charset="0"/>
              </a:defRPr>
            </a:lvl1pPr>
          </a:lstStyle>
          <a:p>
            <a:fld id="{32062B46-4F6D-4F86-8DB7-C310FD0CB371}" type="slidenum">
              <a:rPr lang="de-DE" altLang="de-DE"/>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cbi.nlm.nih.gov/pubmed/22311009"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ncbi.nlm.nih.gov/pubmed/18066576" TargetMode="External"/><Relationship Id="rId4" Type="http://schemas.openxmlformats.org/officeDocument/2006/relationships/hyperlink" Target="http://www.ncbi.nlm.nih.gov/pubmed/2366881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bi.nlm.nih.gov/pubmed/16465719" TargetMode="External"/><Relationship Id="rId7" Type="http://schemas.openxmlformats.org/officeDocument/2006/relationships/hyperlink" Target="http://www.ncbi.nlm.nih.gov/pubmed/752097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ncbi.nlm.nih.gov/pubmed/15059800" TargetMode="External"/><Relationship Id="rId5" Type="http://schemas.openxmlformats.org/officeDocument/2006/relationships/hyperlink" Target="http://www.ncbi.nlm.nih.gov/pubmed/8199663" TargetMode="External"/><Relationship Id="rId4" Type="http://schemas.openxmlformats.org/officeDocument/2006/relationships/hyperlink" Target="http://www.ncbi.nlm.nih.gov/pubmed/2231100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www.ncbi.nlm.nih.gov/pubmed/19620232" TargetMode="External"/><Relationship Id="rId3" Type="http://schemas.openxmlformats.org/officeDocument/2006/relationships/hyperlink" Target="http://www.ncbi.nlm.nih.gov/pubmed/22311009" TargetMode="External"/><Relationship Id="rId7" Type="http://schemas.openxmlformats.org/officeDocument/2006/relationships/hyperlink" Target="http://www.ncbi.nlm.nih.gov/pubmed/17377802"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ncbi.nlm.nih.gov/pubmed/15964876" TargetMode="External"/><Relationship Id="rId5" Type="http://schemas.openxmlformats.org/officeDocument/2006/relationships/hyperlink" Target="http://www.ncbi.nlm.nih.gov/pubmed/8199663" TargetMode="External"/><Relationship Id="rId10" Type="http://schemas.openxmlformats.org/officeDocument/2006/relationships/hyperlink" Target="http://www.ncbi.nlm.nih.gov/pubmed/12040735" TargetMode="External"/><Relationship Id="rId4" Type="http://schemas.openxmlformats.org/officeDocument/2006/relationships/hyperlink" Target="http://www.ncbi.nlm.nih.gov/pubmed/?term=Crauste-Manciet+2005" TargetMode="External"/><Relationship Id="rId9" Type="http://schemas.openxmlformats.org/officeDocument/2006/relationships/hyperlink" Target="http://www.ncbi.nlm.nih.gov/pubmed/?term=Odraska+2012"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www.ncbi.nlm.nih.gov/pubmed/15964878" TargetMode="External"/><Relationship Id="rId13" Type="http://schemas.openxmlformats.org/officeDocument/2006/relationships/hyperlink" Target="http://www.ncbi.nlm.nih.gov/pubmed/23668810" TargetMode="External"/><Relationship Id="rId3" Type="http://schemas.openxmlformats.org/officeDocument/2006/relationships/hyperlink" Target="http://www.ncbi.nlm.nih.gov/pubmed/23077799" TargetMode="External"/><Relationship Id="rId7" Type="http://schemas.openxmlformats.org/officeDocument/2006/relationships/hyperlink" Target="http://www.ncbi.nlm.nih.gov/pubmed/9298404" TargetMode="External"/><Relationship Id="rId12" Type="http://schemas.openxmlformats.org/officeDocument/2006/relationships/hyperlink" Target="http://www.ncbi.nlm.nih.gov/pubmed/16202645" TargetMode="External"/><Relationship Id="rId2" Type="http://schemas.openxmlformats.org/officeDocument/2006/relationships/slide" Target="../slides/slide25.xml"/><Relationship Id="rId16" Type="http://schemas.openxmlformats.org/officeDocument/2006/relationships/hyperlink" Target="http://www.ncbi.nlm.nih.gov/pubmed/?term=Pilot+assessment+of+the+antineoplastic+drug+contamination+levels+in+British+Columbian+hospitals+pre-+and+post-cleaning." TargetMode="External"/><Relationship Id="rId1" Type="http://schemas.openxmlformats.org/officeDocument/2006/relationships/notesMaster" Target="../notesMasters/notesMaster1.xml"/><Relationship Id="rId6" Type="http://schemas.openxmlformats.org/officeDocument/2006/relationships/hyperlink" Target="http://www.ncbi.nlm.nih.gov/pubmed/8199663" TargetMode="External"/><Relationship Id="rId11" Type="http://schemas.openxmlformats.org/officeDocument/2006/relationships/hyperlink" Target="http://www.ncbi.nlm.nih.gov/pubmed/21112930" TargetMode="External"/><Relationship Id="rId5" Type="http://schemas.openxmlformats.org/officeDocument/2006/relationships/hyperlink" Target="http://www.ncbi.nlm.nih.gov/pubmed/7520976" TargetMode="External"/><Relationship Id="rId15" Type="http://schemas.openxmlformats.org/officeDocument/2006/relationships/hyperlink" Target="http://www.ncbi.nlm.nih.gov/pubmed/15964876" TargetMode="External"/><Relationship Id="rId10" Type="http://schemas.openxmlformats.org/officeDocument/2006/relationships/hyperlink" Target="http://www.ncbi.nlm.nih.gov/pubmed/20466744" TargetMode="External"/><Relationship Id="rId4" Type="http://schemas.openxmlformats.org/officeDocument/2006/relationships/hyperlink" Target="http://www.ncbi.nlm.nih.gov/pubmed/19620232" TargetMode="External"/><Relationship Id="rId9" Type="http://schemas.openxmlformats.org/officeDocument/2006/relationships/hyperlink" Target="http://www.ncbi.nlm.nih.gov/pubmed/20207593" TargetMode="External"/><Relationship Id="rId14" Type="http://schemas.openxmlformats.org/officeDocument/2006/relationships/hyperlink" Target="http://www.ncbi.nlm.nih.gov/pubmed/2295321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aua.de/DE/Themen/Arbeitsgestaltung-im-Betrieb/Gefahrstoffe/Arbeiten-mit-Gefahrstoffen/Gefahrstoffverordnung/Gefahrstoffverordnung_nod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onlinelibrary.wiley.com/doi/10.1111/j.1365-2702.2007.02189.x/epdf?r3_referer=wol&amp;tracking_action=preview_click&amp;show_checkout=1&amp;purchase_referrer=www.google.de&amp;purchase_site_license=LICENSE_DENIED_NO_CUSTOM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cdn0.scrvt.com/4d3e519fe5939342b95c7312343779ef/eb72d6f80d07d10e/9124f7c8db19/Analytik_Wischproben2.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cbi.nlm.nih.gov/pubmed/22311009"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ncbi.nlm.nih.gov/pubmed/16202645" TargetMode="External"/><Relationship Id="rId5" Type="http://schemas.openxmlformats.org/officeDocument/2006/relationships/hyperlink" Target="http://www.ncbi.nlm.nih.gov/pubmed/19620232" TargetMode="External"/><Relationship Id="rId4" Type="http://schemas.openxmlformats.org/officeDocument/2006/relationships/hyperlink" Target="http://www.ncbi.nlm.nih.gov/pubmed/15059800"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cbi.nlm.nih.gov/pubmed/22311009"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ncbi.nlm.nih.gov/pubmed/16202645" TargetMode="External"/><Relationship Id="rId5" Type="http://schemas.openxmlformats.org/officeDocument/2006/relationships/hyperlink" Target="http://www.ncbi.nlm.nih.gov/pubmed/19620232" TargetMode="External"/><Relationship Id="rId4" Type="http://schemas.openxmlformats.org/officeDocument/2006/relationships/hyperlink" Target="http://www.ncbi.nlm.nih.gov/pubmed/1505980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71450" indent="-171450">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Der Arbeitgeber hat im Rahmen des Arbeitsschutzes eine </a:t>
            </a:r>
            <a:r>
              <a:rPr lang="de-DE" altLang="de-DE" sz="1200" u="sng">
                <a:solidFill>
                  <a:srgbClr val="000000"/>
                </a:solidFill>
                <a:latin typeface="Arial" panose="020B0604020202020204" pitchFamily="34" charset="0"/>
                <a:ea typeface="ＭＳ Ｐゴシック" panose="020B0600070205080204" pitchFamily="34" charset="-128"/>
                <a:cs typeface="Arial" panose="020B0604020202020204" pitchFamily="34" charset="0"/>
              </a:rPr>
              <a:t>stoff- und tätigkeitsbezogene </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Gefährdungsbeurteilung vorzunehmen.</a:t>
            </a:r>
          </a:p>
          <a:p>
            <a:pPr marL="171450" indent="-171450">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Der Arbeitgeber ist für die Sicherheit und den Gesundheitsschutz seiner Mitarbeiter wie auch für die Gefährdungsbeurteilung verantwortlich.</a:t>
            </a:r>
          </a:p>
          <a:p>
            <a:pPr marL="171450" indent="-171450">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Der Arbeitgeber hat grundsätzlich vor Beginn der Arbeiten und in regelmäßigen Abständen die Arbeitsbedingungen/Gefährdungen bei Tätigkeiten mit Zytostatika zu bewerten und ggf. Maßnahmen zur Verbesserung (weitere Reduktion der Gefährdung) in die Wege zu leiten. </a:t>
            </a:r>
          </a:p>
          <a:p>
            <a:pPr marL="171450" indent="-171450">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Die Gefährdungsbeurteilung ist ein zentraler Schritt eines Arbeitszyklus mit dem </a:t>
            </a:r>
            <a:r>
              <a:rPr lang="de-DE" altLang="de-DE" sz="1200" b="1" i="1">
                <a:solidFill>
                  <a:srgbClr val="000000"/>
                </a:solidFill>
                <a:latin typeface="Arial" panose="020B0604020202020204" pitchFamily="34" charset="0"/>
                <a:ea typeface="ＭＳ Ｐゴシック" panose="020B0600070205080204" pitchFamily="34" charset="-128"/>
                <a:cs typeface="Arial" panose="020B0604020202020204" pitchFamily="34" charset="0"/>
              </a:rPr>
              <a:t>Ziel, die gesundheitlichen Aspekte der Arbeitssituation zu optimieren</a:t>
            </a: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a:t>
            </a:fld>
            <a:endParaRPr lang="de-DE" altLang="de-DE"/>
          </a:p>
        </p:txBody>
      </p:sp>
    </p:spTree>
    <p:extLst>
      <p:ext uri="{BB962C8B-B14F-4D97-AF65-F5344CB8AC3E}">
        <p14:creationId xmlns:p14="http://schemas.microsoft.com/office/powerpoint/2010/main" val="38611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lnSpc>
                <a:spcPct val="90000"/>
              </a:lnSpc>
            </a:pPr>
            <a:r>
              <a:rPr lang="de-DE" altLang="de-DE" b="1" dirty="0">
                <a:ea typeface="ＭＳ Ｐゴシック"/>
                <a:cs typeface="Calibri"/>
              </a:rPr>
              <a:t>Hinweise:</a:t>
            </a:r>
          </a:p>
          <a:p>
            <a:pPr marL="171450" indent="-171450">
              <a:lnSpc>
                <a:spcPct val="90000"/>
              </a:lnSpc>
              <a:buFont typeface="Arial" panose="020B0604020202020204" pitchFamily="34" charset="0"/>
              <a:buChar char="•"/>
            </a:pPr>
            <a:r>
              <a:rPr lang="de-DE" altLang="de-DE" dirty="0">
                <a:ea typeface="ＭＳ Ｐゴシック"/>
                <a:cs typeface="Calibri"/>
              </a:rPr>
              <a:t>Kontaminationen auf dem Fußboden: eher weniger kritisch zu sehen, da geringer Kontakt mit dem Fußboden.</a:t>
            </a:r>
          </a:p>
          <a:p>
            <a:pPr marL="171450" indent="-171450">
              <a:lnSpc>
                <a:spcPct val="90000"/>
              </a:lnSpc>
              <a:buFont typeface="Arial" panose="020B0604020202020204" pitchFamily="34" charset="0"/>
              <a:buChar char="•"/>
            </a:pPr>
            <a:r>
              <a:rPr lang="de-DE" altLang="de-DE" dirty="0">
                <a:ea typeface="ＭＳ Ｐゴシック"/>
                <a:cs typeface="Calibri"/>
              </a:rPr>
              <a:t>Hingegen aber sehr kritisch zu sehen: Kontaminationen auf Infusionsständer, Infusionspumpen, Vorbereitungstisch &amp; Müllbehältnisse =&gt; Konsequenz: Handschuhe tragen!</a:t>
            </a:r>
          </a:p>
          <a:p>
            <a:pPr marL="171450" indent="-171450">
              <a:lnSpc>
                <a:spcPct val="90000"/>
              </a:lnSpc>
              <a:buFont typeface="Arial" panose="020B0604020202020204" pitchFamily="34" charset="0"/>
              <a:buChar char="•"/>
            </a:pPr>
            <a:r>
              <a:rPr lang="de-DE" altLang="de-DE" dirty="0">
                <a:ea typeface="ＭＳ Ｐゴシック"/>
                <a:cs typeface="Calibri"/>
              </a:rPr>
              <a:t>V.a. Infusionsständer teilweise massiv kontaminiert (oft höhere </a:t>
            </a:r>
            <a:r>
              <a:rPr lang="de-DE" altLang="de-DE" dirty="0" err="1">
                <a:ea typeface="ＭＳ Ｐゴシック"/>
                <a:cs typeface="Calibri"/>
              </a:rPr>
              <a:t>Zytostatikakonzentrationen</a:t>
            </a:r>
            <a:r>
              <a:rPr lang="de-DE" altLang="de-DE" dirty="0">
                <a:ea typeface="ＭＳ Ｐゴシック"/>
                <a:cs typeface="Calibri"/>
              </a:rPr>
              <a:t> nachweisbar als unter einer Zytostatika-Sicherheitswerkbank in der Apotheke) (</a:t>
            </a:r>
            <a:r>
              <a:rPr lang="de-DE" altLang="de-DE" dirty="0" err="1">
                <a:ea typeface="ＭＳ Ｐゴシック"/>
                <a:cs typeface="Calibri"/>
              </a:rPr>
              <a:t>Maydl</a:t>
            </a:r>
            <a:r>
              <a:rPr lang="de-DE" altLang="de-DE" dirty="0">
                <a:ea typeface="ＭＳ Ｐゴシック"/>
                <a:cs typeface="Calibri"/>
              </a:rPr>
              <a:t> 2005).</a:t>
            </a:r>
          </a:p>
          <a:p>
            <a:pPr marL="171450" indent="-171450">
              <a:lnSpc>
                <a:spcPct val="90000"/>
              </a:lnSpc>
              <a:buFont typeface="Arial" panose="020B0604020202020204" pitchFamily="34" charset="0"/>
              <a:buChar char="•"/>
            </a:pPr>
            <a:r>
              <a:rPr lang="de-DE" altLang="de-DE" dirty="0">
                <a:ea typeface="ＭＳ Ｐゴシック"/>
                <a:cs typeface="Calibri"/>
              </a:rPr>
              <a:t>Patiententoilette:</a:t>
            </a:r>
            <a:r>
              <a:rPr lang="de-DE" altLang="de-DE" baseline="0" dirty="0">
                <a:ea typeface="ＭＳ Ｐゴシック"/>
                <a:cs typeface="Calibri"/>
              </a:rPr>
              <a:t> </a:t>
            </a:r>
            <a:r>
              <a:rPr lang="de-DE" altLang="de-DE" dirty="0">
                <a:ea typeface="ＭＳ Ｐゴシック"/>
                <a:cs typeface="Calibri"/>
              </a:rPr>
              <a:t>Durch danebengelaufenen Urin und Aerosolbildung beim Spülen der Toilette nach dem Toilettengang (</a:t>
            </a:r>
            <a:r>
              <a:rPr lang="de-DE" altLang="de-DE" dirty="0" err="1">
                <a:ea typeface="ＭＳ Ｐゴシック"/>
                <a:cs typeface="Calibri"/>
              </a:rPr>
              <a:t>Hedmer</a:t>
            </a:r>
            <a:r>
              <a:rPr lang="de-DE" altLang="de-DE" dirty="0">
                <a:ea typeface="ＭＳ Ｐゴシック"/>
                <a:cs typeface="Calibri"/>
              </a:rPr>
              <a:t> 2008, </a:t>
            </a:r>
            <a:r>
              <a:rPr lang="de-DE" dirty="0">
                <a:ea typeface="ＭＳ Ｐゴシック"/>
                <a:cs typeface="Calibri"/>
              </a:rPr>
              <a:t>Viegas 2018).</a:t>
            </a:r>
            <a:endParaRPr lang="de-DE" dirty="0">
              <a:cs typeface="Calibri"/>
            </a:endParaRPr>
          </a:p>
          <a:p>
            <a:pPr marL="171450" indent="-171450">
              <a:lnSpc>
                <a:spcPct val="90000"/>
              </a:lnSpc>
              <a:buFont typeface="Arial" panose="020B0604020202020204" pitchFamily="34" charset="0"/>
              <a:buChar char="•"/>
            </a:pPr>
            <a:r>
              <a:rPr lang="de-DE" altLang="de-DE" dirty="0">
                <a:ea typeface="ＭＳ Ｐゴシック"/>
                <a:cs typeface="Calibri"/>
              </a:rPr>
              <a:t>Armlehnen der Patientenstühle: eher niedrige Konzentrationen zu finden.</a:t>
            </a:r>
          </a:p>
          <a:p>
            <a:pPr>
              <a:lnSpc>
                <a:spcPct val="90000"/>
              </a:lnSpc>
            </a:pPr>
            <a:endParaRPr lang="de-DE" altLang="de-DE" dirty="0">
              <a:ea typeface="ＭＳ Ｐゴシック" panose="020B0600070205080204" pitchFamily="34" charset="-128"/>
              <a:cs typeface="Geneva" charset="0"/>
            </a:endParaRPr>
          </a:p>
          <a:p>
            <a:pPr>
              <a:lnSpc>
                <a:spcPct val="90000"/>
              </a:lnSpc>
            </a:pPr>
            <a:r>
              <a:rPr lang="de-DE" altLang="de-DE" u="sng" dirty="0">
                <a:ea typeface="ＭＳ Ｐゴシック"/>
                <a:cs typeface="Calibri"/>
              </a:rPr>
              <a:t>Literatur</a:t>
            </a:r>
            <a:r>
              <a:rPr lang="de-DE" altLang="de-DE" dirty="0">
                <a:ea typeface="ＭＳ Ｐゴシック"/>
                <a:cs typeface="Calibri"/>
              </a:rPr>
              <a:t>:</a:t>
            </a:r>
          </a:p>
          <a:p>
            <a:pPr>
              <a:lnSpc>
                <a:spcPct val="90000"/>
              </a:lnSpc>
            </a:pPr>
            <a:r>
              <a:rPr lang="de-DE" altLang="de-DE" dirty="0">
                <a:ea typeface="ＭＳ Ｐゴシック"/>
                <a:cs typeface="Calibri"/>
              </a:rPr>
              <a:t>[13]</a:t>
            </a:r>
          </a:p>
          <a:p>
            <a:pPr>
              <a:lnSpc>
                <a:spcPct val="90000"/>
              </a:lnSpc>
            </a:pPr>
            <a:r>
              <a:rPr lang="en-US" altLang="de-DE" i="1" dirty="0" err="1">
                <a:ea typeface="ＭＳ Ｐゴシック"/>
                <a:cs typeface="Calibri"/>
              </a:rPr>
              <a:t>Korczowska</a:t>
            </a:r>
            <a:r>
              <a:rPr lang="en-US" altLang="de-DE" i="1" dirty="0">
                <a:ea typeface="ＭＳ Ｐゴシック"/>
                <a:cs typeface="Calibri"/>
              </a:rPr>
              <a:t>, E. </a:t>
            </a:r>
            <a:r>
              <a:rPr lang="en-US" altLang="de-DE" dirty="0">
                <a:ea typeface="ＭＳ Ｐゴシック"/>
                <a:cs typeface="Calibri"/>
              </a:rPr>
              <a:t>Evaluation of surface contamination with eight antineoplastic drugs in preparation and administration areas in polish hospitals, European Journal of </a:t>
            </a:r>
            <a:r>
              <a:rPr lang="en-US" altLang="de-DE" dirty="0" err="1">
                <a:ea typeface="ＭＳ Ｐゴシック"/>
                <a:cs typeface="Calibri"/>
              </a:rPr>
              <a:t>Hosital</a:t>
            </a:r>
            <a:r>
              <a:rPr lang="en-US" altLang="de-DE" dirty="0">
                <a:ea typeface="ＭＳ Ｐゴシック"/>
                <a:cs typeface="Calibri"/>
              </a:rPr>
              <a:t> Pharmacy, April 2012 Vol 19 No2</a:t>
            </a:r>
          </a:p>
          <a:p>
            <a:r>
              <a:rPr lang="de-DE" dirty="0">
                <a:ea typeface="ＭＳ Ｐゴシック"/>
                <a:cs typeface="Calibri"/>
              </a:rPr>
              <a:t>[29]</a:t>
            </a:r>
            <a:endParaRPr lang="en-US" dirty="0">
              <a:ea typeface="ＭＳ Ｐゴシック"/>
              <a:cs typeface="Calibri"/>
            </a:endParaRPr>
          </a:p>
          <a:p>
            <a:r>
              <a:rPr lang="en-US" dirty="0" err="1">
                <a:ea typeface="ＭＳ Ｐゴシック"/>
                <a:cs typeface="Calibri"/>
              </a:rPr>
              <a:t>Viegas</a:t>
            </a:r>
            <a:r>
              <a:rPr lang="en-US" dirty="0">
                <a:ea typeface="ＭＳ Ｐゴシック"/>
                <a:cs typeface="Calibri"/>
              </a:rPr>
              <a:t> S. et al. Occupational exposure to cytotoxic drugs: the importance of surface cleaning to prevent or </a:t>
            </a:r>
            <a:r>
              <a:rPr lang="en-US" dirty="0" err="1">
                <a:ea typeface="ＭＳ Ｐゴシック"/>
                <a:cs typeface="Calibri"/>
              </a:rPr>
              <a:t>minimise</a:t>
            </a:r>
            <a:r>
              <a:rPr lang="en-US" dirty="0">
                <a:ea typeface="ＭＳ Ｐゴシック"/>
                <a:cs typeface="Calibri"/>
              </a:rPr>
              <a:t> exposure. Arh </a:t>
            </a:r>
            <a:r>
              <a:rPr lang="en-US" dirty="0" err="1">
                <a:ea typeface="ＭＳ Ｐゴシック"/>
                <a:cs typeface="Calibri"/>
              </a:rPr>
              <a:t>Hig</a:t>
            </a:r>
            <a:r>
              <a:rPr lang="en-US" dirty="0">
                <a:ea typeface="ＭＳ Ｐゴシック"/>
                <a:cs typeface="Calibri"/>
              </a:rPr>
              <a:t> Rada </a:t>
            </a:r>
            <a:r>
              <a:rPr lang="en-US" dirty="0" err="1">
                <a:ea typeface="ＭＳ Ｐゴシック"/>
                <a:cs typeface="Calibri"/>
              </a:rPr>
              <a:t>Toksikol</a:t>
            </a:r>
            <a:r>
              <a:rPr lang="en-US" dirty="0">
                <a:ea typeface="ＭＳ Ｐゴシック"/>
                <a:cs typeface="Calibri"/>
              </a:rPr>
              <a:t> 2018;69:238-249.</a:t>
            </a:r>
            <a:endParaRPr lang="en-US" dirty="0"/>
          </a:p>
          <a:p>
            <a:pPr>
              <a:lnSpc>
                <a:spcPct val="90000"/>
              </a:lnSpc>
            </a:pPr>
            <a:endParaRPr lang="en-US" altLang="de-DE" dirty="0">
              <a:ea typeface="ＭＳ Ｐゴシック" panose="020B0600070205080204" pitchFamily="34" charset="-128"/>
              <a:cs typeface="Calibri"/>
            </a:endParaRPr>
          </a:p>
          <a:p>
            <a:pPr>
              <a:lnSpc>
                <a:spcPct val="90000"/>
              </a:lnSpc>
            </a:pPr>
            <a:endParaRPr lang="de-DE" altLang="de-DE" dirty="0">
              <a:ea typeface="ＭＳ Ｐゴシック" panose="020B0600070205080204" pitchFamily="34" charset="-128"/>
              <a:cs typeface="Calibri"/>
            </a:endParaRPr>
          </a:p>
          <a:p>
            <a:pPr>
              <a:lnSpc>
                <a:spcPct val="90000"/>
              </a:lnSpc>
            </a:pPr>
            <a:r>
              <a:rPr lang="de-DE" altLang="de-DE" u="sng" dirty="0">
                <a:ea typeface="ＭＳ Ｐゴシック"/>
                <a:cs typeface="Calibri"/>
              </a:rPr>
              <a:t>Zusätzliche Literatur</a:t>
            </a:r>
            <a:r>
              <a:rPr lang="de-DE" altLang="de-DE" dirty="0">
                <a:ea typeface="ＭＳ Ｐゴシック"/>
                <a:cs typeface="Calibri"/>
              </a:rPr>
              <a:t>:</a:t>
            </a:r>
          </a:p>
          <a:p>
            <a:pPr>
              <a:lnSpc>
                <a:spcPct val="90000"/>
              </a:lnSpc>
            </a:pPr>
            <a:r>
              <a:rPr lang="de-DE" altLang="de-DE" dirty="0">
                <a:ea typeface="ＭＳ Ｐゴシック"/>
                <a:cs typeface="Calibri"/>
              </a:rPr>
              <a:t>[13]</a:t>
            </a:r>
          </a:p>
          <a:p>
            <a:pPr>
              <a:lnSpc>
                <a:spcPct val="90000"/>
              </a:lnSpc>
            </a:pPr>
            <a:r>
              <a:rPr lang="de-DE" altLang="de-DE" i="1" dirty="0">
                <a:ea typeface="ＭＳ Ｐゴシック"/>
                <a:cs typeface="Calibri"/>
              </a:rPr>
              <a:t>Kopp B et al</a:t>
            </a:r>
            <a:r>
              <a:rPr lang="de-DE" altLang="de-DE" dirty="0">
                <a:ea typeface="ＭＳ Ｐゴシック"/>
                <a:cs typeface="Calibri"/>
              </a:rPr>
              <a:t>. </a:t>
            </a:r>
            <a:r>
              <a:rPr lang="en-US" altLang="de-DE" dirty="0">
                <a:ea typeface="ＭＳ Ｐゴシック"/>
                <a:cs typeface="Calibri"/>
              </a:rPr>
              <a:t>Evaluation of working practices and surface contamination with antineoplastic drugs in outpatient oncology health care settings.</a:t>
            </a:r>
            <a:r>
              <a:rPr lang="de-DE" altLang="de-DE" dirty="0">
                <a:ea typeface="ＭＳ Ｐゴシック"/>
                <a:cs typeface="Calibri"/>
              </a:rPr>
              <a:t> </a:t>
            </a:r>
            <a:r>
              <a:rPr lang="en-US" altLang="de-DE" dirty="0">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dirty="0" err="1">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Occup</a:t>
            </a:r>
            <a:r>
              <a:rPr lang="en-US" altLang="de-DE" dirty="0">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dirty="0">
                <a:ea typeface="ＭＳ Ｐゴシック"/>
                <a:cs typeface="Calibri"/>
              </a:rPr>
              <a:t> 2013 Jan;86(1):47-55. </a:t>
            </a:r>
            <a:endParaRPr lang="de-DE" altLang="de-DE" dirty="0">
              <a:ea typeface="ＭＳ Ｐゴシック"/>
              <a:cs typeface="Calibri"/>
            </a:endParaRPr>
          </a:p>
          <a:p>
            <a:pPr>
              <a:lnSpc>
                <a:spcPct val="90000"/>
              </a:lnSpc>
            </a:pPr>
            <a:r>
              <a:rPr lang="de-DE" altLang="de-DE" i="1" dirty="0">
                <a:ea typeface="ＭＳ Ｐゴシック"/>
                <a:cs typeface="Calibri"/>
              </a:rPr>
              <a:t>Connor TH et al. </a:t>
            </a:r>
            <a:r>
              <a:rPr lang="de-DE" altLang="de-DE" dirty="0">
                <a:ea typeface="ＭＳ Ｐゴシック"/>
                <a:cs typeface="Calibri"/>
              </a:rPr>
              <a:t>Surface </a:t>
            </a:r>
            <a:r>
              <a:rPr lang="de-DE" altLang="de-DE" dirty="0" err="1">
                <a:ea typeface="ＭＳ Ｐゴシック"/>
                <a:cs typeface="Calibri"/>
              </a:rPr>
              <a:t>contamination</a:t>
            </a:r>
            <a:r>
              <a:rPr lang="de-DE" altLang="de-DE" dirty="0">
                <a:ea typeface="ＭＳ Ｐゴシック"/>
                <a:cs typeface="Calibri"/>
              </a:rPr>
              <a:t> </a:t>
            </a:r>
            <a:r>
              <a:rPr lang="de-DE" altLang="de-DE" dirty="0" err="1">
                <a:ea typeface="ＭＳ Ｐゴシック"/>
                <a:cs typeface="Calibri"/>
              </a:rPr>
              <a:t>with</a:t>
            </a:r>
            <a:r>
              <a:rPr lang="de-DE" altLang="de-DE" dirty="0">
                <a:ea typeface="ＭＳ Ｐゴシック"/>
                <a:cs typeface="Calibri"/>
              </a:rPr>
              <a:t> </a:t>
            </a:r>
            <a:r>
              <a:rPr lang="de-DE" altLang="de-DE" dirty="0" err="1">
                <a:ea typeface="ＭＳ Ｐゴシック"/>
                <a:cs typeface="Calibri"/>
              </a:rPr>
              <a:t>antineoplastic</a:t>
            </a:r>
            <a:r>
              <a:rPr lang="de-DE" altLang="de-DE" dirty="0">
                <a:ea typeface="ＭＳ Ｐゴシック"/>
                <a:cs typeface="Calibri"/>
              </a:rPr>
              <a:t> </a:t>
            </a:r>
            <a:r>
              <a:rPr lang="de-DE" altLang="de-DE" dirty="0" err="1">
                <a:ea typeface="ＭＳ Ｐゴシック"/>
                <a:cs typeface="Calibri"/>
              </a:rPr>
              <a:t>agents</a:t>
            </a:r>
            <a:r>
              <a:rPr lang="de-DE" altLang="de-DE" dirty="0">
                <a:ea typeface="ＭＳ Ｐゴシック"/>
                <a:cs typeface="Calibri"/>
              </a:rPr>
              <a:t> in </a:t>
            </a:r>
            <a:r>
              <a:rPr lang="de-DE" altLang="de-DE" dirty="0" err="1">
                <a:ea typeface="ＭＳ Ｐゴシック"/>
                <a:cs typeface="Calibri"/>
              </a:rPr>
              <a:t>six</a:t>
            </a:r>
            <a:r>
              <a:rPr lang="de-DE" altLang="de-DE" dirty="0">
                <a:ea typeface="ＭＳ Ｐゴシック"/>
                <a:cs typeface="Calibri"/>
              </a:rPr>
              <a:t> </a:t>
            </a:r>
            <a:r>
              <a:rPr lang="de-DE" altLang="de-DE" dirty="0" err="1">
                <a:ea typeface="ＭＳ Ｐゴシック"/>
                <a:cs typeface="Calibri"/>
              </a:rPr>
              <a:t>cancer</a:t>
            </a:r>
            <a:r>
              <a:rPr lang="de-DE" altLang="de-DE" dirty="0">
                <a:ea typeface="ＭＳ Ｐゴシック"/>
                <a:cs typeface="Calibri"/>
              </a:rPr>
              <a:t> </a:t>
            </a:r>
            <a:r>
              <a:rPr lang="de-DE" altLang="de-DE" dirty="0" err="1">
                <a:ea typeface="ＭＳ Ｐゴシック"/>
                <a:cs typeface="Calibri"/>
              </a:rPr>
              <a:t>treatment</a:t>
            </a:r>
            <a:r>
              <a:rPr lang="de-DE" altLang="de-DE" dirty="0">
                <a:ea typeface="ＭＳ Ｐゴシック"/>
                <a:cs typeface="Calibri"/>
              </a:rPr>
              <a:t> </a:t>
            </a:r>
            <a:r>
              <a:rPr lang="de-DE" altLang="de-DE" dirty="0" err="1">
                <a:ea typeface="ＭＳ Ｐゴシック"/>
                <a:cs typeface="Calibri"/>
              </a:rPr>
              <a:t>centers</a:t>
            </a:r>
            <a:r>
              <a:rPr lang="de-DE" altLang="de-DE" dirty="0">
                <a:ea typeface="ＭＳ Ｐゴシック"/>
                <a:cs typeface="Calibri"/>
              </a:rPr>
              <a:t> in Canada and </a:t>
            </a:r>
            <a:r>
              <a:rPr lang="de-DE" altLang="de-DE" dirty="0" err="1">
                <a:ea typeface="ＭＳ Ｐゴシック"/>
                <a:cs typeface="Calibri"/>
              </a:rPr>
              <a:t>the</a:t>
            </a:r>
            <a:r>
              <a:rPr lang="de-DE" altLang="de-DE" dirty="0">
                <a:ea typeface="ＭＳ Ｐゴシック"/>
                <a:cs typeface="Calibri"/>
              </a:rPr>
              <a:t> United States. Am J Health </a:t>
            </a:r>
            <a:r>
              <a:rPr lang="de-DE" altLang="de-DE" dirty="0" err="1">
                <a:ea typeface="ＭＳ Ｐゴシック"/>
                <a:cs typeface="Calibri"/>
              </a:rPr>
              <a:t>Syst</a:t>
            </a:r>
            <a:r>
              <a:rPr lang="de-DE" altLang="de-DE" dirty="0">
                <a:ea typeface="ＭＳ Ｐゴシック"/>
                <a:cs typeface="Calibri"/>
              </a:rPr>
              <a:t> Pharm. 1999 Jul 15;56(14):1427-32.</a:t>
            </a:r>
          </a:p>
          <a:p>
            <a:pPr>
              <a:spcBef>
                <a:spcPct val="0"/>
              </a:spcBef>
            </a:pPr>
            <a:r>
              <a:rPr lang="en-US" altLang="de-DE" sz="800" i="1" dirty="0">
                <a:solidFill>
                  <a:srgbClr val="000000"/>
                </a:solidFill>
                <a:ea typeface="ＭＳ Ｐゴシック"/>
                <a:cs typeface="Calibri"/>
              </a:rPr>
              <a:t>Castiglia L et al. </a:t>
            </a:r>
            <a:r>
              <a:rPr lang="en-US" altLang="de-DE" sz="800" dirty="0">
                <a:solidFill>
                  <a:srgbClr val="000000"/>
                </a:solidFill>
                <a:ea typeface="ＭＳ Ｐゴシック"/>
                <a:cs typeface="Calibri"/>
              </a:rPr>
              <a:t>Evaluation of occupational exposure to antiblastic drugs in an Italian hospital oncological department.</a:t>
            </a:r>
            <a:r>
              <a:rPr lang="de-DE" altLang="de-DE" sz="800" dirty="0">
                <a:solidFill>
                  <a:srgbClr val="000000"/>
                </a:solidFill>
                <a:ea typeface="ＭＳ Ｐゴシック"/>
                <a:cs typeface="Calibri"/>
              </a:rPr>
              <a:t> </a:t>
            </a:r>
            <a:r>
              <a:rPr lang="de-DE" altLang="de-DE" sz="800" dirty="0" err="1">
                <a:solidFill>
                  <a:srgbClr val="000000"/>
                </a:solidFill>
                <a:ea typeface="ＭＳ Ｐゴシック"/>
                <a:cs typeface="Calibri"/>
              </a:rPr>
              <a:t>Occup</a:t>
            </a:r>
            <a:r>
              <a:rPr lang="de-DE" altLang="de-DE" sz="800" dirty="0">
                <a:solidFill>
                  <a:srgbClr val="000000"/>
                </a:solidFill>
                <a:ea typeface="ＭＳ Ｐゴシック"/>
                <a:cs typeface="Calibri"/>
              </a:rPr>
              <a:t> Health. 2008;50(1):48-56.</a:t>
            </a:r>
            <a:endParaRPr lang="en-US" altLang="de-DE" sz="800" dirty="0">
              <a:solidFill>
                <a:srgbClr val="000000"/>
              </a:solidFill>
              <a:ea typeface="ＭＳ Ｐゴシック"/>
              <a:cs typeface="Calibri"/>
            </a:endParaRPr>
          </a:p>
          <a:p>
            <a:pPr>
              <a:lnSpc>
                <a:spcPct val="90000"/>
              </a:lnSpc>
            </a:pPr>
            <a:r>
              <a:rPr lang="de-DE" altLang="de-DE" sz="800" i="1" dirty="0">
                <a:solidFill>
                  <a:srgbClr val="000000"/>
                </a:solidFill>
                <a:ea typeface="ＭＳ Ｐゴシック"/>
                <a:cs typeface="Calibri"/>
              </a:rPr>
              <a:t>Hon et al. </a:t>
            </a:r>
            <a:r>
              <a:rPr lang="en-US" altLang="de-DE" sz="800" dirty="0">
                <a:solidFill>
                  <a:srgbClr val="000000"/>
                </a:solidFill>
                <a:ea typeface="ＭＳ Ｐゴシック"/>
                <a:cs typeface="Calibri"/>
              </a:rPr>
              <a:t>Antineoplastic drug contamination of surfaces throughout the hospital medication system in Canadian hospitals.</a:t>
            </a:r>
            <a:r>
              <a:rPr lang="en-US" altLang="de-DE" dirty="0">
                <a:ea typeface="ＭＳ Ｐゴシック"/>
                <a:cs typeface="Calibri"/>
              </a:rPr>
              <a:t> </a:t>
            </a:r>
            <a:r>
              <a:rPr lang="fr-FR" altLang="de-DE" dirty="0">
                <a:ea typeface="ＭＳ Ｐゴシック"/>
                <a:cs typeface="Calibri"/>
                <a:hlinkClick r:id="rId4" tooltip="Journal of occupational and environmental hygiene.">
                  <a:extLst>
                    <a:ext uri="{A12FA001-AC4F-418D-AE19-62706E023703}">
                      <ahyp:hlinkClr xmlns:ahyp="http://schemas.microsoft.com/office/drawing/2018/hyperlinkcolor" val="tx"/>
                    </a:ext>
                  </a:extLst>
                </a:hlinkClick>
              </a:rPr>
              <a:t>J </a:t>
            </a:r>
            <a:r>
              <a:rPr lang="fr-FR" altLang="de-DE" dirty="0" err="1">
                <a:ea typeface="ＭＳ Ｐゴシック"/>
                <a:cs typeface="Calibri"/>
                <a:hlinkClick r:id="rId4" tooltip="Journal of occupational and environmental hygiene.">
                  <a:extLst>
                    <a:ext uri="{A12FA001-AC4F-418D-AE19-62706E023703}">
                      <ahyp:hlinkClr xmlns:ahyp="http://schemas.microsoft.com/office/drawing/2018/hyperlinkcolor" val="tx"/>
                    </a:ext>
                  </a:extLst>
                </a:hlinkClick>
              </a:rPr>
              <a:t>Occup</a:t>
            </a:r>
            <a:r>
              <a:rPr lang="fr-FR" altLang="de-DE" dirty="0">
                <a:ea typeface="ＭＳ Ｐゴシック"/>
                <a:cs typeface="Calibri"/>
                <a:hlinkClick r:id="rId4" tooltip="Journal of occupational and environmental hygiene.">
                  <a:extLst>
                    <a:ext uri="{A12FA001-AC4F-418D-AE19-62706E023703}">
                      <ahyp:hlinkClr xmlns:ahyp="http://schemas.microsoft.com/office/drawing/2018/hyperlinkcolor" val="tx"/>
                    </a:ext>
                  </a:extLst>
                </a:hlinkClick>
              </a:rPr>
              <a:t> Environ </a:t>
            </a:r>
            <a:r>
              <a:rPr lang="fr-FR" altLang="de-DE" dirty="0" err="1">
                <a:ea typeface="ＭＳ Ｐゴシック"/>
                <a:cs typeface="Calibri"/>
                <a:hlinkClick r:id="rId4" tooltip="Journal of occupational and environmental hygiene.">
                  <a:extLst>
                    <a:ext uri="{A12FA001-AC4F-418D-AE19-62706E023703}">
                      <ahyp:hlinkClr xmlns:ahyp="http://schemas.microsoft.com/office/drawing/2018/hyperlinkcolor" val="tx"/>
                    </a:ext>
                  </a:extLst>
                </a:hlinkClick>
              </a:rPr>
              <a:t>Hyg</a:t>
            </a:r>
            <a:r>
              <a:rPr lang="fr-FR" altLang="de-DE" dirty="0">
                <a:ea typeface="ＭＳ Ｐゴシック"/>
                <a:cs typeface="Calibri"/>
                <a:hlinkClick r:id="rId4" tooltip="Journal of occupational and environmental hygiene.">
                  <a:extLst>
                    <a:ext uri="{A12FA001-AC4F-418D-AE19-62706E023703}">
                      <ahyp:hlinkClr xmlns:ahyp="http://schemas.microsoft.com/office/drawing/2018/hyperlinkcolor" val="tx"/>
                    </a:ext>
                  </a:extLst>
                </a:hlinkClick>
              </a:rPr>
              <a:t>.</a:t>
            </a:r>
            <a:r>
              <a:rPr lang="fr-FR" altLang="de-DE" dirty="0">
                <a:ea typeface="ＭＳ Ｐゴシック"/>
                <a:cs typeface="Calibri"/>
              </a:rPr>
              <a:t> 2</a:t>
            </a:r>
            <a:r>
              <a:rPr lang="fr-FR" altLang="de-DE" sz="800" dirty="0">
                <a:solidFill>
                  <a:srgbClr val="000000"/>
                </a:solidFill>
                <a:ea typeface="ＭＳ Ｐゴシック"/>
                <a:cs typeface="Calibri"/>
              </a:rPr>
              <a:t>013;10(7):374-83.</a:t>
            </a:r>
          </a:p>
          <a:p>
            <a:pPr>
              <a:lnSpc>
                <a:spcPct val="90000"/>
              </a:lnSpc>
            </a:pPr>
            <a:r>
              <a:rPr lang="de-DE" altLang="de-DE" sz="800" i="1" dirty="0" err="1">
                <a:ea typeface="ＭＳ Ｐゴシック"/>
                <a:cs typeface="Calibri"/>
              </a:rPr>
              <a:t>Hedmer</a:t>
            </a:r>
            <a:r>
              <a:rPr lang="de-DE" altLang="de-DE" sz="800" i="1" dirty="0">
                <a:ea typeface="ＭＳ Ｐゴシック"/>
                <a:cs typeface="Calibri"/>
              </a:rPr>
              <a:t> M et al. </a:t>
            </a:r>
            <a:r>
              <a:rPr lang="en-US" altLang="de-DE" sz="800" dirty="0">
                <a:ea typeface="ＭＳ Ｐゴシック"/>
                <a:cs typeface="Calibri"/>
              </a:rPr>
              <a:t>Environmental and biological monitoring of antineoplastic drugs in four workplaces in a Swedish hosp</a:t>
            </a:r>
            <a:r>
              <a:rPr lang="en-US" altLang="de-DE" dirty="0">
                <a:ea typeface="ＭＳ Ｐゴシック"/>
                <a:cs typeface="Calibri"/>
              </a:rPr>
              <a:t>ital.</a:t>
            </a:r>
            <a:r>
              <a:rPr lang="de-DE" altLang="de-DE" dirty="0">
                <a:ea typeface="ＭＳ Ｐゴシック"/>
                <a:cs typeface="Calibri"/>
              </a:rPr>
              <a:t> </a:t>
            </a:r>
            <a:r>
              <a:rPr lang="en-US" altLang="de-DE" dirty="0">
                <a:ea typeface="ＭＳ Ｐゴシック"/>
                <a:cs typeface="Calibri"/>
                <a:hlinkClick r:id="rId5"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dirty="0" err="1">
                <a:ea typeface="ＭＳ Ｐゴシック"/>
                <a:cs typeface="Calibri"/>
                <a:hlinkClick r:id="rId5" tooltip="International archives of occupational and environmental health.">
                  <a:extLst>
                    <a:ext uri="{A12FA001-AC4F-418D-AE19-62706E023703}">
                      <ahyp:hlinkClr xmlns:ahyp="http://schemas.microsoft.com/office/drawing/2018/hyperlinkcolor" val="tx"/>
                    </a:ext>
                  </a:extLst>
                </a:hlinkClick>
              </a:rPr>
              <a:t>Occup</a:t>
            </a:r>
            <a:r>
              <a:rPr lang="en-US" altLang="de-DE" dirty="0">
                <a:ea typeface="ＭＳ Ｐゴシック"/>
                <a:cs typeface="Calibri"/>
                <a:hlinkClick r:id="rId5"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sz="800" dirty="0">
                <a:ea typeface="ＭＳ Ｐゴシック"/>
                <a:cs typeface="Calibri"/>
                <a:hlinkClick r:id="rId5" tooltip="International archives of occupational and environmental health."/>
              </a:rPr>
              <a:t>.</a:t>
            </a:r>
            <a:r>
              <a:rPr lang="en-US" altLang="de-DE" sz="800" dirty="0">
                <a:ea typeface="ＭＳ Ｐゴシック"/>
                <a:cs typeface="Calibri"/>
              </a:rPr>
              <a:t> 2008 Jul;81(7):899-911.</a:t>
            </a:r>
          </a:p>
          <a:p>
            <a:pPr>
              <a:lnSpc>
                <a:spcPct val="80000"/>
              </a:lnSpc>
            </a:pPr>
            <a:r>
              <a:rPr lang="de-DE" altLang="de-DE" i="1" dirty="0" err="1">
                <a:ea typeface="ＭＳ Ｐゴシック"/>
                <a:cs typeface="Calibri"/>
              </a:rPr>
              <a:t>Fransman</a:t>
            </a:r>
            <a:r>
              <a:rPr lang="de-DE" altLang="de-DE" i="1" dirty="0">
                <a:ea typeface="ＭＳ Ｐゴシック"/>
                <a:cs typeface="Calibri"/>
              </a:rPr>
              <a:t> W et al. </a:t>
            </a:r>
            <a:r>
              <a:rPr lang="de-DE" altLang="de-DE" dirty="0" err="1">
                <a:ea typeface="ＭＳ Ｐゴシック"/>
                <a:cs typeface="Calibri"/>
              </a:rPr>
              <a:t>Nurses</a:t>
            </a:r>
            <a:r>
              <a:rPr lang="de-DE" altLang="de-DE" dirty="0">
                <a:ea typeface="ＭＳ Ｐゴシック"/>
                <a:cs typeface="Calibri"/>
              </a:rPr>
              <a:t> </a:t>
            </a:r>
            <a:r>
              <a:rPr lang="de-DE" altLang="de-DE" dirty="0" err="1">
                <a:ea typeface="ＭＳ Ｐゴシック"/>
                <a:cs typeface="Calibri"/>
              </a:rPr>
              <a:t>with</a:t>
            </a:r>
            <a:r>
              <a:rPr lang="de-DE" altLang="de-DE" dirty="0">
                <a:ea typeface="ＭＳ Ｐゴシック"/>
                <a:cs typeface="Calibri"/>
              </a:rPr>
              <a:t> dermal </a:t>
            </a:r>
            <a:r>
              <a:rPr lang="de-DE" altLang="de-DE" dirty="0" err="1">
                <a:ea typeface="ＭＳ Ｐゴシック"/>
                <a:cs typeface="Calibri"/>
              </a:rPr>
              <a:t>exposure</a:t>
            </a:r>
            <a:r>
              <a:rPr lang="de-DE" altLang="de-DE" dirty="0">
                <a:ea typeface="ＭＳ Ｐゴシック"/>
                <a:cs typeface="Calibri"/>
              </a:rPr>
              <a:t> </a:t>
            </a:r>
            <a:r>
              <a:rPr lang="de-DE" altLang="de-DE" dirty="0" err="1">
                <a:ea typeface="ＭＳ Ｐゴシック"/>
                <a:cs typeface="Calibri"/>
              </a:rPr>
              <a:t>to</a:t>
            </a:r>
            <a:r>
              <a:rPr lang="de-DE" altLang="de-DE" dirty="0">
                <a:ea typeface="ＭＳ Ｐゴシック"/>
                <a:cs typeface="Calibri"/>
              </a:rPr>
              <a:t> </a:t>
            </a:r>
            <a:r>
              <a:rPr lang="de-DE" altLang="de-DE" dirty="0" err="1">
                <a:ea typeface="ＭＳ Ｐゴシック"/>
                <a:cs typeface="Calibri"/>
              </a:rPr>
              <a:t>antineoplastic</a:t>
            </a:r>
            <a:r>
              <a:rPr lang="de-DE" altLang="de-DE" dirty="0">
                <a:ea typeface="ＭＳ Ｐゴシック"/>
                <a:cs typeface="Calibri"/>
              </a:rPr>
              <a:t> </a:t>
            </a:r>
            <a:r>
              <a:rPr lang="de-DE" altLang="de-DE" dirty="0" err="1">
                <a:ea typeface="ＭＳ Ｐゴシック"/>
                <a:cs typeface="Calibri"/>
              </a:rPr>
              <a:t>drugs</a:t>
            </a:r>
            <a:r>
              <a:rPr lang="de-DE" altLang="de-DE" dirty="0">
                <a:ea typeface="ＭＳ Ｐゴシック"/>
                <a:cs typeface="Calibri"/>
              </a:rPr>
              <a:t>: </a:t>
            </a:r>
            <a:r>
              <a:rPr lang="de-DE" altLang="de-DE" dirty="0" err="1">
                <a:ea typeface="ＭＳ Ｐゴシック"/>
                <a:cs typeface="Calibri"/>
              </a:rPr>
              <a:t>reproductive</a:t>
            </a:r>
            <a:r>
              <a:rPr lang="de-DE" altLang="de-DE" dirty="0">
                <a:ea typeface="ＭＳ Ｐゴシック"/>
                <a:cs typeface="Calibri"/>
              </a:rPr>
              <a:t> </a:t>
            </a:r>
            <a:r>
              <a:rPr lang="de-DE" altLang="de-DE" dirty="0" err="1">
                <a:ea typeface="ＭＳ Ｐゴシック"/>
                <a:cs typeface="Calibri"/>
              </a:rPr>
              <a:t>outcomes</a:t>
            </a:r>
            <a:r>
              <a:rPr lang="de-DE" altLang="de-DE" dirty="0">
                <a:ea typeface="ＭＳ Ｐゴシック"/>
                <a:cs typeface="Calibri"/>
              </a:rPr>
              <a:t>. </a:t>
            </a:r>
            <a:r>
              <a:rPr lang="de-DE" altLang="de-DE" dirty="0" err="1">
                <a:ea typeface="ＭＳ Ｐゴシック"/>
                <a:cs typeface="Calibri"/>
              </a:rPr>
              <a:t>Epiemiology</a:t>
            </a:r>
            <a:r>
              <a:rPr lang="de-DE" altLang="de-DE" dirty="0">
                <a:ea typeface="ＭＳ Ｐゴシック"/>
                <a:cs typeface="Calibri"/>
              </a:rPr>
              <a:t>. 2007;18:112-119.</a:t>
            </a:r>
          </a:p>
          <a:p>
            <a:pPr>
              <a:lnSpc>
                <a:spcPct val="80000"/>
              </a:lnSpc>
            </a:pPr>
            <a:endParaRPr lang="de-DE" altLang="de-DE" i="1" dirty="0">
              <a:ea typeface="ＭＳ Ｐゴシック" panose="020B0600070205080204" pitchFamily="34" charset="-128"/>
              <a:cs typeface="Geneva" charset="0"/>
            </a:endParaRPr>
          </a:p>
          <a:p>
            <a:pPr>
              <a:lnSpc>
                <a:spcPct val="80000"/>
              </a:lnSpc>
            </a:pPr>
            <a:endParaRPr lang="de-DE" altLang="de-DE" i="1" dirty="0">
              <a:ea typeface="ＭＳ Ｐゴシック" panose="020B0600070205080204" pitchFamily="34" charset="-128"/>
              <a:cs typeface="Geneva" charset="0"/>
            </a:endParaRPr>
          </a:p>
          <a:p>
            <a:pPr marL="0" marR="0" indent="0" algn="l" defTabSz="457200" rtl="0" eaLnBrk="0" fontAlgn="base" latinLnBrk="0" hangingPunct="0">
              <a:lnSpc>
                <a:spcPct val="80000"/>
              </a:lnSpc>
              <a:spcBef>
                <a:spcPct val="30000"/>
              </a:spcBef>
              <a:spcAft>
                <a:spcPct val="0"/>
              </a:spcAft>
              <a:buClrTx/>
              <a:buSzTx/>
              <a:buFontTx/>
              <a:buNone/>
              <a:tabLst/>
              <a:defRPr/>
            </a:pPr>
            <a:r>
              <a:rPr lang="de-DE" altLang="de-DE" sz="1200" b="1" dirty="0">
                <a:solidFill>
                  <a:srgbClr val="000000"/>
                </a:solidFill>
                <a:ea typeface="ＭＳ Ｐゴシック"/>
                <a:cs typeface="Calibri"/>
              </a:rPr>
              <a:t>Eigene Ergänzungen:</a:t>
            </a:r>
          </a:p>
          <a:p>
            <a:pPr>
              <a:lnSpc>
                <a:spcPct val="80000"/>
              </a:lnSpc>
            </a:pPr>
            <a:endParaRPr lang="de-DE" altLang="de-DE" i="1" dirty="0">
              <a:ea typeface="ＭＳ Ｐゴシック" panose="020B0600070205080204" pitchFamily="34" charset="-128"/>
              <a:cs typeface="Geneva"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10</a:t>
            </a:fld>
            <a:endParaRPr lang="de-DE" altLang="de-DE"/>
          </a:p>
        </p:txBody>
      </p:sp>
    </p:spTree>
    <p:extLst>
      <p:ext uri="{BB962C8B-B14F-4D97-AF65-F5344CB8AC3E}">
        <p14:creationId xmlns:p14="http://schemas.microsoft.com/office/powerpoint/2010/main" val="127328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u="sng">
                <a:ea typeface="ＭＳ Ｐゴシック"/>
                <a:cs typeface="Calibri"/>
              </a:rPr>
              <a:t>Literatur</a:t>
            </a:r>
            <a:r>
              <a:rPr lang="de-DE" altLang="de-DE">
                <a:ea typeface="ＭＳ Ｐゴシック"/>
                <a:cs typeface="Calibri"/>
              </a:rPr>
              <a:t>:</a:t>
            </a:r>
          </a:p>
          <a:p>
            <a:r>
              <a:rPr lang="de-DE" altLang="de-DE">
                <a:ea typeface="ＭＳ Ｐゴシック"/>
                <a:cs typeface="Calibri"/>
              </a:rPr>
              <a:t>[1]</a:t>
            </a:r>
          </a:p>
          <a:p>
            <a:r>
              <a:rPr lang="en-US" altLang="de-DE" sz="1200" i="1" err="1">
                <a:solidFill>
                  <a:srgbClr val="000000"/>
                </a:solidFill>
                <a:ea typeface="ＭＳ Ｐゴシック"/>
                <a:cs typeface="Calibri"/>
              </a:rPr>
              <a:t>Pethran</a:t>
            </a:r>
            <a:r>
              <a:rPr lang="en-US" altLang="de-DE" sz="1200" i="1">
                <a:solidFill>
                  <a:srgbClr val="000000"/>
                </a:solidFill>
                <a:ea typeface="ＭＳ Ｐゴシック"/>
                <a:cs typeface="Calibri"/>
              </a:rPr>
              <a:t> A et al. </a:t>
            </a:r>
            <a:r>
              <a:rPr lang="en-US" altLang="de-DE" sz="1200">
                <a:solidFill>
                  <a:srgbClr val="000000"/>
                </a:solidFill>
                <a:ea typeface="ＭＳ Ｐゴシック"/>
                <a:cs typeface="Calibri"/>
              </a:rPr>
              <a:t>Uptake of antineoplastic agents in pharmacy and hospital personnel. Part I: monitoring of urinary concentrations.</a:t>
            </a:r>
            <a:r>
              <a:rPr lang="en-US" altLang="de-DE">
                <a:solidFill>
                  <a:srgbClr val="000000"/>
                </a:solidFill>
                <a:ea typeface="ＭＳ Ｐゴシック"/>
                <a:cs typeface="Calibri"/>
              </a:rPr>
              <a:t> </a:t>
            </a:r>
            <a:r>
              <a:rPr lang="en-US" altLang="de-DE" sz="1200">
                <a:solidFill>
                  <a:srgbClr val="000000"/>
                </a:solidFill>
                <a:ea typeface="ＭＳ Ｐゴシック"/>
                <a:cs typeface="Calibri"/>
              </a:rPr>
              <a:t> Int Arch </a:t>
            </a:r>
            <a:r>
              <a:rPr lang="en-US" altLang="de-DE" sz="1200" err="1">
                <a:solidFill>
                  <a:srgbClr val="000000"/>
                </a:solidFill>
                <a:ea typeface="ＭＳ Ｐゴシック"/>
                <a:cs typeface="Calibri"/>
              </a:rPr>
              <a:t>Occup</a:t>
            </a:r>
            <a:r>
              <a:rPr lang="en-US" altLang="de-DE" sz="1200">
                <a:solidFill>
                  <a:srgbClr val="000000"/>
                </a:solidFill>
                <a:ea typeface="ＭＳ Ｐゴシック"/>
                <a:cs typeface="Calibri"/>
              </a:rPr>
              <a:t> Environ Health. 2003 Feb;76(1):5-10.</a:t>
            </a:r>
          </a:p>
          <a:p>
            <a:endParaRPr lang="en-US" altLang="de-DE" sz="1200" i="1">
              <a:solidFill>
                <a:srgbClr val="000000"/>
              </a:solidFill>
              <a:ea typeface="ＭＳ Ｐゴシック" panose="020B0600070205080204" pitchFamily="34" charset="-128"/>
              <a:cs typeface="Geneva" charset="0"/>
            </a:endParaRPr>
          </a:p>
          <a:p>
            <a:r>
              <a:rPr lang="en-US" altLang="de-DE" sz="1200" i="0">
                <a:solidFill>
                  <a:srgbClr val="000000"/>
                </a:solidFill>
                <a:ea typeface="ＭＳ Ｐゴシック"/>
                <a:cs typeface="Calibri"/>
              </a:rPr>
              <a:t>[2]</a:t>
            </a:r>
          </a:p>
          <a:p>
            <a:r>
              <a:rPr lang="en-US" altLang="de-DE" sz="1200" i="1" err="1">
                <a:solidFill>
                  <a:srgbClr val="000000"/>
                </a:solidFill>
                <a:ea typeface="ＭＳ Ｐゴシック"/>
                <a:cs typeface="Calibri"/>
              </a:rPr>
              <a:t>Sessink</a:t>
            </a:r>
            <a:r>
              <a:rPr lang="en-US" altLang="de-DE" sz="1200" i="1">
                <a:solidFill>
                  <a:srgbClr val="000000"/>
                </a:solidFill>
                <a:ea typeface="ＭＳ Ｐゴシック"/>
                <a:cs typeface="Calibri"/>
              </a:rPr>
              <a:t> PJ et al</a:t>
            </a:r>
            <a:r>
              <a:rPr lang="en-US" altLang="de-DE" sz="1200">
                <a:solidFill>
                  <a:srgbClr val="000000"/>
                </a:solidFill>
                <a:ea typeface="ＭＳ Ｐゴシック"/>
                <a:cs typeface="Calibri"/>
              </a:rPr>
              <a:t>. Occupational exposure to antineoplastic agents at several departments in a hospital. Environmental contamination and excretion of cyclophosphamide and </a:t>
            </a:r>
            <a:r>
              <a:rPr lang="en-US" altLang="de-DE" sz="1200" err="1">
                <a:solidFill>
                  <a:srgbClr val="000000"/>
                </a:solidFill>
                <a:ea typeface="ＭＳ Ｐゴシック"/>
                <a:cs typeface="Calibri"/>
              </a:rPr>
              <a:t>ifosfamide</a:t>
            </a:r>
            <a:r>
              <a:rPr lang="en-US" altLang="de-DE" sz="1200">
                <a:solidFill>
                  <a:srgbClr val="000000"/>
                </a:solidFill>
                <a:ea typeface="ＭＳ Ｐゴシック"/>
                <a:cs typeface="Calibri"/>
              </a:rPr>
              <a:t> in urine of exposed workers. Int Arch </a:t>
            </a:r>
            <a:r>
              <a:rPr lang="en-US" altLang="de-DE" sz="1200" err="1">
                <a:solidFill>
                  <a:srgbClr val="000000"/>
                </a:solidFill>
                <a:ea typeface="ＭＳ Ｐゴシック"/>
                <a:cs typeface="Calibri"/>
              </a:rPr>
              <a:t>Occup</a:t>
            </a:r>
            <a:r>
              <a:rPr lang="en-US" altLang="de-DE" sz="1200">
                <a:solidFill>
                  <a:srgbClr val="000000"/>
                </a:solidFill>
                <a:ea typeface="ＭＳ Ｐゴシック"/>
                <a:cs typeface="Calibri"/>
              </a:rPr>
              <a:t> Environ Health. </a:t>
            </a:r>
            <a:r>
              <a:rPr lang="de-DE" altLang="de-DE" sz="1200">
                <a:solidFill>
                  <a:srgbClr val="000000"/>
                </a:solidFill>
                <a:ea typeface="ＭＳ Ｐゴシック"/>
                <a:cs typeface="Calibri"/>
              </a:rPr>
              <a:t>1992;64(2):105-12.</a:t>
            </a:r>
          </a:p>
          <a:p>
            <a:endParaRPr lang="de-DE" altLang="de-DE" sz="1200">
              <a:solidFill>
                <a:srgbClr val="000000"/>
              </a:solidFill>
              <a:ea typeface="ＭＳ Ｐゴシック" panose="020B0600070205080204" pitchFamily="34" charset="-128"/>
              <a:cs typeface="Calibri"/>
            </a:endParaRPr>
          </a:p>
          <a:p>
            <a:r>
              <a:rPr lang="de-DE" altLang="de-DE" u="sng">
                <a:ea typeface="ＭＳ Ｐゴシック"/>
                <a:cs typeface="Calibri"/>
              </a:rPr>
              <a:t>Ergänzende Literatur: </a:t>
            </a:r>
          </a:p>
          <a:p>
            <a:r>
              <a:rPr lang="de-DE">
                <a:ea typeface="ＭＳ Ｐゴシック"/>
                <a:cs typeface="Calibri"/>
              </a:rPr>
              <a:t>[1] [2]</a:t>
            </a:r>
          </a:p>
          <a:p>
            <a:r>
              <a:rPr lang="de-DE">
                <a:ea typeface="ＭＳ Ｐゴシック"/>
                <a:cs typeface="Calibri"/>
              </a:rPr>
              <a:t>Kopp B et al. Untersuchung der Arbeitsweise, Sicherheitsstandards und Umgebungskontaminationen bei der Verabreichung von Zytostatika in onkologischen Praxen und Tageskliniken. Dissertation, Ludwig-Maximilians-Universität München 2012.</a:t>
            </a:r>
            <a:endParaRPr lang="de-DE"/>
          </a:p>
          <a:p>
            <a:pPr>
              <a:defRPr/>
            </a:pPr>
            <a:endParaRPr lang="de-DE" altLang="de-DE">
              <a:solidFill>
                <a:srgbClr val="000000"/>
              </a:solidFill>
              <a:ea typeface="ＭＳ Ｐゴシック" panose="020B0600070205080204" pitchFamily="34" charset="-128"/>
              <a:cs typeface="Arial" panose="020B0604020202020204" pitchFamily="34" charset="0"/>
            </a:endParaRPr>
          </a:p>
          <a:p>
            <a:pPr>
              <a:defRPr/>
            </a:pPr>
            <a:endParaRPr lang="de-DE" altLang="de-DE">
              <a:solidFill>
                <a:srgbClr val="000000"/>
              </a:solidFill>
              <a:ea typeface="ＭＳ Ｐゴシック" panose="020B0600070205080204" pitchFamily="34" charset="-128"/>
              <a:cs typeface="Arial" panose="020B06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sz="1200" b="1">
                <a:solidFill>
                  <a:srgbClr val="000000"/>
                </a:solidFill>
                <a:ea typeface="ＭＳ Ｐゴシック"/>
                <a:cs typeface="Calibri"/>
              </a:rPr>
              <a:t>Eigene Ergänzungen:</a:t>
            </a:r>
          </a:p>
          <a:p>
            <a:endParaRPr lang="en-US" altLang="de-DE" sz="1200">
              <a:solidFill>
                <a:srgbClr val="000000"/>
              </a:solidFill>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11</a:t>
            </a:fld>
            <a:endParaRPr lang="de-DE" altLang="de-DE"/>
          </a:p>
        </p:txBody>
      </p:sp>
    </p:spTree>
    <p:extLst>
      <p:ext uri="{BB962C8B-B14F-4D97-AF65-F5344CB8AC3E}">
        <p14:creationId xmlns:p14="http://schemas.microsoft.com/office/powerpoint/2010/main" val="421391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r>
              <a:rPr lang="de-DE" altLang="de-DE" b="1" dirty="0">
                <a:solidFill>
                  <a:srgbClr val="000000"/>
                </a:solidFill>
                <a:ea typeface="ＭＳ Ｐゴシック"/>
                <a:cs typeface="Calibri"/>
              </a:rPr>
              <a:t>Hinweise:</a:t>
            </a:r>
            <a:endParaRPr lang="de-DE" dirty="0"/>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800" dirty="0">
                <a:effectLst/>
                <a:latin typeface="Segoe UI" panose="020B0502040204020203" pitchFamily="34" charset="0"/>
              </a:rPr>
              <a:t>Sehr großes Risiko birgt der Umgang mit oralen (festen) Zytostatika: Teilen/Mörsern, Öffnen von Kapseln sowie die Handhabung nicht überzogener Tabletten im allgemeinen</a:t>
            </a:r>
            <a:endParaRPr lang="de-DE" sz="1800" dirty="0">
              <a:effectLst/>
              <a:latin typeface="Arial" panose="020B0604020202020204" pitchFamily="34" charset="0"/>
            </a:endParaRPr>
          </a:p>
          <a:p>
            <a:pPr marL="285750" indent="-285750">
              <a:buFont typeface="Arial" panose="020B0604020202020204" pitchFamily="34" charset="0"/>
              <a:buChar char="•"/>
            </a:pPr>
            <a:r>
              <a:rPr lang="de-DE" sz="1800" dirty="0">
                <a:effectLst/>
                <a:latin typeface="Segoe UI" panose="020B0502040204020203" pitchFamily="34" charset="0"/>
              </a:rPr>
              <a:t>Aufgrund des Umgangs mit Trockensubstanzen, Konzentraten und Glasflaschen sowie der in der Regel großen Anzahl an verarbeiteten Zubereitungen, wird die Arbeit in der Zytostatika-Zubereitung oftmals als risikoreichste Tätigkeit eingestuft. Allerdings handelt es sich bei der </a:t>
            </a:r>
            <a:r>
              <a:rPr lang="de-DE" sz="1800" dirty="0" err="1">
                <a:effectLst/>
                <a:latin typeface="Segoe UI" panose="020B0502040204020203" pitchFamily="34" charset="0"/>
              </a:rPr>
              <a:t>Zytostatikaherstellung</a:t>
            </a:r>
            <a:r>
              <a:rPr lang="de-DE" sz="1800" dirty="0">
                <a:effectLst/>
                <a:latin typeface="Segoe UI" panose="020B0502040204020203" pitchFamily="34" charset="0"/>
              </a:rPr>
              <a:t> um einen abgetrennten sowie geschützten Arbeitsbereich und in der Regel existieren dort striktere Handlungsanweisungen sowie regelmäßigere Dekontaminations-/Reinigungsmaßnahmen. Von einigen Autoren wird das Risiko sich bei der Applikation von Zytostatika dermal zu kontaminieren höher eingeschätzt als während der Herstellung in der Apotheke (Cherrie 2006).</a:t>
            </a:r>
            <a:endParaRPr lang="de-DE" sz="1800" dirty="0">
              <a:effectLst/>
              <a:latin typeface="Arial" panose="020B0604020202020204" pitchFamily="34" charset="0"/>
            </a:endParaRPr>
          </a:p>
          <a:p>
            <a:pPr marL="285750" indent="-285750">
              <a:buFont typeface="Arial" panose="020B0604020202020204" pitchFamily="34" charset="0"/>
              <a:buChar char="•"/>
            </a:pPr>
            <a:r>
              <a:rPr lang="de-DE" sz="1800" dirty="0" err="1">
                <a:effectLst/>
                <a:latin typeface="Segoe UI" panose="020B0502040204020203" pitchFamily="34" charset="0"/>
              </a:rPr>
              <a:t>Schierl</a:t>
            </a:r>
            <a:r>
              <a:rPr lang="de-DE" sz="1800" dirty="0">
                <a:effectLst/>
                <a:latin typeface="Segoe UI" panose="020B0502040204020203" pitchFamily="34" charset="0"/>
              </a:rPr>
              <a:t> stellte fest, dass Kontaminationen auf Station doppelt so hoch sind als Kontaminationen während der Herstellung in der Apotheke (</a:t>
            </a:r>
            <a:r>
              <a:rPr lang="de-DE" sz="1800" dirty="0" err="1">
                <a:effectLst/>
                <a:latin typeface="Segoe UI" panose="020B0502040204020203" pitchFamily="34" charset="0"/>
              </a:rPr>
              <a:t>Schierl</a:t>
            </a:r>
            <a:r>
              <a:rPr lang="de-DE" sz="1800" dirty="0">
                <a:effectLst/>
                <a:latin typeface="Segoe UI" panose="020B0502040204020203" pitchFamily="34" charset="0"/>
              </a:rPr>
              <a:t> 2009). Cavallo stellte ebenfalls fest, dass auf der Station mehr Kontaminationen nachgewiesen werden als in der Apotheke (Cavallo 2005). </a:t>
            </a:r>
          </a:p>
          <a:p>
            <a:pPr marL="285750" indent="-285750">
              <a:buFont typeface="Arial" panose="020B0604020202020204" pitchFamily="34" charset="0"/>
              <a:buChar char="•"/>
            </a:pPr>
            <a:r>
              <a:rPr lang="de-DE" sz="1800" dirty="0">
                <a:effectLst/>
                <a:latin typeface="Segoe UI" panose="020B0502040204020203" pitchFamily="34" charset="0"/>
              </a:rPr>
              <a:t>Bei der Applikation der Zytostatika ist eine sehr große Gefahr die Verschleppung von Zytostatika in Bereiche, in denen man nicht mit einer Kontamination mit Zytostatika rechnet und somit keine entsprechende Schutzkleidung trägt. Auf diese Verschleppung von Zytostatika ist auf den Stationen ganz besonderes Augenmerk zu legen.</a:t>
            </a:r>
            <a:endParaRPr lang="de-DE" sz="1800" dirty="0">
              <a:effectLst/>
              <a:latin typeface="Arial" panose="020B0604020202020204" pitchFamily="34" charset="0"/>
            </a:endParaRPr>
          </a:p>
          <a:p>
            <a:pPr marL="171450" indent="-171450">
              <a:buFont typeface="Arial"/>
              <a:buChar char="•"/>
            </a:pPr>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12</a:t>
            </a:fld>
            <a:endParaRPr lang="de-DE" altLang="de-DE"/>
          </a:p>
        </p:txBody>
      </p:sp>
    </p:spTree>
    <p:extLst>
      <p:ext uri="{BB962C8B-B14F-4D97-AF65-F5344CB8AC3E}">
        <p14:creationId xmlns:p14="http://schemas.microsoft.com/office/powerpoint/2010/main" val="419457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u="sng">
                <a:ea typeface="ＭＳ Ｐゴシック"/>
                <a:cs typeface="Calibri"/>
              </a:rPr>
              <a:t>Literatur: </a:t>
            </a:r>
            <a:endParaRPr lang="de-DE" altLang="de-DE" u="sng" baseline="0">
              <a:ea typeface="ＭＳ Ｐゴシック" panose="020B0600070205080204" pitchFamily="34" charset="-128"/>
              <a:cs typeface="Geneva"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kern="1200">
                <a:solidFill>
                  <a:schemeClr val="tx1"/>
                </a:solidFill>
                <a:latin typeface="+mn-lt"/>
                <a:ea typeface="ＭＳ Ｐゴシック"/>
                <a:cs typeface="Calibri"/>
              </a:rPr>
              <a:t>[11]</a:t>
            </a:r>
            <a:endParaRPr lang="de-DE" altLang="de-DE">
              <a:ea typeface="ＭＳ Ｐゴシック"/>
              <a:cs typeface="Calibri"/>
            </a:endParaRPr>
          </a:p>
          <a:p>
            <a:pPr marL="0" marR="0" lvl="0" indent="0" algn="l" defTabSz="914400" rtl="0" eaLnBrk="1" fontAlgn="base" latinLnBrk="0" hangingPunct="1">
              <a:lnSpc>
                <a:spcPct val="100000"/>
              </a:lnSpc>
              <a:spcBef>
                <a:spcPct val="50000"/>
              </a:spcBef>
              <a:spcAft>
                <a:spcPct val="0"/>
              </a:spcAft>
              <a:buClr>
                <a:srgbClr val="D11242"/>
              </a:buClr>
              <a:buSzPct val="85000"/>
              <a:buFont typeface="+mj-lt"/>
              <a:buNone/>
              <a:tabLst/>
              <a:defRPr/>
            </a:pPr>
            <a:r>
              <a:rPr kumimoji="0" lang="de-DE" altLang="de-DE" sz="1200" b="0" i="0" u="none" strike="noStrike" kern="0" cap="none" spc="0" normalizeH="0" baseline="0" noProof="0">
                <a:ln>
                  <a:noFill/>
                </a:ln>
                <a:solidFill>
                  <a:srgbClr val="666565"/>
                </a:solidFill>
                <a:effectLst/>
                <a:uLnTx/>
                <a:uFillTx/>
                <a:latin typeface="Arial"/>
                <a:ea typeface="Geneva"/>
                <a:cs typeface="Arial"/>
              </a:rPr>
              <a:t>Berufsgenossenschaft für Gesundheitsdienst und Wohlfahrtspflege – BGW (Hrsg.). Zytostatika im Gesundheitsdienst. Informationen zur sicheren Handhabung von Zytostatika. Stand 02/2019. Online veröffentlicht </a:t>
            </a:r>
            <a:r>
              <a:rPr kumimoji="0" lang="de-DE" altLang="de-DE" sz="1200" b="0" i="0" u="none" strike="noStrike" kern="0" cap="none" spc="0" normalizeH="0" baseline="0" noProof="0" err="1">
                <a:ln>
                  <a:noFill/>
                </a:ln>
                <a:solidFill>
                  <a:srgbClr val="666565"/>
                </a:solidFill>
                <a:effectLst/>
                <a:uLnTx/>
                <a:uFillTx/>
                <a:latin typeface="Arial"/>
                <a:ea typeface="Geneva"/>
                <a:cs typeface="Arial"/>
              </a:rPr>
              <a:t>unte</a:t>
            </a:r>
            <a:r>
              <a:rPr lang="de-DE" altLang="de-DE" kern="0">
                <a:solidFill>
                  <a:srgbClr val="666565"/>
                </a:solidFill>
                <a:latin typeface="Arial"/>
                <a:ea typeface="Geneva"/>
                <a:cs typeface="Arial"/>
              </a:rPr>
              <a:t>r: </a:t>
            </a:r>
            <a:r>
              <a:rPr lang="de-DE" kern="0">
                <a:solidFill>
                  <a:srgbClr val="666565"/>
                </a:solidFill>
                <a:latin typeface="Arial"/>
                <a:ea typeface="Geneva"/>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p>
          <a:p>
            <a:endParaRPr lang="de-DE"/>
          </a:p>
          <a:p>
            <a:endParaRPr lang="de-DE" altLang="de-DE" b="0">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a:cs typeface="Calibri"/>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13</a:t>
            </a:fld>
            <a:endParaRPr lang="de-DE" altLang="de-DE"/>
          </a:p>
        </p:txBody>
      </p:sp>
    </p:spTree>
    <p:extLst>
      <p:ext uri="{BB962C8B-B14F-4D97-AF65-F5344CB8AC3E}">
        <p14:creationId xmlns:p14="http://schemas.microsoft.com/office/powerpoint/2010/main" val="3619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eaLnBrk="1" hangingPunct="1">
              <a:lnSpc>
                <a:spcPct val="80000"/>
              </a:lnSpc>
              <a:spcBef>
                <a:spcPct val="0"/>
              </a:spcBef>
            </a:pPr>
            <a:r>
              <a:rPr lang="de-DE" altLang="de-DE" sz="1200" u="sng" dirty="0">
                <a:ea typeface="ＭＳ Ｐゴシック"/>
                <a:cs typeface="Calibri"/>
              </a:rPr>
              <a:t>Literatur</a:t>
            </a:r>
            <a:r>
              <a:rPr lang="de-DE" altLang="de-DE" sz="1200" dirty="0">
                <a:ea typeface="ＭＳ Ｐゴシック"/>
                <a:cs typeface="Calibri"/>
              </a:rPr>
              <a:t>:</a:t>
            </a:r>
          </a:p>
          <a:p>
            <a:pPr eaLnBrk="1" hangingPunct="1">
              <a:lnSpc>
                <a:spcPct val="80000"/>
              </a:lnSpc>
              <a:spcBef>
                <a:spcPct val="0"/>
              </a:spcBef>
            </a:pPr>
            <a:r>
              <a:rPr lang="de-DE" altLang="de-DE" sz="1200" dirty="0">
                <a:ea typeface="ＭＳ Ｐゴシック"/>
                <a:cs typeface="Calibri"/>
              </a:rPr>
              <a:t>[8]</a:t>
            </a:r>
          </a:p>
          <a:p>
            <a:pPr eaLnBrk="1" hangingPunct="1">
              <a:lnSpc>
                <a:spcPct val="80000"/>
              </a:lnSpc>
              <a:spcBef>
                <a:spcPct val="0"/>
              </a:spcBef>
            </a:pPr>
            <a:r>
              <a:rPr lang="de-DE" altLang="de-DE" sz="1200" i="1" dirty="0" err="1">
                <a:ea typeface="ＭＳ Ｐゴシック"/>
                <a:cs typeface="Calibri"/>
              </a:rPr>
              <a:t>Dranitsaris</a:t>
            </a:r>
            <a:r>
              <a:rPr lang="de-DE" altLang="de-DE" sz="1200" i="1" dirty="0">
                <a:ea typeface="ＭＳ Ｐゴシック"/>
                <a:cs typeface="Calibri"/>
              </a:rPr>
              <a:t> G et al. </a:t>
            </a:r>
            <a:r>
              <a:rPr lang="en-US" altLang="de-DE" sz="1200" dirty="0">
                <a:ea typeface="ＭＳ Ｐゴシック"/>
                <a:cs typeface="Calibri"/>
              </a:rPr>
              <a:t>Are health care providers who work with cancer drugs at an increased risk for toxic events? A systematic review and meta-analysis of the literature</a:t>
            </a:r>
            <a:r>
              <a:rPr lang="en-US" altLang="de-DE" sz="1200" u="sng" dirty="0">
                <a:solidFill>
                  <a:schemeClr val="tx1">
                    <a:lumMod val="65000"/>
                    <a:lumOff val="35000"/>
                  </a:schemeClr>
                </a:solidFill>
                <a:ea typeface="ＭＳ Ｐゴシック"/>
                <a:cs typeface="Calibri"/>
              </a:rPr>
              <a:t>. </a:t>
            </a:r>
            <a:r>
              <a:rPr lang="en-US" altLang="de-DE" sz="1200" u="sng" dirty="0">
                <a:solidFill>
                  <a:srgbClr val="0000FF"/>
                </a:solidFill>
                <a:ea typeface="ＭＳ Ｐゴシック"/>
                <a:cs typeface="Calibri"/>
                <a:hlinkClick r:id="rId3"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J Oncol Pharm </a:t>
            </a:r>
            <a:r>
              <a:rPr lang="en-US" altLang="de-DE" sz="1200" u="sng" dirty="0" err="1">
                <a:solidFill>
                  <a:srgbClr val="0000FF"/>
                </a:solidFill>
                <a:ea typeface="ＭＳ Ｐゴシック"/>
                <a:cs typeface="Calibri"/>
                <a:hlinkClick r:id="rId3"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Pract</a:t>
            </a:r>
            <a:r>
              <a:rPr lang="en-US" altLang="de-DE" sz="1200" u="sng" dirty="0">
                <a:solidFill>
                  <a:schemeClr val="tx1">
                    <a:lumMod val="65000"/>
                    <a:lumOff val="35000"/>
                  </a:schemeClr>
                </a:solidFill>
                <a:ea typeface="ＭＳ Ｐゴシック"/>
                <a:cs typeface="Calibri"/>
                <a:hlinkClick r:id="rId3"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a:t>
            </a:r>
            <a:r>
              <a:rPr lang="en-US" altLang="de-DE" sz="1200" u="sng" dirty="0">
                <a:solidFill>
                  <a:schemeClr val="tx1">
                    <a:lumMod val="65000"/>
                    <a:lumOff val="35000"/>
                  </a:schemeClr>
                </a:solidFill>
                <a:ea typeface="ＭＳ Ｐゴシック"/>
                <a:cs typeface="Calibri"/>
              </a:rPr>
              <a:t> </a:t>
            </a:r>
            <a:r>
              <a:rPr lang="en-US" altLang="de-DE" sz="1200" dirty="0">
                <a:ea typeface="ＭＳ Ｐゴシック"/>
                <a:cs typeface="Calibri"/>
              </a:rPr>
              <a:t>2005 Jun;11(2):69-78.</a:t>
            </a:r>
            <a:r>
              <a:rPr lang="en-US" altLang="de-DE" dirty="0">
                <a:ea typeface="ＭＳ Ｐゴシック"/>
                <a:cs typeface="Calibri"/>
              </a:rPr>
              <a:t> </a:t>
            </a:r>
            <a:endParaRPr lang="de-DE" altLang="de-DE" dirty="0">
              <a:ea typeface="ＭＳ Ｐゴシック" panose="020B0600070205080204" pitchFamily="34" charset="-128"/>
              <a:cs typeface="Geneva" charset="0"/>
            </a:endParaRPr>
          </a:p>
          <a:p>
            <a:pPr eaLnBrk="1" hangingPunct="1">
              <a:lnSpc>
                <a:spcPct val="80000"/>
              </a:lnSpc>
              <a:spcBef>
                <a:spcPct val="0"/>
              </a:spcBef>
            </a:pPr>
            <a:endParaRPr lang="de-DE" altLang="de-DE" dirty="0">
              <a:ea typeface="ＭＳ Ｐゴシック" panose="020B0600070205080204" pitchFamily="34" charset="-128"/>
              <a:cs typeface="Geneva" charset="0"/>
            </a:endParaRPr>
          </a:p>
          <a:p>
            <a:pPr eaLnBrk="1" hangingPunct="1">
              <a:lnSpc>
                <a:spcPct val="80000"/>
              </a:lnSpc>
              <a:spcBef>
                <a:spcPct val="0"/>
              </a:spcBef>
            </a:pPr>
            <a:r>
              <a:rPr lang="de-DE" altLang="de-DE" sz="1200" dirty="0">
                <a:ea typeface="ＭＳ Ｐゴシック"/>
                <a:cs typeface="Calibri"/>
              </a:rPr>
              <a:t>[9]</a:t>
            </a:r>
          </a:p>
          <a:p>
            <a:pPr eaLnBrk="1" hangingPunct="1">
              <a:lnSpc>
                <a:spcPct val="80000"/>
              </a:lnSpc>
              <a:spcBef>
                <a:spcPct val="0"/>
              </a:spcBef>
            </a:pPr>
            <a:r>
              <a:rPr lang="de-DE" altLang="de-DE" sz="1200" i="1" dirty="0">
                <a:ea typeface="ＭＳ Ｐゴシック"/>
                <a:cs typeface="Calibri"/>
              </a:rPr>
              <a:t>Kopp B et al. </a:t>
            </a:r>
            <a:r>
              <a:rPr lang="en-US" altLang="de-DE" sz="1200" dirty="0">
                <a:ea typeface="ＭＳ Ｐゴシック"/>
                <a:cs typeface="Calibri"/>
              </a:rPr>
              <a:t>Evaluation of working practices and surface contamination with antineoplastic drugs in outpatient oncology health care settings</a:t>
            </a:r>
            <a:r>
              <a:rPr lang="en-US" altLang="de-DE" sz="1200" dirty="0">
                <a:solidFill>
                  <a:schemeClr val="tx1">
                    <a:lumMod val="65000"/>
                    <a:lumOff val="35000"/>
                  </a:schemeClr>
                </a:solidFill>
                <a:ea typeface="ＭＳ Ｐゴシック"/>
                <a:cs typeface="Calibri"/>
              </a:rPr>
              <a:t>.</a:t>
            </a:r>
            <a:r>
              <a:rPr lang="de-DE" altLang="de-DE" sz="1200" i="1" dirty="0">
                <a:solidFill>
                  <a:schemeClr val="tx1">
                    <a:lumMod val="65000"/>
                    <a:lumOff val="35000"/>
                  </a:schemeClr>
                </a:solidFill>
                <a:ea typeface="ＭＳ Ｐゴシック"/>
                <a:cs typeface="Calibri"/>
              </a:rPr>
              <a:t> </a:t>
            </a:r>
            <a:r>
              <a:rPr lang="en-US" altLang="de-DE" sz="1200" dirty="0">
                <a:solidFill>
                  <a:srgbClr val="0000FF"/>
                </a:solidFill>
                <a:ea typeface="ＭＳ Ｐゴシック"/>
                <a:cs typeface="Calibri"/>
                <a:hlinkClick r:id="rId4"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sz="1200" dirty="0" err="1">
                <a:solidFill>
                  <a:srgbClr val="0000FF"/>
                </a:solidFill>
                <a:ea typeface="ＭＳ Ｐゴシック"/>
                <a:cs typeface="Calibri"/>
                <a:hlinkClick r:id="rId4" tooltip="International archives of occupational and environmental health.">
                  <a:extLst>
                    <a:ext uri="{A12FA001-AC4F-418D-AE19-62706E023703}">
                      <ahyp:hlinkClr xmlns:ahyp="http://schemas.microsoft.com/office/drawing/2018/hyperlinkcolor" val="tx"/>
                    </a:ext>
                  </a:extLst>
                </a:hlinkClick>
              </a:rPr>
              <a:t>Occup</a:t>
            </a:r>
            <a:r>
              <a:rPr lang="en-US" altLang="de-DE" sz="1200" dirty="0">
                <a:solidFill>
                  <a:schemeClr val="tx1">
                    <a:lumMod val="65000"/>
                    <a:lumOff val="35000"/>
                  </a:schemeClr>
                </a:solidFill>
                <a:ea typeface="ＭＳ Ｐゴシック"/>
                <a:cs typeface="Calibri"/>
                <a:hlinkClick r:id="rId4"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sz="1200" dirty="0">
                <a:solidFill>
                  <a:schemeClr val="tx1">
                    <a:lumMod val="65000"/>
                    <a:lumOff val="35000"/>
                  </a:schemeClr>
                </a:solidFill>
                <a:ea typeface="ＭＳ Ｐゴシック"/>
                <a:cs typeface="Calibri"/>
              </a:rPr>
              <a:t> 2013 Jan;86(1):47-55.</a:t>
            </a:r>
            <a:r>
              <a:rPr lang="en-US" altLang="de-DE" dirty="0">
                <a:solidFill>
                  <a:schemeClr val="tx1">
                    <a:lumMod val="65000"/>
                    <a:lumOff val="35000"/>
                  </a:schemeClr>
                </a:solidFill>
                <a:ea typeface="ＭＳ Ｐゴシック"/>
                <a:cs typeface="Calibri"/>
              </a:rPr>
              <a:t> </a:t>
            </a:r>
            <a:endParaRPr lang="en-US" altLang="de-DE" sz="1200" dirty="0">
              <a:solidFill>
                <a:schemeClr val="tx1">
                  <a:lumMod val="65000"/>
                  <a:lumOff val="35000"/>
                </a:schemeClr>
              </a:solidFill>
              <a:ea typeface="ＭＳ Ｐゴシック" panose="020B0600070205080204" pitchFamily="34" charset="-128"/>
              <a:cs typeface="Calibri"/>
            </a:endParaRPr>
          </a:p>
          <a:p>
            <a:pPr eaLnBrk="1" hangingPunct="1">
              <a:lnSpc>
                <a:spcPct val="80000"/>
              </a:lnSpc>
              <a:spcBef>
                <a:spcPct val="0"/>
              </a:spcBef>
            </a:pPr>
            <a:endParaRPr lang="de-DE" altLang="de-DE" sz="1200" dirty="0">
              <a:ea typeface="ＭＳ Ｐゴシック" panose="020B0600070205080204" pitchFamily="34" charset="-128"/>
              <a:cs typeface="Geneva" charset="0"/>
            </a:endParaRPr>
          </a:p>
          <a:p>
            <a:pPr eaLnBrk="1" hangingPunct="1">
              <a:lnSpc>
                <a:spcPct val="80000"/>
              </a:lnSpc>
              <a:spcBef>
                <a:spcPct val="0"/>
              </a:spcBef>
            </a:pPr>
            <a:r>
              <a:rPr lang="de-DE" altLang="de-DE" sz="1200" u="sng" dirty="0">
                <a:ea typeface="ＭＳ Ｐゴシック"/>
                <a:cs typeface="Calibri"/>
              </a:rPr>
              <a:t>Zusätzliche Literatur</a:t>
            </a:r>
            <a:r>
              <a:rPr lang="de-DE" altLang="de-DE" sz="1200" dirty="0">
                <a:ea typeface="ＭＳ Ｐゴシック"/>
                <a:cs typeface="Calibri"/>
              </a:rPr>
              <a:t>:</a:t>
            </a:r>
          </a:p>
          <a:p>
            <a:pPr eaLnBrk="1" hangingPunct="1">
              <a:lnSpc>
                <a:spcPct val="80000"/>
              </a:lnSpc>
              <a:spcBef>
                <a:spcPct val="0"/>
              </a:spcBef>
            </a:pPr>
            <a:r>
              <a:rPr lang="de-DE" altLang="de-DE" sz="1200" dirty="0">
                <a:ea typeface="ＭＳ Ｐゴシック"/>
                <a:cs typeface="Calibri"/>
              </a:rPr>
              <a:t>[8]</a:t>
            </a:r>
          </a:p>
          <a:p>
            <a:pPr eaLnBrk="1" hangingPunct="1">
              <a:lnSpc>
                <a:spcPct val="80000"/>
              </a:lnSpc>
              <a:spcBef>
                <a:spcPct val="0"/>
              </a:spcBef>
            </a:pPr>
            <a:endParaRPr lang="de-DE" altLang="de-DE" sz="1200" dirty="0">
              <a:ea typeface="ＭＳ Ｐゴシック"/>
              <a:cs typeface="Calibri"/>
            </a:endParaRPr>
          </a:p>
          <a:p>
            <a:pPr eaLnBrk="1" hangingPunct="1">
              <a:lnSpc>
                <a:spcPct val="80000"/>
              </a:lnSpc>
              <a:spcBef>
                <a:spcPct val="0"/>
              </a:spcBef>
            </a:pPr>
            <a:r>
              <a:rPr lang="de-DE" altLang="de-DE" sz="1200" i="1" dirty="0">
                <a:ea typeface="ＭＳ Ｐゴシック"/>
                <a:cs typeface="Calibri"/>
              </a:rPr>
              <a:t>Ensslin AS et al. </a:t>
            </a:r>
            <a:r>
              <a:rPr lang="en-US" altLang="de-DE" sz="1200" dirty="0">
                <a:ea typeface="ＭＳ Ｐゴシック"/>
                <a:cs typeface="Calibri"/>
              </a:rPr>
              <a:t>Biological monitoring of cyclophosphamide and </a:t>
            </a:r>
            <a:r>
              <a:rPr lang="en-US" altLang="de-DE" sz="1200" dirty="0" err="1">
                <a:ea typeface="ＭＳ Ｐゴシック"/>
                <a:cs typeface="Calibri"/>
              </a:rPr>
              <a:t>ifosfamide</a:t>
            </a:r>
            <a:r>
              <a:rPr lang="en-US" altLang="de-DE" sz="1200" dirty="0">
                <a:ea typeface="ＭＳ Ｐゴシック"/>
                <a:cs typeface="Calibri"/>
              </a:rPr>
              <a:t> in urine of hospital personn</a:t>
            </a:r>
            <a:r>
              <a:rPr lang="en-US" altLang="de-DE" dirty="0">
                <a:ea typeface="ＭＳ Ｐゴシック"/>
                <a:cs typeface="Calibri"/>
              </a:rPr>
              <a:t>el occupationally exposed to cytostatic drugs.</a:t>
            </a:r>
            <a:r>
              <a:rPr lang="de-DE" altLang="de-DE" dirty="0">
                <a:ea typeface="ＭＳ Ｐゴシック"/>
                <a:cs typeface="Calibri"/>
              </a:rPr>
              <a:t> </a:t>
            </a:r>
            <a:r>
              <a:rPr lang="fr-FR" altLang="de-DE" dirty="0" err="1">
                <a:ea typeface="ＭＳ Ｐゴシック"/>
                <a:cs typeface="Calibri"/>
                <a:hlinkClick r:id="rId5" tooltip="Occupational and environmental medicine.">
                  <a:extLst>
                    <a:ext uri="{A12FA001-AC4F-418D-AE19-62706E023703}">
                      <ahyp:hlinkClr xmlns:ahyp="http://schemas.microsoft.com/office/drawing/2018/hyperlinkcolor" val="tx"/>
                    </a:ext>
                  </a:extLst>
                </a:hlinkClick>
              </a:rPr>
              <a:t>Occup</a:t>
            </a:r>
            <a:r>
              <a:rPr lang="fr-FR" altLang="de-DE" dirty="0">
                <a:ea typeface="ＭＳ Ｐゴシック"/>
                <a:cs typeface="Calibri"/>
                <a:hlinkClick r:id="rId5" tooltip="Occupational and environmental medicine.">
                  <a:extLst>
                    <a:ext uri="{A12FA001-AC4F-418D-AE19-62706E023703}">
                      <ahyp:hlinkClr xmlns:ahyp="http://schemas.microsoft.com/office/drawing/2018/hyperlinkcolor" val="tx"/>
                    </a:ext>
                  </a:extLst>
                </a:hlinkClick>
              </a:rPr>
              <a:t> Environ Med.</a:t>
            </a:r>
            <a:r>
              <a:rPr lang="fr-FR" altLang="de-DE" dirty="0">
                <a:ea typeface="ＭＳ Ｐゴシック"/>
                <a:cs typeface="Calibri"/>
              </a:rPr>
              <a:t> 1994 Apr;51(4):229-33. </a:t>
            </a:r>
          </a:p>
          <a:p>
            <a:pPr eaLnBrk="1" hangingPunct="1">
              <a:lnSpc>
                <a:spcPct val="80000"/>
              </a:lnSpc>
              <a:spcBef>
                <a:spcPct val="0"/>
              </a:spcBef>
            </a:pPr>
            <a:endParaRPr lang="de-DE" altLang="de-DE" dirty="0">
              <a:ea typeface="ＭＳ Ｐゴシック" panose="020B0600070205080204" pitchFamily="34" charset="-128"/>
            </a:endParaRPr>
          </a:p>
          <a:p>
            <a:pPr eaLnBrk="1" hangingPunct="1">
              <a:lnSpc>
                <a:spcPct val="80000"/>
              </a:lnSpc>
              <a:spcBef>
                <a:spcPct val="0"/>
              </a:spcBef>
            </a:pPr>
            <a:r>
              <a:rPr lang="de-DE" altLang="de-DE" i="1" dirty="0" err="1">
                <a:ea typeface="ＭＳ Ｐゴシック"/>
                <a:cs typeface="Calibri"/>
              </a:rPr>
              <a:t>Fransman</a:t>
            </a:r>
            <a:r>
              <a:rPr lang="de-DE" altLang="de-DE" i="1" dirty="0">
                <a:ea typeface="ＭＳ Ｐゴシック"/>
                <a:cs typeface="Calibri"/>
              </a:rPr>
              <a:t> W et al</a:t>
            </a:r>
            <a:r>
              <a:rPr lang="sv-SE" altLang="de-DE" dirty="0">
                <a:ea typeface="ＭＳ Ｐゴシック"/>
                <a:cs typeface="Calibri"/>
              </a:rPr>
              <a:t>. </a:t>
            </a:r>
            <a:r>
              <a:rPr lang="en-US" altLang="de-DE" dirty="0">
                <a:ea typeface="ＭＳ Ｐゴシック"/>
                <a:cs typeface="Calibri"/>
              </a:rPr>
              <a:t>Occupational dermal exposure to cyclophosphamide in Dutch hospitals: a pilot study.</a:t>
            </a:r>
            <a:r>
              <a:rPr lang="de-DE" altLang="de-DE" dirty="0">
                <a:ea typeface="ＭＳ Ｐゴシック"/>
                <a:cs typeface="Calibri"/>
              </a:rPr>
              <a:t> </a:t>
            </a:r>
            <a:r>
              <a:rPr lang="sv-SE" altLang="de-DE" dirty="0">
                <a:ea typeface="ＭＳ Ｐゴシック"/>
                <a:cs typeface="Calibri"/>
                <a:hlinkClick r:id="rId6" tooltip="The Annals of occupational hygiene.">
                  <a:extLst>
                    <a:ext uri="{A12FA001-AC4F-418D-AE19-62706E023703}">
                      <ahyp:hlinkClr xmlns:ahyp="http://schemas.microsoft.com/office/drawing/2018/hyperlinkcolor" val="tx"/>
                    </a:ext>
                  </a:extLst>
                </a:hlinkClick>
              </a:rPr>
              <a:t>Ann Occup Hyg.</a:t>
            </a:r>
            <a:r>
              <a:rPr lang="sv-SE" altLang="de-DE" dirty="0">
                <a:ea typeface="ＭＳ Ｐゴシック"/>
                <a:cs typeface="Calibri"/>
              </a:rPr>
              <a:t> 2004 Apr;48(3):237-44. Epub 2004 Mar 2.</a:t>
            </a:r>
          </a:p>
          <a:p>
            <a:pPr eaLnBrk="1" hangingPunct="1">
              <a:lnSpc>
                <a:spcPct val="80000"/>
              </a:lnSpc>
              <a:spcBef>
                <a:spcPct val="0"/>
              </a:spcBef>
            </a:pPr>
            <a:endParaRPr lang="sv-SE" altLang="de-DE" dirty="0">
              <a:ea typeface="ＭＳ Ｐゴシック"/>
              <a:cs typeface="Calibri"/>
            </a:endParaRPr>
          </a:p>
          <a:p>
            <a:pPr eaLnBrk="1" hangingPunct="1">
              <a:lnSpc>
                <a:spcPct val="80000"/>
              </a:lnSpc>
              <a:spcBef>
                <a:spcPct val="0"/>
              </a:spcBef>
            </a:pPr>
            <a:r>
              <a:rPr lang="de-DE" altLang="de-DE" i="1" dirty="0" err="1">
                <a:ea typeface="ＭＳ Ｐゴシック"/>
                <a:cs typeface="Calibri"/>
              </a:rPr>
              <a:t>Sessink</a:t>
            </a:r>
            <a:r>
              <a:rPr lang="de-DE" altLang="de-DE" i="1" dirty="0">
                <a:ea typeface="ＭＳ Ｐゴシック"/>
                <a:cs typeface="Calibri"/>
              </a:rPr>
              <a:t> PJ et al. </a:t>
            </a:r>
            <a:r>
              <a:rPr lang="de-DE" altLang="de-DE" dirty="0" err="1">
                <a:ea typeface="ＭＳ Ｐゴシック"/>
                <a:cs typeface="Calibri"/>
              </a:rPr>
              <a:t>Urinary</a:t>
            </a:r>
            <a:r>
              <a:rPr lang="de-DE" altLang="de-DE" dirty="0">
                <a:ea typeface="ＭＳ Ｐゴシック"/>
                <a:cs typeface="Calibri"/>
              </a:rPr>
              <a:t> </a:t>
            </a:r>
            <a:r>
              <a:rPr lang="de-DE" altLang="de-DE" dirty="0" err="1">
                <a:ea typeface="ＭＳ Ｐゴシック"/>
                <a:cs typeface="Calibri"/>
              </a:rPr>
              <a:t>cyclophosphamide</a:t>
            </a:r>
            <a:r>
              <a:rPr lang="de-DE" altLang="de-DE" dirty="0">
                <a:ea typeface="ＭＳ Ｐゴシック"/>
                <a:cs typeface="Calibri"/>
              </a:rPr>
              <a:t> </a:t>
            </a:r>
            <a:r>
              <a:rPr lang="de-DE" altLang="de-DE" dirty="0" err="1">
                <a:ea typeface="ＭＳ Ｐゴシック"/>
                <a:cs typeface="Calibri"/>
              </a:rPr>
              <a:t>excretion</a:t>
            </a:r>
            <a:r>
              <a:rPr lang="de-DE" altLang="de-DE" dirty="0">
                <a:ea typeface="ＭＳ Ｐゴシック"/>
                <a:cs typeface="Calibri"/>
              </a:rPr>
              <a:t> and chromosomal </a:t>
            </a:r>
            <a:r>
              <a:rPr lang="de-DE" altLang="de-DE" dirty="0" err="1">
                <a:ea typeface="ＭＳ Ｐゴシック"/>
                <a:cs typeface="Calibri"/>
              </a:rPr>
              <a:t>aberrations</a:t>
            </a:r>
            <a:r>
              <a:rPr lang="de-DE" altLang="de-DE" dirty="0">
                <a:ea typeface="ＭＳ Ｐゴシック"/>
                <a:cs typeface="Calibri"/>
              </a:rPr>
              <a:t> in </a:t>
            </a:r>
            <a:r>
              <a:rPr lang="de-DE" altLang="de-DE" dirty="0" err="1">
                <a:ea typeface="ＭＳ Ｐゴシック"/>
                <a:cs typeface="Calibri"/>
              </a:rPr>
              <a:t>peripheral</a:t>
            </a:r>
            <a:r>
              <a:rPr lang="de-DE" altLang="de-DE" dirty="0">
                <a:ea typeface="ＭＳ Ｐゴシック"/>
                <a:cs typeface="Calibri"/>
              </a:rPr>
              <a:t> </a:t>
            </a:r>
            <a:r>
              <a:rPr lang="de-DE" altLang="de-DE" dirty="0" err="1">
                <a:ea typeface="ＭＳ Ｐゴシック"/>
                <a:cs typeface="Calibri"/>
              </a:rPr>
              <a:t>blood</a:t>
            </a:r>
            <a:r>
              <a:rPr lang="de-DE" altLang="de-DE" dirty="0">
                <a:ea typeface="ＭＳ Ｐゴシック"/>
                <a:cs typeface="Calibri"/>
              </a:rPr>
              <a:t> </a:t>
            </a:r>
            <a:r>
              <a:rPr lang="de-DE" altLang="de-DE" dirty="0" err="1">
                <a:ea typeface="ＭＳ Ｐゴシック"/>
                <a:cs typeface="Calibri"/>
              </a:rPr>
              <a:t>lymphocytes</a:t>
            </a:r>
            <a:r>
              <a:rPr lang="de-DE" altLang="de-DE" dirty="0">
                <a:ea typeface="ＭＳ Ｐゴシック"/>
                <a:cs typeface="Calibri"/>
              </a:rPr>
              <a:t> after </a:t>
            </a:r>
            <a:r>
              <a:rPr lang="de-DE" altLang="de-DE" dirty="0" err="1">
                <a:ea typeface="ＭＳ Ｐゴシック"/>
                <a:cs typeface="Calibri"/>
              </a:rPr>
              <a:t>occupational</a:t>
            </a:r>
            <a:r>
              <a:rPr lang="de-DE" altLang="de-DE" dirty="0">
                <a:ea typeface="ＭＳ Ｐゴシック"/>
                <a:cs typeface="Calibri"/>
              </a:rPr>
              <a:t> </a:t>
            </a:r>
            <a:r>
              <a:rPr lang="de-DE" altLang="de-DE" dirty="0" err="1">
                <a:ea typeface="ＭＳ Ｐゴシック"/>
                <a:cs typeface="Calibri"/>
              </a:rPr>
              <a:t>exposure</a:t>
            </a:r>
            <a:r>
              <a:rPr lang="de-DE" altLang="de-DE" dirty="0">
                <a:ea typeface="ＭＳ Ｐゴシック"/>
                <a:cs typeface="Calibri"/>
              </a:rPr>
              <a:t> </a:t>
            </a:r>
            <a:r>
              <a:rPr lang="de-DE" altLang="de-DE" dirty="0" err="1">
                <a:ea typeface="ＭＳ Ｐゴシック"/>
                <a:cs typeface="Calibri"/>
              </a:rPr>
              <a:t>to</a:t>
            </a:r>
            <a:r>
              <a:rPr lang="de-DE" altLang="de-DE" dirty="0">
                <a:ea typeface="ＭＳ Ｐゴシック"/>
                <a:cs typeface="Calibri"/>
              </a:rPr>
              <a:t> </a:t>
            </a:r>
            <a:r>
              <a:rPr lang="de-DE" altLang="de-DE" dirty="0" err="1">
                <a:ea typeface="ＭＳ Ｐゴシック"/>
                <a:cs typeface="Calibri"/>
              </a:rPr>
              <a:t>antineoplastic</a:t>
            </a:r>
            <a:r>
              <a:rPr lang="de-DE" altLang="de-DE" dirty="0">
                <a:ea typeface="ＭＳ Ｐゴシック"/>
                <a:cs typeface="Calibri"/>
              </a:rPr>
              <a:t> </a:t>
            </a:r>
            <a:r>
              <a:rPr lang="de-DE" altLang="de-DE" dirty="0" err="1">
                <a:ea typeface="ＭＳ Ｐゴシック"/>
                <a:cs typeface="Calibri"/>
              </a:rPr>
              <a:t>agents</a:t>
            </a:r>
            <a:r>
              <a:rPr lang="de-DE" altLang="de-DE" dirty="0">
                <a:ea typeface="ＭＳ Ｐゴシック"/>
                <a:cs typeface="Calibri"/>
              </a:rPr>
              <a:t>. </a:t>
            </a:r>
            <a:r>
              <a:rPr lang="fr-FR" altLang="de-DE" dirty="0" err="1">
                <a:ea typeface="ＭＳ Ｐゴシック"/>
                <a:cs typeface="Calibri"/>
                <a:hlinkClick r:id="rId7" tooltip="Mutation research.">
                  <a:extLst>
                    <a:ext uri="{A12FA001-AC4F-418D-AE19-62706E023703}">
                      <ahyp:hlinkClr xmlns:ahyp="http://schemas.microsoft.com/office/drawing/2018/hyperlinkcolor" val="tx"/>
                    </a:ext>
                  </a:extLst>
                </a:hlinkClick>
              </a:rPr>
              <a:t>Mutat</a:t>
            </a:r>
            <a:r>
              <a:rPr lang="fr-FR" altLang="de-DE" dirty="0">
                <a:ea typeface="ＭＳ Ｐゴシック"/>
                <a:cs typeface="Calibri"/>
                <a:hlinkClick r:id="rId7" tooltip="Mutation research.">
                  <a:extLst>
                    <a:ext uri="{A12FA001-AC4F-418D-AE19-62706E023703}">
                      <ahyp:hlinkClr xmlns:ahyp="http://schemas.microsoft.com/office/drawing/2018/hyperlinkcolor" val="tx"/>
                    </a:ext>
                  </a:extLst>
                </a:hlinkClick>
              </a:rPr>
              <a:t> </a:t>
            </a:r>
            <a:r>
              <a:rPr lang="fr-FR" altLang="de-DE" dirty="0" err="1">
                <a:ea typeface="ＭＳ Ｐゴシック"/>
                <a:cs typeface="Calibri"/>
                <a:hlinkClick r:id="rId7" tooltip="Mutation research.">
                  <a:extLst>
                    <a:ext uri="{A12FA001-AC4F-418D-AE19-62706E023703}">
                      <ahyp:hlinkClr xmlns:ahyp="http://schemas.microsoft.com/office/drawing/2018/hyperlinkcolor" val="tx"/>
                    </a:ext>
                  </a:extLst>
                </a:hlinkClick>
              </a:rPr>
              <a:t>Res</a:t>
            </a:r>
            <a:r>
              <a:rPr lang="fr-FR" altLang="de-DE" dirty="0">
                <a:ea typeface="ＭＳ Ｐゴシック"/>
                <a:cs typeface="Calibri"/>
                <a:hlinkClick r:id="rId7" tooltip="Mutation research.">
                  <a:extLst>
                    <a:ext uri="{A12FA001-AC4F-418D-AE19-62706E023703}">
                      <ahyp:hlinkClr xmlns:ahyp="http://schemas.microsoft.com/office/drawing/2018/hyperlinkcolor" val="tx"/>
                    </a:ext>
                  </a:extLst>
                </a:hlinkClick>
              </a:rPr>
              <a:t>.</a:t>
            </a:r>
            <a:r>
              <a:rPr lang="fr-FR" altLang="de-DE" dirty="0">
                <a:ea typeface="ＭＳ Ｐゴシック"/>
                <a:cs typeface="Calibri"/>
              </a:rPr>
              <a:t> </a:t>
            </a:r>
            <a:r>
              <a:rPr lang="fr-FR" altLang="de-DE" sz="1200" dirty="0">
                <a:ea typeface="ＭＳ Ｐゴシック"/>
                <a:cs typeface="Calibri"/>
              </a:rPr>
              <a:t>1994 Sep 1;309(2):193-9.</a:t>
            </a:r>
            <a:r>
              <a:rPr lang="fr-FR" altLang="de-DE" dirty="0">
                <a:ea typeface="ＭＳ Ｐゴシック"/>
                <a:cs typeface="Calibri"/>
              </a:rPr>
              <a:t> </a:t>
            </a:r>
          </a:p>
          <a:p>
            <a:pPr eaLnBrk="1" hangingPunct="1">
              <a:lnSpc>
                <a:spcPct val="80000"/>
              </a:lnSpc>
              <a:spcBef>
                <a:spcPct val="0"/>
              </a:spcBef>
            </a:pPr>
            <a:endParaRPr lang="fr-FR" altLang="de-DE" sz="1200" dirty="0">
              <a:ea typeface="ＭＳ Ｐゴシック" panose="020B0600070205080204" pitchFamily="34" charset="-128"/>
              <a:cs typeface="Calibri"/>
            </a:endParaRPr>
          </a:p>
          <a:p>
            <a:pPr eaLnBrk="1" hangingPunct="1">
              <a:lnSpc>
                <a:spcPct val="80000"/>
              </a:lnSpc>
              <a:spcBef>
                <a:spcPct val="0"/>
              </a:spcBef>
            </a:pPr>
            <a:r>
              <a:rPr lang="en-US" altLang="de-DE" i="1" dirty="0">
                <a:ea typeface="ＭＳ Ｐゴシック"/>
                <a:cs typeface="Calibri"/>
              </a:rPr>
              <a:t>Connor TH et al.</a:t>
            </a:r>
            <a:r>
              <a:rPr lang="en-US" altLang="de-DE" sz="1200" dirty="0">
                <a:ea typeface="ＭＳ Ｐゴシック"/>
                <a:cs typeface="Calibri"/>
              </a:rPr>
              <a:t> </a:t>
            </a:r>
            <a:r>
              <a:rPr lang="fr-FR" altLang="de-DE" sz="1200" dirty="0">
                <a:ea typeface="ＭＳ Ｐゴシック"/>
                <a:cs typeface="Calibri"/>
              </a:rPr>
              <a:t>Evaluation of </a:t>
            </a:r>
            <a:r>
              <a:rPr lang="fr-FR" altLang="de-DE" sz="1200" dirty="0" err="1">
                <a:ea typeface="ＭＳ Ｐゴシック"/>
                <a:cs typeface="Calibri"/>
              </a:rPr>
              <a:t>antineoplastic</a:t>
            </a:r>
            <a:r>
              <a:rPr lang="fr-FR" altLang="de-DE" sz="1200" dirty="0">
                <a:ea typeface="ＭＳ Ｐゴシック"/>
                <a:cs typeface="Calibri"/>
              </a:rPr>
              <a:t> </a:t>
            </a:r>
            <a:r>
              <a:rPr lang="fr-FR" altLang="de-DE" sz="1200" dirty="0" err="1">
                <a:ea typeface="ＭＳ Ｐゴシック"/>
                <a:cs typeface="Calibri"/>
              </a:rPr>
              <a:t>drug</a:t>
            </a:r>
            <a:r>
              <a:rPr lang="fr-FR" altLang="de-DE" sz="1200" dirty="0">
                <a:ea typeface="ＭＳ Ｐゴシック"/>
                <a:cs typeface="Calibri"/>
              </a:rPr>
              <a:t> </a:t>
            </a:r>
            <a:r>
              <a:rPr lang="fr-FR" altLang="de-DE" sz="1200" dirty="0" err="1">
                <a:ea typeface="ＭＳ Ｐゴシック"/>
                <a:cs typeface="Calibri"/>
              </a:rPr>
              <a:t>exposure</a:t>
            </a:r>
            <a:r>
              <a:rPr lang="fr-FR" altLang="de-DE" sz="1200" dirty="0">
                <a:ea typeface="ＭＳ Ｐゴシック"/>
                <a:cs typeface="Calibri"/>
              </a:rPr>
              <a:t> of </a:t>
            </a:r>
            <a:r>
              <a:rPr lang="fr-FR" altLang="de-DE" sz="1200" dirty="0" err="1">
                <a:ea typeface="ＭＳ Ｐゴシック"/>
                <a:cs typeface="Calibri"/>
              </a:rPr>
              <a:t>health</a:t>
            </a:r>
            <a:r>
              <a:rPr lang="fr-FR" altLang="de-DE" sz="1200" dirty="0">
                <a:ea typeface="ＭＳ Ｐゴシック"/>
                <a:cs typeface="Calibri"/>
              </a:rPr>
              <a:t> care </a:t>
            </a:r>
            <a:r>
              <a:rPr lang="fr-FR" altLang="de-DE" sz="1200" dirty="0" err="1">
                <a:ea typeface="ＭＳ Ｐゴシック"/>
                <a:cs typeface="Calibri"/>
              </a:rPr>
              <a:t>workers</a:t>
            </a:r>
            <a:r>
              <a:rPr lang="fr-FR" altLang="de-DE" sz="1200" dirty="0">
                <a:ea typeface="ＭＳ Ｐゴシック"/>
                <a:cs typeface="Calibri"/>
              </a:rPr>
              <a:t> at </a:t>
            </a:r>
            <a:r>
              <a:rPr lang="fr-FR" altLang="de-DE" sz="1200" dirty="0" err="1">
                <a:ea typeface="ＭＳ Ｐゴシック"/>
                <a:cs typeface="Calibri"/>
              </a:rPr>
              <a:t>three</a:t>
            </a:r>
            <a:r>
              <a:rPr lang="fr-FR" altLang="de-DE" sz="1200" dirty="0">
                <a:ea typeface="ＭＳ Ｐゴシック"/>
                <a:cs typeface="Calibri"/>
              </a:rPr>
              <a:t> </a:t>
            </a:r>
            <a:r>
              <a:rPr lang="fr-FR" altLang="de-DE" sz="1200" dirty="0" err="1">
                <a:ea typeface="ＭＳ Ｐゴシック"/>
                <a:cs typeface="Calibri"/>
              </a:rPr>
              <a:t>university-based</a:t>
            </a:r>
            <a:r>
              <a:rPr lang="fr-FR" altLang="de-DE" sz="1200" dirty="0">
                <a:ea typeface="ＭＳ Ｐゴシック"/>
                <a:cs typeface="Calibri"/>
              </a:rPr>
              <a:t> US cancer centers.</a:t>
            </a:r>
            <a:r>
              <a:rPr lang="en-US" altLang="de-DE" sz="1200" dirty="0">
                <a:ea typeface="ＭＳ Ｐゴシック"/>
                <a:cs typeface="Calibri"/>
              </a:rPr>
              <a:t> J </a:t>
            </a:r>
            <a:r>
              <a:rPr lang="en-US" altLang="de-DE" sz="1200" dirty="0" err="1">
                <a:ea typeface="ＭＳ Ｐゴシック"/>
                <a:cs typeface="Calibri"/>
              </a:rPr>
              <a:t>Occup</a:t>
            </a:r>
            <a:r>
              <a:rPr lang="en-US" altLang="de-DE" sz="1200" dirty="0">
                <a:ea typeface="ＭＳ Ｐゴシック"/>
                <a:cs typeface="Calibri"/>
              </a:rPr>
              <a:t> Environ Med.</a:t>
            </a:r>
            <a:r>
              <a:rPr lang="en-US" altLang="de-DE" sz="1200" b="0" dirty="0">
                <a:ea typeface="ＭＳ Ｐゴシック"/>
                <a:cs typeface="Calibri"/>
              </a:rPr>
              <a:t> 2010 </a:t>
            </a:r>
            <a:r>
              <a:rPr lang="en-US" altLang="de-DE" sz="1200" dirty="0">
                <a:ea typeface="ＭＳ Ｐゴシック"/>
                <a:cs typeface="Calibri"/>
              </a:rPr>
              <a:t>Oct;52(10):1019-27.</a:t>
            </a:r>
            <a:endParaRPr lang="de-DE" altLang="de-DE" sz="1200" dirty="0">
              <a:ea typeface="ＭＳ Ｐゴシック"/>
              <a:cs typeface="Calibri"/>
            </a:endParaRPr>
          </a:p>
          <a:p>
            <a:pPr eaLnBrk="1" hangingPunct="1">
              <a:lnSpc>
                <a:spcPct val="80000"/>
              </a:lnSpc>
              <a:spcBef>
                <a:spcPct val="0"/>
              </a:spcBef>
            </a:pPr>
            <a:endParaRPr lang="de-DE" altLang="de-DE" sz="1200" dirty="0">
              <a:ea typeface="ＭＳ Ｐゴシック"/>
              <a:cs typeface="Calibri"/>
            </a:endParaRPr>
          </a:p>
          <a:p>
            <a:pPr eaLnBrk="1" hangingPunct="1">
              <a:lnSpc>
                <a:spcPct val="80000"/>
              </a:lnSpc>
              <a:spcBef>
                <a:spcPct val="0"/>
              </a:spcBef>
            </a:pPr>
            <a:r>
              <a:rPr lang="de-DE" altLang="de-DE" sz="1200" dirty="0">
                <a:ea typeface="ＭＳ Ｐゴシック"/>
                <a:cs typeface="Calibri"/>
              </a:rPr>
              <a:t>[9]</a:t>
            </a:r>
          </a:p>
          <a:p>
            <a:r>
              <a:rPr lang="en-US" altLang="de-DE" i="1" dirty="0" err="1">
                <a:ea typeface="ＭＳ Ｐゴシック"/>
                <a:cs typeface="Calibri"/>
              </a:rPr>
              <a:t>Mattiuzzo</a:t>
            </a:r>
            <a:r>
              <a:rPr lang="en-US" altLang="de-DE" i="1" dirty="0">
                <a:ea typeface="ＭＳ Ｐゴシック"/>
                <a:cs typeface="Calibri"/>
              </a:rPr>
              <a:t> et al</a:t>
            </a:r>
            <a:r>
              <a:rPr lang="en-US" altLang="de-DE" dirty="0">
                <a:ea typeface="ＭＳ Ｐゴシック"/>
                <a:cs typeface="Calibri"/>
              </a:rPr>
              <a:t>. Cytotoxic surface contamination in 24 </a:t>
            </a:r>
            <a:r>
              <a:rPr lang="en-US" altLang="de-DE" dirty="0" err="1">
                <a:ea typeface="ＭＳ Ｐゴシック"/>
                <a:cs typeface="Calibri"/>
              </a:rPr>
              <a:t>swiss</a:t>
            </a:r>
            <a:r>
              <a:rPr lang="en-US" altLang="de-DE" dirty="0">
                <a:ea typeface="ＭＳ Ｐゴシック"/>
                <a:cs typeface="Calibri"/>
              </a:rPr>
              <a:t> hospital pharmacies. European Journal of Hospital Pharmacy, April 2012, Vol 19 144.</a:t>
            </a:r>
            <a:endParaRPr lang="de-DE" altLang="de-DE" dirty="0">
              <a:ea typeface="ＭＳ Ｐゴシック"/>
              <a:cs typeface="Calibri"/>
            </a:endParaRPr>
          </a:p>
          <a:p>
            <a:pPr eaLnBrk="1" hangingPunct="1">
              <a:lnSpc>
                <a:spcPct val="80000"/>
              </a:lnSpc>
              <a:spcBef>
                <a:spcPct val="0"/>
              </a:spcBef>
            </a:pPr>
            <a:endParaRPr lang="de-DE" altLang="de-DE" sz="1200" dirty="0">
              <a:ea typeface="ＭＳ Ｐゴシック" panose="020B0600070205080204" pitchFamily="34" charset="-128"/>
              <a:cs typeface="Geneva" charset="0"/>
            </a:endParaRPr>
          </a:p>
          <a:p>
            <a:pPr eaLnBrk="1" hangingPunct="1">
              <a:lnSpc>
                <a:spcPct val="80000"/>
              </a:lnSpc>
              <a:spcBef>
                <a:spcPct val="0"/>
              </a:spcBef>
            </a:pPr>
            <a:endParaRPr lang="de-DE" altLang="de-DE" sz="1200" dirty="0">
              <a:ea typeface="ＭＳ Ｐゴシック" panose="020B0600070205080204" pitchFamily="34" charset="-128"/>
              <a:cs typeface="Geneva" charset="0"/>
            </a:endParaRPr>
          </a:p>
          <a:p>
            <a:pPr marL="0" marR="0" indent="0" algn="l" defTabSz="457200" rtl="0" eaLnBrk="1" fontAlgn="base" latinLnBrk="0" hangingPunct="1">
              <a:lnSpc>
                <a:spcPct val="80000"/>
              </a:lnSpc>
              <a:spcBef>
                <a:spcPct val="0"/>
              </a:spcBef>
              <a:spcAft>
                <a:spcPct val="0"/>
              </a:spcAft>
              <a:buClrTx/>
              <a:buSzTx/>
              <a:buFontTx/>
              <a:buNone/>
              <a:tabLst/>
              <a:defRPr/>
            </a:pPr>
            <a:r>
              <a:rPr lang="de-DE" altLang="de-DE" sz="1200" b="1" dirty="0">
                <a:solidFill>
                  <a:srgbClr val="000000"/>
                </a:solidFill>
                <a:ea typeface="ＭＳ Ｐゴシック"/>
                <a:cs typeface="Calibri"/>
              </a:rPr>
              <a:t>Eigene Ergänzungen:</a:t>
            </a:r>
          </a:p>
          <a:p>
            <a:pPr eaLnBrk="1" hangingPunct="1">
              <a:lnSpc>
                <a:spcPct val="80000"/>
              </a:lnSpc>
              <a:spcBef>
                <a:spcPct val="0"/>
              </a:spcBef>
            </a:pPr>
            <a:endParaRPr lang="de-DE" altLang="de-DE" sz="1200" dirty="0">
              <a:ea typeface="ＭＳ Ｐゴシック" panose="020B0600070205080204" pitchFamily="34" charset="-128"/>
              <a:cs typeface="Geneva" charset="0"/>
            </a:endParaRPr>
          </a:p>
          <a:p>
            <a:pPr eaLnBrk="1" hangingPunct="1">
              <a:lnSpc>
                <a:spcPct val="80000"/>
              </a:lnSpc>
              <a:spcBef>
                <a:spcPct val="0"/>
              </a:spcBef>
            </a:pPr>
            <a:endParaRPr lang="de-DE" altLang="de-DE" sz="1200" dirty="0">
              <a:ea typeface="ＭＳ Ｐゴシック" panose="020B0600070205080204" pitchFamily="34" charset="-128"/>
              <a:cs typeface="Geneva" charset="0"/>
            </a:endParaRPr>
          </a:p>
          <a:p>
            <a:pPr>
              <a:lnSpc>
                <a:spcPct val="80000"/>
              </a:lnSpc>
            </a:pPr>
            <a:endParaRPr lang="de-DE" altLang="de-DE" sz="1200" dirty="0">
              <a:ea typeface="ＭＳ Ｐゴシック" panose="020B0600070205080204" pitchFamily="34" charset="-128"/>
              <a:cs typeface="Geneva"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14</a:t>
            </a:fld>
            <a:endParaRPr lang="de-DE" altLang="de-DE"/>
          </a:p>
        </p:txBody>
      </p:sp>
    </p:spTree>
    <p:extLst>
      <p:ext uri="{BB962C8B-B14F-4D97-AF65-F5344CB8AC3E}">
        <p14:creationId xmlns:p14="http://schemas.microsoft.com/office/powerpoint/2010/main" val="1210538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solidFill>
                  <a:srgbClr val="000000"/>
                </a:solidFill>
                <a:ea typeface="ＭＳ Ｐゴシック"/>
                <a:cs typeface="Calibri"/>
              </a:rPr>
              <a:t>Hinweise:</a:t>
            </a:r>
          </a:p>
          <a:p>
            <a:pPr marL="171450" indent="-171450">
              <a:buFont typeface="Arial" panose="020B0604020202020204" pitchFamily="34" charset="0"/>
              <a:buChar char="•"/>
            </a:pPr>
            <a:r>
              <a:rPr lang="de-DE" dirty="0">
                <a:ea typeface="ＭＳ Ｐゴシック"/>
                <a:cs typeface="Calibri"/>
              </a:rPr>
              <a:t>Zu den kontaminierten Oberflächen zählen z. B.: Verpackungen, Türgriffe, Transporthilfen, Transportwägen, Tabletts, Telefone, Patientenakten, Schreibmaterial, Infusionsständer und Infusionspumpen.</a:t>
            </a:r>
          </a:p>
          <a:p>
            <a:pPr marL="171450" indent="-171450">
              <a:buFont typeface="Arial" panose="020B0604020202020204" pitchFamily="34" charset="0"/>
              <a:buChar char="•"/>
            </a:pPr>
            <a:endParaRPr lang="de-DE" dirty="0">
              <a:cs typeface="Calibri"/>
            </a:endParaRPr>
          </a:p>
          <a:p>
            <a:br>
              <a:rPr lang="en-US" dirty="0">
                <a:cs typeface="+mn-lt"/>
              </a:rPr>
            </a:br>
            <a:endParaRPr lang="en-US" dirty="0"/>
          </a:p>
          <a:p>
            <a:endParaRPr lang="de-DE" altLang="de-DE" b="1" dirty="0">
              <a:solidFill>
                <a:srgbClr val="000000"/>
              </a:solidFill>
              <a:ea typeface="ＭＳ Ｐゴシック" panose="020B0600070205080204" pitchFamily="34" charset="-128"/>
              <a:cs typeface="Arial" panose="020B0604020202020204" pitchFamily="34" charset="0"/>
            </a:endParaRPr>
          </a:p>
          <a:p>
            <a:endParaRPr lang="de-DE" altLang="de-DE" b="1" dirty="0">
              <a:solidFill>
                <a:srgbClr val="000000"/>
              </a:solidFill>
              <a:ea typeface="ＭＳ Ｐゴシック" panose="020B0600070205080204" pitchFamily="34" charset="-128"/>
              <a:cs typeface="Arial" panose="020B0604020202020204" pitchFamily="34" charset="0"/>
            </a:endParaRPr>
          </a:p>
          <a:p>
            <a:r>
              <a:rPr lang="de-DE" altLang="de-DE" b="1" dirty="0">
                <a:solidFill>
                  <a:srgbClr val="000000"/>
                </a:solidFill>
                <a:ea typeface="ＭＳ Ｐゴシック"/>
                <a:cs typeface="Calibri"/>
              </a:rPr>
              <a:t>Eigene Ergänzungen:</a:t>
            </a:r>
          </a:p>
          <a:p>
            <a:endParaRPr lang="de-DE" altLang="de-DE" dirty="0">
              <a:ea typeface="ＭＳ Ｐゴシック" panose="020B0600070205080204" pitchFamily="34" charset="-128"/>
              <a:cs typeface="Geneva"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15</a:t>
            </a:fld>
            <a:endParaRPr lang="de-DE" altLang="de-DE"/>
          </a:p>
        </p:txBody>
      </p:sp>
    </p:spTree>
    <p:extLst>
      <p:ext uri="{BB962C8B-B14F-4D97-AF65-F5344CB8AC3E}">
        <p14:creationId xmlns:p14="http://schemas.microsoft.com/office/powerpoint/2010/main" val="496254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ea typeface="ＭＳ Ｐゴシック"/>
                <a:cs typeface="Calibri"/>
              </a:rPr>
              <a:t>Hinweise:</a:t>
            </a:r>
            <a:endParaRPr lang="en-US">
              <a:ea typeface="ＭＳ Ｐゴシック"/>
              <a:cs typeface="Calibri"/>
            </a:endParaRPr>
          </a:p>
          <a:p>
            <a:pPr marL="171450" indent="-171450">
              <a:buFont typeface="Arial"/>
              <a:buChar char="•"/>
            </a:pPr>
            <a:r>
              <a:rPr lang="de-DE">
                <a:ea typeface="ＭＳ Ｐゴシック"/>
                <a:cs typeface="Calibri"/>
              </a:rPr>
              <a:t>Zytostatika haben einen sehr niedrigen Dampfdruck. Das Einatmen von Dämpfen von Zytostatika ist nicht zu erwarten.</a:t>
            </a:r>
          </a:p>
          <a:p>
            <a:pPr marL="171450" indent="-171450">
              <a:buFont typeface="Arial"/>
              <a:buChar char="•"/>
            </a:pPr>
            <a:endParaRPr lang="de-DE">
              <a:solidFill>
                <a:srgbClr val="000000"/>
              </a:solidFill>
              <a:ea typeface="ＭＳ Ｐゴシック"/>
              <a:cs typeface="Calibri"/>
            </a:endParaRPr>
          </a:p>
          <a:p>
            <a:r>
              <a:rPr lang="de-DE" altLang="de-DE" b="1">
                <a:solidFill>
                  <a:srgbClr val="000000"/>
                </a:solidFill>
                <a:ea typeface="ＭＳ Ｐゴシック"/>
                <a:cs typeface="Calibri"/>
              </a:rPr>
              <a:t>Eigene Ergänzungen:</a:t>
            </a:r>
            <a:endParaRPr lang="de-DE"/>
          </a:p>
          <a:p>
            <a:endParaRPr lang="de-DE" altLang="de-DE">
              <a:solidFill>
                <a:srgbClr val="000000"/>
              </a:solidFill>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16</a:t>
            </a:fld>
            <a:endParaRPr lang="de-DE" altLang="de-DE"/>
          </a:p>
        </p:txBody>
      </p:sp>
    </p:spTree>
    <p:extLst>
      <p:ext uri="{BB962C8B-B14F-4D97-AF65-F5344CB8AC3E}">
        <p14:creationId xmlns:p14="http://schemas.microsoft.com/office/powerpoint/2010/main" val="140023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0000" lnSpcReduction="20000"/>
          </a:bodyPr>
          <a:lstStyle/>
          <a:p>
            <a:r>
              <a:rPr lang="de-DE" altLang="de-DE" b="1" dirty="0">
                <a:ea typeface="ＭＳ Ｐゴシック"/>
                <a:cs typeface="Calibri"/>
              </a:rPr>
              <a:t>Hinweise:</a:t>
            </a:r>
          </a:p>
          <a:p>
            <a:pPr marL="171450" indent="-171450">
              <a:buFont typeface="Arial" panose="020B0604020202020204" pitchFamily="34" charset="0"/>
              <a:buChar char="•"/>
            </a:pPr>
            <a:r>
              <a:rPr lang="de-DE" sz="1800" dirty="0">
                <a:latin typeface="Segoe UI"/>
                <a:ea typeface="ＭＳ Ｐゴシック"/>
                <a:cs typeface="Segoe UI"/>
              </a:rPr>
              <a:t>Das Pflegepersonal hält sich oftmals, trotz umfassender Schulungen, nicht an die empfohlenen Schutzmaßnahmen. Gründe liegen vermutlich im Zeitmangel aufgrund zu hoher Arbeitsbelastung (Friese 2019)</a:t>
            </a:r>
            <a:endParaRPr lang="de-DE" altLang="de-DE" dirty="0">
              <a:latin typeface="Segoe UI"/>
              <a:ea typeface="ＭＳ Ｐゴシック"/>
              <a:cs typeface="Segoe UI"/>
            </a:endParaRPr>
          </a:p>
          <a:p>
            <a:pPr marL="171450" indent="-171450">
              <a:buFont typeface="Arial" panose="020B0604020202020204" pitchFamily="34" charset="0"/>
              <a:buChar char="•"/>
            </a:pPr>
            <a:r>
              <a:rPr lang="de-DE" altLang="de-DE" dirty="0">
                <a:ea typeface="ＭＳ Ｐゴシック"/>
                <a:cs typeface="Calibri"/>
              </a:rPr>
              <a:t>Trotz eines sicheren Umgangs mit Zytostatika können Oberflächenkontaminationen nicht komplett verhindert werden, da der Patient selbst eine Kontaminationsquelle darstellt (Kopp 2012)</a:t>
            </a:r>
          </a:p>
          <a:p>
            <a:pPr marL="171450" indent="-171450">
              <a:buFont typeface="Arial" panose="020B0604020202020204" pitchFamily="34" charset="0"/>
              <a:buChar char="•"/>
            </a:pPr>
            <a:endParaRPr lang="de-DE" altLang="de-DE" dirty="0">
              <a:ea typeface="ＭＳ Ｐゴシック" panose="020B0600070205080204" pitchFamily="34" charset="-128"/>
              <a:cs typeface="Geneva" charset="0"/>
            </a:endParaRPr>
          </a:p>
          <a:p>
            <a:endParaRPr lang="de-DE" altLang="de-DE" dirty="0">
              <a:ea typeface="ＭＳ Ｐゴシック" panose="020B0600070205080204" pitchFamily="34" charset="-128"/>
              <a:cs typeface="Geneva" charset="0"/>
            </a:endParaRPr>
          </a:p>
          <a:p>
            <a:r>
              <a:rPr lang="de-DE" altLang="de-DE" u="sng" dirty="0">
                <a:ea typeface="ＭＳ Ｐゴシック"/>
                <a:cs typeface="Calibri"/>
              </a:rPr>
              <a:t>Literatur</a:t>
            </a:r>
            <a:r>
              <a:rPr lang="de-DE" altLang="de-DE" dirty="0">
                <a:ea typeface="ＭＳ Ｐゴシック"/>
                <a:cs typeface="Calibri"/>
              </a:rPr>
              <a:t>:</a:t>
            </a:r>
          </a:p>
          <a:p>
            <a:r>
              <a:rPr lang="de-DE" sz="1800" dirty="0">
                <a:effectLst/>
                <a:latin typeface="Segoe UI" panose="020B0502040204020203" pitchFamily="34" charset="0"/>
              </a:rPr>
              <a:t>[5] </a:t>
            </a:r>
            <a:r>
              <a:rPr lang="de-DE" sz="1800" dirty="0" err="1">
                <a:effectLst/>
                <a:latin typeface="Segoe UI" panose="020B0502040204020203" pitchFamily="34" charset="0"/>
              </a:rPr>
              <a:t>Korczowska</a:t>
            </a:r>
            <a:r>
              <a:rPr lang="de-DE" sz="1800" dirty="0">
                <a:effectLst/>
                <a:latin typeface="Segoe UI" panose="020B0502040204020203" pitchFamily="34" charset="0"/>
              </a:rPr>
              <a:t> E, </a:t>
            </a:r>
            <a:r>
              <a:rPr lang="de-DE" sz="1800" dirty="0" err="1">
                <a:effectLst/>
                <a:latin typeface="Segoe UI" panose="020B0502040204020203" pitchFamily="34" charset="0"/>
              </a:rPr>
              <a:t>Crul</a:t>
            </a:r>
            <a:r>
              <a:rPr lang="de-DE" sz="1800" dirty="0">
                <a:effectLst/>
                <a:latin typeface="Segoe UI" panose="020B0502040204020203" pitchFamily="34" charset="0"/>
              </a:rPr>
              <a:t> M, </a:t>
            </a:r>
            <a:r>
              <a:rPr lang="de-DE" sz="1800" dirty="0" err="1">
                <a:effectLst/>
                <a:latin typeface="Segoe UI" panose="020B0502040204020203" pitchFamily="34" charset="0"/>
              </a:rPr>
              <a:t>Tuerk</a:t>
            </a:r>
            <a:r>
              <a:rPr lang="de-DE" sz="1800" dirty="0">
                <a:effectLst/>
                <a:latin typeface="Segoe UI" panose="020B0502040204020203" pitchFamily="34" charset="0"/>
              </a:rPr>
              <a:t> J, Meier K (2020) Environmental </a:t>
            </a:r>
            <a:r>
              <a:rPr lang="de-DE" sz="1800" dirty="0" err="1">
                <a:effectLst/>
                <a:latin typeface="Segoe UI" panose="020B0502040204020203" pitchFamily="34" charset="0"/>
              </a:rPr>
              <a:t>contamination</a:t>
            </a:r>
            <a:r>
              <a:rPr lang="de-DE" sz="1800" dirty="0">
                <a:effectLst/>
                <a:latin typeface="Segoe UI" panose="020B0502040204020203" pitchFamily="34" charset="0"/>
              </a:rPr>
              <a:t> </a:t>
            </a:r>
            <a:r>
              <a:rPr lang="de-DE" sz="1800" dirty="0" err="1">
                <a:effectLst/>
                <a:latin typeface="Segoe UI" panose="020B0502040204020203" pitchFamily="34" charset="0"/>
              </a:rPr>
              <a:t>with</a:t>
            </a:r>
            <a:r>
              <a:rPr lang="de-DE" sz="1800" dirty="0">
                <a:effectLst/>
                <a:latin typeface="Segoe UI" panose="020B0502040204020203" pitchFamily="34" charset="0"/>
              </a:rPr>
              <a:t> </a:t>
            </a:r>
            <a:r>
              <a:rPr lang="de-DE" sz="1800" dirty="0" err="1">
                <a:effectLst/>
                <a:latin typeface="Segoe UI" panose="020B0502040204020203" pitchFamily="34" charset="0"/>
              </a:rPr>
              <a:t>cytotoxic</a:t>
            </a:r>
            <a:r>
              <a:rPr lang="de-DE" sz="1800" dirty="0">
                <a:effectLst/>
                <a:latin typeface="Segoe UI" panose="020B0502040204020203" pitchFamily="34" charset="0"/>
              </a:rPr>
              <a:t> </a:t>
            </a:r>
            <a:r>
              <a:rPr lang="de-DE" sz="1800" dirty="0" err="1">
                <a:effectLst/>
                <a:latin typeface="Segoe UI" panose="020B0502040204020203" pitchFamily="34" charset="0"/>
              </a:rPr>
              <a:t>drugs</a:t>
            </a:r>
            <a:r>
              <a:rPr lang="de-DE" sz="1800" dirty="0">
                <a:effectLst/>
                <a:latin typeface="Segoe UI" panose="020B0502040204020203" pitchFamily="34" charset="0"/>
              </a:rPr>
              <a:t> in 15 </a:t>
            </a:r>
            <a:r>
              <a:rPr lang="de-DE" sz="1800" dirty="0" err="1">
                <a:effectLst/>
                <a:latin typeface="Segoe UI" panose="020B0502040204020203" pitchFamily="34" charset="0"/>
              </a:rPr>
              <a:t>hospitals</a:t>
            </a:r>
            <a:r>
              <a:rPr lang="de-DE" sz="1800" dirty="0">
                <a:effectLst/>
                <a:latin typeface="Segoe UI" panose="020B0502040204020203" pitchFamily="34" charset="0"/>
              </a:rPr>
              <a:t> </a:t>
            </a:r>
            <a:r>
              <a:rPr lang="de-DE" sz="1800" dirty="0" err="1">
                <a:effectLst/>
                <a:latin typeface="Segoe UI" panose="020B0502040204020203" pitchFamily="34" charset="0"/>
              </a:rPr>
              <a:t>from</a:t>
            </a:r>
            <a:r>
              <a:rPr lang="de-DE" sz="1800" dirty="0">
                <a:effectLst/>
                <a:latin typeface="Segoe UI" panose="020B0502040204020203" pitchFamily="34" charset="0"/>
              </a:rPr>
              <a:t> 11 European</a:t>
            </a:r>
            <a:endParaRPr lang="de-DE" sz="1800" dirty="0">
              <a:effectLst/>
              <a:latin typeface="Arial" panose="020B0604020202020204" pitchFamily="34" charset="0"/>
            </a:endParaRPr>
          </a:p>
          <a:p>
            <a:r>
              <a:rPr lang="de-DE" sz="1800" dirty="0">
                <a:effectLst/>
                <a:latin typeface="Segoe UI" panose="020B0502040204020203" pitchFamily="34" charset="0"/>
              </a:rPr>
              <a:t>countries—</a:t>
            </a:r>
            <a:r>
              <a:rPr lang="de-DE" sz="1800" dirty="0" err="1">
                <a:effectLst/>
                <a:latin typeface="Segoe UI" panose="020B0502040204020203" pitchFamily="34" charset="0"/>
              </a:rPr>
              <a:t>results</a:t>
            </a:r>
            <a:r>
              <a:rPr lang="de-DE" sz="1800" dirty="0">
                <a:effectLst/>
                <a:latin typeface="Segoe UI" panose="020B0502040204020203" pitchFamily="34" charset="0"/>
              </a:rPr>
              <a:t> </a:t>
            </a:r>
            <a:r>
              <a:rPr lang="de-DE" sz="1800" dirty="0" err="1">
                <a:effectLst/>
                <a:latin typeface="Segoe UI" panose="020B0502040204020203" pitchFamily="34" charset="0"/>
              </a:rPr>
              <a:t>of</a:t>
            </a:r>
            <a:r>
              <a:rPr lang="de-DE" sz="1800" dirty="0">
                <a:effectLst/>
                <a:latin typeface="Segoe UI" panose="020B0502040204020203" pitchFamily="34" charset="0"/>
              </a:rPr>
              <a:t> </a:t>
            </a:r>
            <a:r>
              <a:rPr lang="de-DE" sz="1800" dirty="0" err="1">
                <a:effectLst/>
                <a:latin typeface="Segoe UI" panose="020B0502040204020203" pitchFamily="34" charset="0"/>
              </a:rPr>
              <a:t>the</a:t>
            </a:r>
            <a:r>
              <a:rPr lang="de-DE" sz="1800" dirty="0">
                <a:effectLst/>
                <a:latin typeface="Segoe UI" panose="020B0502040204020203" pitchFamily="34" charset="0"/>
              </a:rPr>
              <a:t> MASHA </a:t>
            </a:r>
            <a:r>
              <a:rPr lang="de-DE" sz="1800" dirty="0" err="1">
                <a:effectLst/>
                <a:latin typeface="Segoe UI" panose="020B0502040204020203" pitchFamily="34" charset="0"/>
              </a:rPr>
              <a:t>project</a:t>
            </a:r>
            <a:r>
              <a:rPr lang="de-DE" sz="1800" dirty="0">
                <a:effectLst/>
                <a:latin typeface="Segoe UI" panose="020B0502040204020203" pitchFamily="34" charset="0"/>
              </a:rPr>
              <a:t>. </a:t>
            </a:r>
            <a:r>
              <a:rPr lang="de-DE" sz="1800" dirty="0" err="1">
                <a:effectLst/>
                <a:latin typeface="Segoe UI" panose="020B0502040204020203" pitchFamily="34" charset="0"/>
              </a:rPr>
              <a:t>Eur</a:t>
            </a:r>
            <a:r>
              <a:rPr lang="de-DE" sz="1800" dirty="0">
                <a:effectLst/>
                <a:latin typeface="Segoe UI" panose="020B0502040204020203" pitchFamily="34" charset="0"/>
              </a:rPr>
              <a:t> J </a:t>
            </a:r>
            <a:r>
              <a:rPr lang="de-DE" sz="1800" dirty="0" err="1">
                <a:effectLst/>
                <a:latin typeface="Segoe UI" panose="020B0502040204020203" pitchFamily="34" charset="0"/>
              </a:rPr>
              <a:t>Oncol</a:t>
            </a:r>
            <a:r>
              <a:rPr lang="de-DE" sz="1800" dirty="0">
                <a:effectLst/>
                <a:latin typeface="Segoe UI" panose="020B0502040204020203" pitchFamily="34" charset="0"/>
              </a:rPr>
              <a:t> </a:t>
            </a:r>
            <a:r>
              <a:rPr lang="de-DE" sz="1800" dirty="0" err="1">
                <a:effectLst/>
                <a:latin typeface="Segoe UI" panose="020B0502040204020203" pitchFamily="34" charset="0"/>
              </a:rPr>
              <a:t>Pharm</a:t>
            </a:r>
            <a:r>
              <a:rPr lang="de-DE" sz="1800" dirty="0">
                <a:effectLst/>
                <a:latin typeface="Segoe UI" panose="020B0502040204020203" pitchFamily="34" charset="0"/>
              </a:rPr>
              <a:t> 3(2):e24</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sz="1800" dirty="0">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800" dirty="0">
                <a:effectLst/>
                <a:latin typeface="Arial" panose="020B0604020202020204" pitchFamily="34" charset="0"/>
              </a:rPr>
              <a:t>[31] </a:t>
            </a:r>
            <a:r>
              <a:rPr lang="de-DE" sz="1800" dirty="0">
                <a:solidFill>
                  <a:srgbClr val="FF0000"/>
                </a:solidFill>
                <a:effectLst/>
                <a:latin typeface="Calibri" panose="020F0502020204030204" pitchFamily="34" charset="0"/>
                <a:ea typeface="Aptos" panose="020B0004020202020204" pitchFamily="34" charset="0"/>
              </a:rPr>
              <a:t>Kopp B et al., Untersuchung der Arbeitsweise, Sicherheitsstandards und Umgebungskontaminationen bei der Verabreichung von Zytostatika in onkologischen Praxen und Tageskliniken. Dissertation, Ludwig-Maximilians-Universität München 2012.</a:t>
            </a:r>
            <a:endParaRPr lang="de-DE" sz="1800" dirty="0">
              <a:effectLst/>
              <a:latin typeface="Calibri" panose="020F0502020204030204" pitchFamily="34" charset="0"/>
              <a:ea typeface="Times New Roman" panose="02020603050405020304" pitchFamily="18" charset="0"/>
            </a:endParaRPr>
          </a:p>
          <a:p>
            <a:endParaRPr lang="de-DE" sz="1800" dirty="0">
              <a:effectLst/>
              <a:latin typeface="Arial" panose="020B0604020202020204" pitchFamily="34" charset="0"/>
            </a:endParaRPr>
          </a:p>
          <a:p>
            <a:endParaRPr lang="de-DE" altLang="de-DE" dirty="0">
              <a:ea typeface="ＭＳ Ｐゴシック"/>
              <a:cs typeface="Calibri"/>
            </a:endParaRPr>
          </a:p>
          <a:p>
            <a:r>
              <a:rPr lang="en-US" altLang="de-DE" dirty="0">
                <a:ea typeface="ＭＳ Ｐゴシック"/>
                <a:cs typeface="Calibri"/>
              </a:rPr>
              <a:t>[9] </a:t>
            </a:r>
            <a:endParaRPr lang="de-DE" altLang="de-DE" dirty="0">
              <a:ea typeface="ＭＳ Ｐゴシック" panose="020B0600070205080204" pitchFamily="34" charset="-128"/>
              <a:cs typeface="Geneva" charset="0"/>
            </a:endParaRPr>
          </a:p>
          <a:p>
            <a:r>
              <a:rPr lang="de-DE" altLang="de-DE" i="1" dirty="0">
                <a:ea typeface="ＭＳ Ｐゴシック"/>
                <a:cs typeface="Calibri"/>
              </a:rPr>
              <a:t>Kopp B et al. </a:t>
            </a:r>
            <a:r>
              <a:rPr lang="en-US" altLang="de-DE" dirty="0">
                <a:ea typeface="ＭＳ Ｐゴシック"/>
                <a:cs typeface="Calibri"/>
              </a:rPr>
              <a:t>Evaluation of working practices and surface contamination with antineoplastic drugs in outpatient oncology health care settin</a:t>
            </a:r>
            <a:r>
              <a:rPr lang="en-US" altLang="de-DE" sz="1300" dirty="0">
                <a:ea typeface="ＭＳ Ｐゴシック"/>
                <a:cs typeface="Calibri"/>
              </a:rPr>
              <a:t>gs.</a:t>
            </a:r>
            <a:r>
              <a:rPr lang="de-DE" altLang="de-DE" sz="1300" dirty="0">
                <a:ea typeface="ＭＳ Ｐゴシック"/>
                <a:cs typeface="Calibri"/>
              </a:rPr>
              <a:t> </a:t>
            </a:r>
            <a:r>
              <a:rPr lang="en-US" altLang="de-DE" sz="1300" dirty="0">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sz="1300" dirty="0" err="1">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Occup</a:t>
            </a:r>
            <a:r>
              <a:rPr lang="en-US" altLang="de-DE" sz="1300" dirty="0">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sz="1300" dirty="0">
                <a:ea typeface="ＭＳ Ｐゴシック"/>
                <a:cs typeface="Calibri"/>
              </a:rPr>
              <a:t> 2</a:t>
            </a:r>
            <a:r>
              <a:rPr lang="en-US" altLang="de-DE" dirty="0">
                <a:ea typeface="ＭＳ Ｐゴシック"/>
                <a:cs typeface="Calibri"/>
              </a:rPr>
              <a:t>012 Jan;86(1):47-55. </a:t>
            </a:r>
            <a:r>
              <a:rPr lang="en-US" altLang="de-DE" dirty="0" err="1">
                <a:ea typeface="ＭＳ Ｐゴシック"/>
                <a:cs typeface="Calibri"/>
              </a:rPr>
              <a:t>doi</a:t>
            </a:r>
            <a:r>
              <a:rPr lang="en-US" altLang="de-DE" dirty="0">
                <a:ea typeface="ＭＳ Ｐゴシック"/>
                <a:cs typeface="Calibri"/>
              </a:rPr>
              <a:t>: 10.1007/s00420-012-0742-z.</a:t>
            </a:r>
            <a:endParaRPr lang="de-DE" altLang="de-DE" dirty="0">
              <a:ea typeface="ＭＳ Ｐゴシック"/>
              <a:cs typeface="Calibri"/>
            </a:endParaRPr>
          </a:p>
          <a:p>
            <a:endParaRPr lang="de-DE" altLang="de-DE" dirty="0">
              <a:ea typeface="ＭＳ Ｐゴシック" panose="020B0600070205080204" pitchFamily="34" charset="-128"/>
              <a:cs typeface="Geneva" charset="0"/>
            </a:endParaRPr>
          </a:p>
          <a:p>
            <a:r>
              <a:rPr lang="de-DE" altLang="de-DE" dirty="0">
                <a:ea typeface="ＭＳ Ｐゴシック"/>
                <a:cs typeface="Calibri"/>
              </a:rPr>
              <a:t>[10] </a:t>
            </a:r>
            <a:endParaRPr lang="de-DE" altLang="de-DE" dirty="0">
              <a:ea typeface="ＭＳ Ｐゴシック" panose="020B0600070205080204" pitchFamily="34" charset="-128"/>
              <a:cs typeface="Calibri"/>
            </a:endParaRPr>
          </a:p>
          <a:p>
            <a:pPr>
              <a:lnSpc>
                <a:spcPct val="80000"/>
              </a:lnSpc>
              <a:spcBef>
                <a:spcPts val="200"/>
              </a:spcBef>
            </a:pPr>
            <a:r>
              <a:rPr lang="de-DE" altLang="de-DE" i="1" dirty="0" err="1">
                <a:ea typeface="ＭＳ Ｐゴシック"/>
                <a:cs typeface="Calibri"/>
              </a:rPr>
              <a:t>Crauste-Manciet</a:t>
            </a:r>
            <a:r>
              <a:rPr lang="de-DE" altLang="de-DE" i="1" dirty="0">
                <a:ea typeface="ＭＳ Ｐゴシック"/>
                <a:cs typeface="Calibri"/>
              </a:rPr>
              <a:t> S et al. </a:t>
            </a:r>
            <a:r>
              <a:rPr lang="en-US" altLang="de-DE" dirty="0">
                <a:ea typeface="ＭＳ Ｐゴシック"/>
                <a:cs typeface="Calibri"/>
              </a:rPr>
              <a:t>Environmental contamination with cytotoxic drugs in healthcare using positive air pressure isolator</a:t>
            </a:r>
            <a:r>
              <a:rPr lang="en-US" altLang="de-DE" sz="1300" dirty="0">
                <a:ea typeface="ＭＳ Ｐゴシック"/>
                <a:cs typeface="Calibri"/>
              </a:rPr>
              <a:t>s.</a:t>
            </a:r>
            <a:r>
              <a:rPr lang="de-DE" altLang="de-DE" sz="1300" dirty="0">
                <a:ea typeface="ＭＳ Ｐゴシック"/>
                <a:cs typeface="Calibri"/>
              </a:rPr>
              <a:t> </a:t>
            </a:r>
            <a:r>
              <a:rPr lang="en-US" altLang="de-DE" sz="1300" dirty="0">
                <a:ea typeface="ＭＳ Ｐゴシック"/>
                <a:cs typeface="Calibri"/>
                <a:hlinkClick r:id="rId4" tooltip="The Annals of occupational hygiene.">
                  <a:extLst>
                    <a:ext uri="{A12FA001-AC4F-418D-AE19-62706E023703}">
                      <ahyp:hlinkClr xmlns:ahyp="http://schemas.microsoft.com/office/drawing/2018/hyperlinkcolor" val="tx"/>
                    </a:ext>
                  </a:extLst>
                </a:hlinkClick>
              </a:rPr>
              <a:t>Ann </a:t>
            </a:r>
            <a:r>
              <a:rPr lang="en-US" altLang="de-DE" sz="1300" dirty="0" err="1">
                <a:ea typeface="ＭＳ Ｐゴシック"/>
                <a:cs typeface="Calibri"/>
                <a:hlinkClick r:id="rId4" tooltip="The Annals of occupational hygiene.">
                  <a:extLst>
                    <a:ext uri="{A12FA001-AC4F-418D-AE19-62706E023703}">
                      <ahyp:hlinkClr xmlns:ahyp="http://schemas.microsoft.com/office/drawing/2018/hyperlinkcolor" val="tx"/>
                    </a:ext>
                  </a:extLst>
                </a:hlinkClick>
              </a:rPr>
              <a:t>Occup</a:t>
            </a:r>
            <a:r>
              <a:rPr lang="en-US" altLang="de-DE" sz="1300" dirty="0">
                <a:ea typeface="ＭＳ Ｐゴシック"/>
                <a:cs typeface="Calibri"/>
                <a:hlinkClick r:id="rId4" tooltip="The Annals of occupational hygiene.">
                  <a:extLst>
                    <a:ext uri="{A12FA001-AC4F-418D-AE19-62706E023703}">
                      <ahyp:hlinkClr xmlns:ahyp="http://schemas.microsoft.com/office/drawing/2018/hyperlinkcolor" val="tx"/>
                    </a:ext>
                  </a:extLst>
                </a:hlinkClick>
              </a:rPr>
              <a:t> </a:t>
            </a:r>
            <a:r>
              <a:rPr lang="en-US" altLang="de-DE" sz="1300" dirty="0" err="1">
                <a:ea typeface="ＭＳ Ｐゴシック"/>
                <a:cs typeface="Calibri"/>
                <a:hlinkClick r:id="rId4" tooltip="The Annals of occupational hygiene.">
                  <a:extLst>
                    <a:ext uri="{A12FA001-AC4F-418D-AE19-62706E023703}">
                      <ahyp:hlinkClr xmlns:ahyp="http://schemas.microsoft.com/office/drawing/2018/hyperlinkcolor" val="tx"/>
                    </a:ext>
                  </a:extLst>
                </a:hlinkClick>
              </a:rPr>
              <a:t>Hyg</a:t>
            </a:r>
            <a:r>
              <a:rPr lang="en-US" altLang="de-DE" sz="1300" dirty="0">
                <a:ea typeface="ＭＳ Ｐゴシック"/>
                <a:cs typeface="Calibri"/>
                <a:hlinkClick r:id="rId4" tooltip="The Annals of occupational hygiene.">
                  <a:extLst>
                    <a:ext uri="{A12FA001-AC4F-418D-AE19-62706E023703}">
                      <ahyp:hlinkClr xmlns:ahyp="http://schemas.microsoft.com/office/drawing/2018/hyperlinkcolor" val="tx"/>
                    </a:ext>
                  </a:extLst>
                </a:hlinkClick>
              </a:rPr>
              <a:t>.</a:t>
            </a:r>
            <a:r>
              <a:rPr lang="en-US" altLang="de-DE" sz="1300" dirty="0">
                <a:ea typeface="ＭＳ Ｐゴシック"/>
                <a:cs typeface="Calibri"/>
              </a:rPr>
              <a:t> 2</a:t>
            </a:r>
            <a:r>
              <a:rPr lang="en-US" altLang="de-DE" dirty="0">
                <a:ea typeface="ＭＳ Ｐゴシック"/>
                <a:cs typeface="Calibri"/>
              </a:rPr>
              <a:t>005 Oct;49(7):619-28. </a:t>
            </a:r>
            <a:endParaRPr lang="en-US" altLang="de-DE" dirty="0">
              <a:ea typeface="ＭＳ Ｐゴシック" panose="020B0600070205080204" pitchFamily="34" charset="-128"/>
              <a:cs typeface="Calibri"/>
            </a:endParaRPr>
          </a:p>
          <a:p>
            <a:pPr>
              <a:lnSpc>
                <a:spcPct val="80000"/>
              </a:lnSpc>
              <a:spcBef>
                <a:spcPts val="200"/>
              </a:spcBef>
            </a:pPr>
            <a:endParaRPr lang="de-DE" altLang="de-DE" i="1" dirty="0">
              <a:ea typeface="ＭＳ Ｐゴシック"/>
              <a:cs typeface="Calibri"/>
            </a:endParaRPr>
          </a:p>
          <a:p>
            <a:pPr>
              <a:lnSpc>
                <a:spcPct val="80000"/>
              </a:lnSpc>
              <a:spcBef>
                <a:spcPts val="200"/>
              </a:spcBef>
            </a:pPr>
            <a:r>
              <a:rPr lang="de-DE" altLang="de-DE" i="1" dirty="0" err="1">
                <a:ea typeface="ＭＳ Ｐゴシック"/>
                <a:cs typeface="Calibri"/>
              </a:rPr>
              <a:t>Gandré</a:t>
            </a:r>
            <a:r>
              <a:rPr lang="de-DE" altLang="de-DE" i="1" dirty="0">
                <a:ea typeface="ＭＳ Ｐゴシック"/>
                <a:cs typeface="Calibri"/>
              </a:rPr>
              <a:t>, B., Krämer, I. </a:t>
            </a:r>
            <a:r>
              <a:rPr lang="de-DE" altLang="de-DE" i="1" dirty="0" err="1">
                <a:ea typeface="ＭＳ Ｐゴシック"/>
                <a:cs typeface="Calibri"/>
              </a:rPr>
              <a:t>Apoteca</a:t>
            </a:r>
            <a:r>
              <a:rPr lang="de-DE" altLang="de-DE" i="1" dirty="0">
                <a:ea typeface="ＭＳ Ｐゴシック"/>
                <a:cs typeface="Calibri"/>
              </a:rPr>
              <a:t> und </a:t>
            </a:r>
            <a:r>
              <a:rPr lang="de-DE" altLang="de-DE" i="1" dirty="0" err="1">
                <a:ea typeface="ＭＳ Ｐゴシック"/>
                <a:cs typeface="Calibri"/>
              </a:rPr>
              <a:t>CytoCare</a:t>
            </a:r>
            <a:r>
              <a:rPr lang="de-DE" altLang="de-DE" dirty="0">
                <a:ea typeface="ＭＳ Ｐゴシック"/>
                <a:cs typeface="Calibri"/>
              </a:rPr>
              <a:t>: zwei Robotersysteme im Vergleich bezüglich der Kontamination mit Zytostatika. Poster am 37. Wissenschaftlicher ADKA-Kongress Mainz,  10. - 13. Mai 2012.</a:t>
            </a:r>
            <a:endParaRPr lang="de-DE" altLang="de-DE" sz="1400" dirty="0">
              <a:ea typeface="ＭＳ Ｐゴシック"/>
              <a:cs typeface="Calibri"/>
            </a:endParaRPr>
          </a:p>
          <a:p>
            <a:pPr>
              <a:lnSpc>
                <a:spcPct val="80000"/>
              </a:lnSpc>
              <a:spcBef>
                <a:spcPts val="200"/>
              </a:spcBef>
            </a:pPr>
            <a:endParaRPr lang="en-GB" altLang="de-DE" i="1">
              <a:ea typeface="ＭＳ Ｐゴシック"/>
              <a:cs typeface="Calibri"/>
            </a:endParaRPr>
          </a:p>
          <a:p>
            <a:pPr>
              <a:lnSpc>
                <a:spcPct val="80000"/>
              </a:lnSpc>
              <a:spcBef>
                <a:spcPts val="200"/>
              </a:spcBef>
            </a:pPr>
            <a:r>
              <a:rPr lang="en-GB" altLang="de-DE" i="1">
                <a:ea typeface="ＭＳ Ｐゴシック"/>
                <a:cs typeface="Calibri"/>
              </a:rPr>
              <a:t>Gandré</a:t>
            </a:r>
            <a:r>
              <a:rPr lang="en-GB" altLang="de-DE" i="1" dirty="0">
                <a:ea typeface="ＭＳ Ｐゴシック"/>
                <a:cs typeface="Calibri"/>
              </a:rPr>
              <a:t>, B., </a:t>
            </a:r>
            <a:r>
              <a:rPr lang="en-GB" altLang="de-DE" i="1" dirty="0" err="1">
                <a:ea typeface="ＭＳ Ｐゴシック"/>
                <a:cs typeface="Calibri"/>
              </a:rPr>
              <a:t>Krämer</a:t>
            </a:r>
            <a:r>
              <a:rPr lang="en-GB" altLang="de-DE" i="1" dirty="0">
                <a:ea typeface="ＭＳ Ｐゴシック"/>
                <a:cs typeface="Calibri"/>
              </a:rPr>
              <a:t>, I.  </a:t>
            </a:r>
            <a:r>
              <a:rPr lang="en-GB" altLang="de-DE" dirty="0">
                <a:ea typeface="ＭＳ Ｐゴシック"/>
                <a:cs typeface="Calibri"/>
              </a:rPr>
              <a:t>Cytostatic surface contamination in an automated robotic system (</a:t>
            </a:r>
            <a:r>
              <a:rPr lang="en-GB" altLang="de-DE" dirty="0" err="1">
                <a:ea typeface="ＭＳ Ｐゴシック"/>
                <a:cs typeface="Calibri"/>
              </a:rPr>
              <a:t>CytoCare</a:t>
            </a:r>
            <a:r>
              <a:rPr lang="en-GB" altLang="de-DE" baseline="30000" dirty="0" err="1">
                <a:ea typeface="ＭＳ Ｐゴシック"/>
                <a:cs typeface="Calibri"/>
              </a:rPr>
              <a:t>TM</a:t>
            </a:r>
            <a:r>
              <a:rPr lang="en-GB" altLang="de-DE" dirty="0">
                <a:ea typeface="ＭＳ Ｐゴシック"/>
                <a:cs typeface="Calibri"/>
              </a:rPr>
              <a:t>) in comparison to the manual compounding process. </a:t>
            </a:r>
            <a:r>
              <a:rPr lang="en-GB" altLang="de-DE" dirty="0" err="1">
                <a:ea typeface="ＭＳ Ｐゴシック"/>
                <a:cs typeface="Calibri"/>
              </a:rPr>
              <a:t>Vortrag</a:t>
            </a:r>
            <a:r>
              <a:rPr lang="en-GB" altLang="de-DE" dirty="0">
                <a:ea typeface="ＭＳ Ｐゴシック"/>
                <a:cs typeface="Calibri"/>
              </a:rPr>
              <a:t> am </a:t>
            </a:r>
            <a:r>
              <a:rPr lang="fr-FR" altLang="de-DE" dirty="0">
                <a:ea typeface="ＭＳ Ｐゴシック"/>
                <a:cs typeface="Calibri"/>
              </a:rPr>
              <a:t>14. GERPAC-</a:t>
            </a:r>
            <a:r>
              <a:rPr lang="fr-FR" altLang="de-DE" dirty="0" err="1">
                <a:ea typeface="ＭＳ Ｐゴシック"/>
                <a:cs typeface="Calibri"/>
              </a:rPr>
              <a:t>Kongress</a:t>
            </a:r>
            <a:r>
              <a:rPr lang="fr-FR" altLang="de-DE" dirty="0">
                <a:ea typeface="ＭＳ Ｐゴシック"/>
                <a:cs typeface="Calibri"/>
              </a:rPr>
              <a:t> 5.- </a:t>
            </a:r>
            <a:r>
              <a:rPr lang="de-DE" altLang="de-DE" dirty="0">
                <a:ea typeface="ＭＳ Ｐゴシック"/>
                <a:cs typeface="Calibri"/>
              </a:rPr>
              <a:t>7.10.2011 </a:t>
            </a:r>
            <a:endParaRPr lang="de-DE" altLang="de-DE" sz="1400" dirty="0">
              <a:ea typeface="ＭＳ Ｐゴシック" panose="020B0600070205080204" pitchFamily="34" charset="-128"/>
              <a:cs typeface="Geneva" charset="0"/>
            </a:endParaRPr>
          </a:p>
          <a:p>
            <a:r>
              <a:rPr lang="de-DE" altLang="de-DE" dirty="0">
                <a:ea typeface="ＭＳ Ｐゴシック"/>
                <a:cs typeface="Calibri"/>
              </a:rPr>
              <a:t> </a:t>
            </a:r>
          </a:p>
          <a:p>
            <a:r>
              <a:rPr lang="en-US" altLang="de-DE" dirty="0">
                <a:ea typeface="ＭＳ Ｐゴシック"/>
                <a:cs typeface="Calibri"/>
              </a:rPr>
              <a:t>[11] </a:t>
            </a:r>
            <a:endParaRPr lang="de-DE" altLang="de-DE" dirty="0">
              <a:ea typeface="ＭＳ Ｐゴシック" panose="020B0600070205080204" pitchFamily="34" charset="-128"/>
              <a:cs typeface="Geneva" charset="0"/>
            </a:endParaRPr>
          </a:p>
          <a:p>
            <a:r>
              <a:rPr lang="de-DE" altLang="de-DE" i="1" dirty="0" err="1">
                <a:ea typeface="ＭＳ Ｐゴシック"/>
                <a:cs typeface="Calibri"/>
              </a:rPr>
              <a:t>Fransman</a:t>
            </a:r>
            <a:r>
              <a:rPr lang="de-DE" altLang="de-DE" i="1" dirty="0">
                <a:ea typeface="ＭＳ Ｐゴシック"/>
                <a:cs typeface="Calibri"/>
              </a:rPr>
              <a:t>, W. et al. </a:t>
            </a:r>
            <a:r>
              <a:rPr lang="en-US" altLang="de-DE" dirty="0">
                <a:ea typeface="ＭＳ Ｐゴシック"/>
                <a:cs typeface="Calibri"/>
              </a:rPr>
              <a:t>A pooled analysis to study trends in exposure to antineoplastic drugs among nurses. Ann </a:t>
            </a:r>
            <a:r>
              <a:rPr lang="en-US" altLang="de-DE" dirty="0" err="1">
                <a:ea typeface="ＭＳ Ｐゴシック"/>
                <a:cs typeface="Calibri"/>
              </a:rPr>
              <a:t>Occup</a:t>
            </a:r>
            <a:r>
              <a:rPr lang="en-US" altLang="de-DE" dirty="0">
                <a:ea typeface="ＭＳ Ｐゴシック"/>
                <a:cs typeface="Calibri"/>
              </a:rPr>
              <a:t> </a:t>
            </a:r>
            <a:r>
              <a:rPr lang="en-US" altLang="de-DE" dirty="0" err="1">
                <a:ea typeface="ＭＳ Ｐゴシック"/>
                <a:cs typeface="Calibri"/>
              </a:rPr>
              <a:t>Hyg</a:t>
            </a:r>
            <a:r>
              <a:rPr lang="en-US" altLang="de-DE" dirty="0">
                <a:ea typeface="ＭＳ Ｐゴシック"/>
                <a:cs typeface="Calibri"/>
              </a:rPr>
              <a:t> 2007;51(3):231-239.</a:t>
            </a:r>
          </a:p>
          <a:p>
            <a:endParaRPr lang="en-US" altLang="de-DE" dirty="0">
              <a:ea typeface="ＭＳ Ｐゴシック" panose="020B0600070205080204" pitchFamily="34" charset="-128"/>
              <a:cs typeface="Geneva" charset="0"/>
            </a:endParaRPr>
          </a:p>
          <a:p>
            <a:r>
              <a:rPr lang="en-US" altLang="de-DE" dirty="0">
                <a:ea typeface="ＭＳ Ｐゴシック"/>
                <a:cs typeface="Calibri"/>
              </a:rPr>
              <a:t>[23] </a:t>
            </a:r>
            <a:endParaRPr lang="en-US" altLang="de-DE" dirty="0">
              <a:ea typeface="ＭＳ Ｐゴシック" panose="020B0600070205080204" pitchFamily="34" charset="-128"/>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de-DE" i="1" dirty="0">
                <a:ea typeface="ＭＳ Ｐゴシック"/>
                <a:cs typeface="Calibri"/>
              </a:rPr>
              <a:t>Christopher R. Friese, James Yang, Kari Mendelsohn-Victor, Marjorie C. </a:t>
            </a:r>
            <a:r>
              <a:rPr lang="en-US" altLang="de-DE" i="1" dirty="0" err="1">
                <a:ea typeface="ＭＳ Ｐゴシック"/>
                <a:cs typeface="Calibri"/>
              </a:rPr>
              <a:t>Mccullagh</a:t>
            </a:r>
            <a:r>
              <a:rPr lang="en-US" altLang="de-DE" dirty="0">
                <a:ea typeface="ＭＳ Ｐゴシック"/>
                <a:cs typeface="Calibri"/>
              </a:rPr>
              <a:t>. Randomized Controlled Trial of an Intervention to Improve Nurses’ Hazardous Drug Handling. Oncol </a:t>
            </a:r>
            <a:r>
              <a:rPr lang="en-US" altLang="de-DE" dirty="0" err="1">
                <a:ea typeface="ＭＳ Ｐゴシック"/>
                <a:cs typeface="Calibri"/>
              </a:rPr>
              <a:t>Nurs</a:t>
            </a:r>
            <a:r>
              <a:rPr lang="en-US" altLang="de-DE" dirty="0">
                <a:ea typeface="ＭＳ Ｐゴシック"/>
                <a:cs typeface="Calibri"/>
              </a:rPr>
              <a:t> Forum. Author manuscript; available in PMC 2020 Mar 1. Published in final edited form as: Oncol </a:t>
            </a:r>
            <a:r>
              <a:rPr lang="en-US" altLang="de-DE" dirty="0" err="1">
                <a:ea typeface="ＭＳ Ｐゴシック"/>
                <a:cs typeface="Calibri"/>
              </a:rPr>
              <a:t>Nurs</a:t>
            </a:r>
            <a:r>
              <a:rPr lang="en-US" altLang="de-DE" dirty="0">
                <a:ea typeface="ＭＳ Ｐゴシック"/>
                <a:cs typeface="Calibri"/>
              </a:rPr>
              <a:t> Forum. 2019 Mar 1; 46(2): 248–256.</a:t>
            </a:r>
          </a:p>
          <a:p>
            <a:endParaRPr lang="en-US" altLang="de-DE" dirty="0">
              <a:ea typeface="ＭＳ Ｐゴシック" panose="020B0600070205080204" pitchFamily="34" charset="-128"/>
              <a:cs typeface="Geneva" charset="0"/>
            </a:endParaRPr>
          </a:p>
          <a:p>
            <a:r>
              <a:rPr lang="en-US" altLang="de-DE" dirty="0">
                <a:ea typeface="ＭＳ Ｐゴシック"/>
                <a:cs typeface="Calibri"/>
              </a:rPr>
              <a:t>[</a:t>
            </a:r>
            <a:r>
              <a:rPr lang="en-US" altLang="de-DE" dirty="0" err="1">
                <a:ea typeface="ＭＳ Ｐゴシック"/>
                <a:cs typeface="Calibri"/>
              </a:rPr>
              <a:t>Kommentar</a:t>
            </a:r>
            <a:r>
              <a:rPr lang="en-US" altLang="de-DE" dirty="0">
                <a:ea typeface="ＭＳ Ｐゴシック"/>
                <a:cs typeface="Calibri"/>
              </a:rPr>
              <a:t>]</a:t>
            </a:r>
          </a:p>
          <a:p>
            <a:r>
              <a:rPr lang="en-US" altLang="de-DE" i="1" dirty="0" err="1">
                <a:ea typeface="ＭＳ Ｐゴシック"/>
                <a:cs typeface="Calibri"/>
              </a:rPr>
              <a:t>Ensslin</a:t>
            </a:r>
            <a:r>
              <a:rPr lang="en-US" altLang="de-DE" i="1" dirty="0">
                <a:ea typeface="ＭＳ Ｐゴシック"/>
                <a:cs typeface="Calibri"/>
              </a:rPr>
              <a:t> AS et al. </a:t>
            </a:r>
            <a:r>
              <a:rPr lang="en-US" altLang="de-DE" dirty="0">
                <a:ea typeface="ＭＳ Ｐゴシック"/>
                <a:cs typeface="Calibri"/>
              </a:rPr>
              <a:t>Biological monitoring of cyclophosphamide and </a:t>
            </a:r>
            <a:r>
              <a:rPr lang="en-US" altLang="de-DE" dirty="0" err="1">
                <a:ea typeface="ＭＳ Ｐゴシック"/>
                <a:cs typeface="Calibri"/>
              </a:rPr>
              <a:t>ifosfamide</a:t>
            </a:r>
            <a:r>
              <a:rPr lang="en-US" altLang="de-DE" dirty="0">
                <a:ea typeface="ＭＳ Ｐゴシック"/>
                <a:cs typeface="Calibri"/>
              </a:rPr>
              <a:t> in urine of hospital personnel occupationally exposed to cytostatic dr</a:t>
            </a:r>
            <a:r>
              <a:rPr lang="en-US" altLang="de-DE" sz="1300" dirty="0">
                <a:ea typeface="ＭＳ Ｐゴシック"/>
                <a:cs typeface="Calibri"/>
              </a:rPr>
              <a:t>ugs. </a:t>
            </a:r>
            <a:r>
              <a:rPr lang="fr-FR" altLang="de-DE" sz="1300" dirty="0" err="1">
                <a:ea typeface="ＭＳ Ｐゴシック"/>
                <a:cs typeface="Calibri"/>
                <a:hlinkClick r:id="rId5">
                  <a:extLst>
                    <a:ext uri="{A12FA001-AC4F-418D-AE19-62706E023703}">
                      <ahyp:hlinkClr xmlns:ahyp="http://schemas.microsoft.com/office/drawing/2018/hyperlinkcolor" val="tx"/>
                    </a:ext>
                  </a:extLst>
                </a:hlinkClick>
              </a:rPr>
              <a:t>Occup</a:t>
            </a:r>
            <a:r>
              <a:rPr lang="fr-FR" altLang="de-DE" sz="1300" dirty="0">
                <a:ea typeface="ＭＳ Ｐゴシック"/>
                <a:cs typeface="Calibri"/>
                <a:hlinkClick r:id="rId5">
                  <a:extLst>
                    <a:ext uri="{A12FA001-AC4F-418D-AE19-62706E023703}">
                      <ahyp:hlinkClr xmlns:ahyp="http://schemas.microsoft.com/office/drawing/2018/hyperlinkcolor" val="tx"/>
                    </a:ext>
                  </a:extLst>
                </a:hlinkClick>
              </a:rPr>
              <a:t> Environ Med.</a:t>
            </a:r>
            <a:r>
              <a:rPr lang="fr-FR" altLang="de-DE" sz="1300" dirty="0">
                <a:ea typeface="ＭＳ Ｐゴシック"/>
                <a:cs typeface="Calibri"/>
              </a:rPr>
              <a:t> 1994 Ap</a:t>
            </a:r>
            <a:r>
              <a:rPr lang="fr-FR" altLang="de-DE" dirty="0">
                <a:ea typeface="ＭＳ Ｐゴシック"/>
                <a:cs typeface="Calibri"/>
              </a:rPr>
              <a:t>r;51(4):229-33. </a:t>
            </a:r>
            <a:endParaRPr lang="de-DE" altLang="de-DE" dirty="0">
              <a:ea typeface="ＭＳ Ｐゴシック" panose="020B0600070205080204" pitchFamily="34" charset="-128"/>
              <a:cs typeface="Geneva" charset="0"/>
            </a:endParaRPr>
          </a:p>
          <a:p>
            <a:r>
              <a:rPr lang="en-US" altLang="de-DE" i="1" dirty="0">
                <a:ea typeface="ＭＳ Ｐゴシック"/>
                <a:cs typeface="Calibri"/>
              </a:rPr>
              <a:t>Kopp B et al. </a:t>
            </a:r>
            <a:r>
              <a:rPr lang="en-US" altLang="de-DE" dirty="0">
                <a:ea typeface="ＭＳ Ｐゴシック"/>
                <a:cs typeface="Calibri"/>
              </a:rPr>
              <a:t>Evaluation of working practices and surface contamination with antineoplastic drugs in outpatient oncology health care setting</a:t>
            </a:r>
            <a:r>
              <a:rPr lang="en-US" altLang="de-DE" sz="1300" dirty="0">
                <a:ea typeface="ＭＳ Ｐゴシック"/>
                <a:cs typeface="Calibri"/>
              </a:rPr>
              <a:t>s. </a:t>
            </a:r>
            <a:r>
              <a:rPr lang="en-US" altLang="de-DE" sz="1300" dirty="0">
                <a:ea typeface="ＭＳ Ｐゴシック"/>
                <a:cs typeface="Calibri"/>
                <a:hlinkClick r:id="rId3">
                  <a:extLst>
                    <a:ext uri="{A12FA001-AC4F-418D-AE19-62706E023703}">
                      <ahyp:hlinkClr xmlns:ahyp="http://schemas.microsoft.com/office/drawing/2018/hyperlinkcolor" val="tx"/>
                    </a:ext>
                  </a:extLst>
                </a:hlinkClick>
              </a:rPr>
              <a:t>Int Arch </a:t>
            </a:r>
            <a:r>
              <a:rPr lang="en-US" altLang="de-DE" sz="1300" dirty="0" err="1">
                <a:ea typeface="ＭＳ Ｐゴシック"/>
                <a:cs typeface="Calibri"/>
                <a:hlinkClick r:id="rId3">
                  <a:extLst>
                    <a:ext uri="{A12FA001-AC4F-418D-AE19-62706E023703}">
                      <ahyp:hlinkClr xmlns:ahyp="http://schemas.microsoft.com/office/drawing/2018/hyperlinkcolor" val="tx"/>
                    </a:ext>
                  </a:extLst>
                </a:hlinkClick>
              </a:rPr>
              <a:t>Occup</a:t>
            </a:r>
            <a:r>
              <a:rPr lang="en-US" altLang="de-DE" sz="1300" dirty="0">
                <a:ea typeface="ＭＳ Ｐゴシック"/>
                <a:cs typeface="Calibri"/>
                <a:hlinkClick r:id="rId3">
                  <a:extLst>
                    <a:ext uri="{A12FA001-AC4F-418D-AE19-62706E023703}">
                      <ahyp:hlinkClr xmlns:ahyp="http://schemas.microsoft.com/office/drawing/2018/hyperlinkcolor" val="tx"/>
                    </a:ext>
                  </a:extLst>
                </a:hlinkClick>
              </a:rPr>
              <a:t> Environ Health.</a:t>
            </a:r>
            <a:r>
              <a:rPr lang="en-US" altLang="de-DE" dirty="0">
                <a:ea typeface="ＭＳ Ｐゴシック"/>
                <a:cs typeface="Calibri"/>
              </a:rPr>
              <a:t> 2012 Jan;86(1):47-55. </a:t>
            </a:r>
            <a:r>
              <a:rPr lang="en-US" altLang="de-DE" dirty="0" err="1">
                <a:ea typeface="ＭＳ Ｐゴシック"/>
                <a:cs typeface="Calibri"/>
              </a:rPr>
              <a:t>doi</a:t>
            </a:r>
            <a:r>
              <a:rPr lang="en-US" altLang="de-DE" dirty="0">
                <a:ea typeface="ＭＳ Ｐゴシック"/>
                <a:cs typeface="Calibri"/>
              </a:rPr>
              <a:t>: 10.1007/s00420-012-0742-z.</a:t>
            </a:r>
            <a:endParaRPr lang="de-DE" altLang="de-DE" dirty="0">
              <a:ea typeface="ＭＳ Ｐゴシック"/>
              <a:cs typeface="Calibri"/>
            </a:endParaRPr>
          </a:p>
          <a:p>
            <a:r>
              <a:rPr lang="en-US" altLang="de-DE" i="1" dirty="0" err="1">
                <a:ea typeface="ＭＳ Ｐゴシック"/>
                <a:cs typeface="Calibri"/>
              </a:rPr>
              <a:t>Acampora</a:t>
            </a:r>
            <a:r>
              <a:rPr lang="en-US" altLang="de-DE" i="1" dirty="0">
                <a:ea typeface="ＭＳ Ｐゴシック"/>
                <a:cs typeface="Calibri"/>
              </a:rPr>
              <a:t> A et al. </a:t>
            </a:r>
            <a:r>
              <a:rPr lang="en-US" altLang="de-DE" dirty="0">
                <a:ea typeface="ＭＳ Ｐゴシック"/>
                <a:cs typeface="Calibri"/>
              </a:rPr>
              <a:t>A case study: surface contamination of cyclophosphamide due to working practices and cleaning procedures in two Italian hospital</a:t>
            </a:r>
            <a:r>
              <a:rPr lang="en-US" altLang="de-DE" sz="1300" dirty="0">
                <a:ea typeface="ＭＳ Ｐゴシック"/>
                <a:cs typeface="Calibri"/>
              </a:rPr>
              <a:t>s. </a:t>
            </a:r>
            <a:r>
              <a:rPr lang="en-US" altLang="de-DE" sz="1300" dirty="0">
                <a:ea typeface="ＭＳ Ｐゴシック"/>
                <a:cs typeface="Calibri"/>
                <a:hlinkClick r:id="rId6">
                  <a:extLst>
                    <a:ext uri="{A12FA001-AC4F-418D-AE19-62706E023703}">
                      <ahyp:hlinkClr xmlns:ahyp="http://schemas.microsoft.com/office/drawing/2018/hyperlinkcolor" val="tx"/>
                    </a:ext>
                  </a:extLst>
                </a:hlinkClick>
              </a:rPr>
              <a:t>Ann </a:t>
            </a:r>
            <a:r>
              <a:rPr lang="en-US" altLang="de-DE" sz="1300" dirty="0" err="1">
                <a:ea typeface="ＭＳ Ｐゴシック"/>
                <a:cs typeface="Calibri"/>
                <a:hlinkClick r:id="rId6">
                  <a:extLst>
                    <a:ext uri="{A12FA001-AC4F-418D-AE19-62706E023703}">
                      <ahyp:hlinkClr xmlns:ahyp="http://schemas.microsoft.com/office/drawing/2018/hyperlinkcolor" val="tx"/>
                    </a:ext>
                  </a:extLst>
                </a:hlinkClick>
              </a:rPr>
              <a:t>Occup</a:t>
            </a:r>
            <a:r>
              <a:rPr lang="de-DE" altLang="de-DE" sz="1300" dirty="0">
                <a:ea typeface="ＭＳ Ｐゴシック"/>
                <a:cs typeface="Calibri"/>
                <a:hlinkClick r:id="rId6">
                  <a:extLst>
                    <a:ext uri="{A12FA001-AC4F-418D-AE19-62706E023703}">
                      <ahyp:hlinkClr xmlns:ahyp="http://schemas.microsoft.com/office/drawing/2018/hyperlinkcolor" val="tx"/>
                    </a:ext>
                  </a:extLst>
                </a:hlinkClick>
              </a:rPr>
              <a:t> </a:t>
            </a:r>
            <a:r>
              <a:rPr lang="en-US" altLang="de-DE" sz="1300" dirty="0" err="1">
                <a:ea typeface="ＭＳ Ｐゴシック"/>
                <a:cs typeface="Calibri"/>
                <a:hlinkClick r:id="rId6">
                  <a:extLst>
                    <a:ext uri="{A12FA001-AC4F-418D-AE19-62706E023703}">
                      <ahyp:hlinkClr xmlns:ahyp="http://schemas.microsoft.com/office/drawing/2018/hyperlinkcolor" val="tx"/>
                    </a:ext>
                  </a:extLst>
                </a:hlinkClick>
              </a:rPr>
              <a:t>Hyg</a:t>
            </a:r>
            <a:r>
              <a:rPr lang="en-US" altLang="de-DE" sz="1300" dirty="0">
                <a:ea typeface="ＭＳ Ｐゴシック"/>
                <a:cs typeface="Calibri"/>
                <a:hlinkClick r:id="rId6">
                  <a:extLst>
                    <a:ext uri="{A12FA001-AC4F-418D-AE19-62706E023703}">
                      <ahyp:hlinkClr xmlns:ahyp="http://schemas.microsoft.com/office/drawing/2018/hyperlinkcolor" val="tx"/>
                    </a:ext>
                  </a:extLst>
                </a:hlinkClick>
              </a:rPr>
              <a:t>.</a:t>
            </a:r>
            <a:r>
              <a:rPr lang="en-US" altLang="de-DE" sz="1300" dirty="0">
                <a:ea typeface="ＭＳ Ｐゴシック"/>
                <a:cs typeface="Calibri"/>
              </a:rPr>
              <a:t> 20</a:t>
            </a:r>
            <a:r>
              <a:rPr lang="en-US" altLang="de-DE" dirty="0">
                <a:ea typeface="ＭＳ Ｐゴシック"/>
                <a:cs typeface="Calibri"/>
              </a:rPr>
              <a:t>05 Oct;49(7):611-8. </a:t>
            </a:r>
            <a:r>
              <a:rPr lang="en-US" altLang="de-DE" dirty="0" err="1">
                <a:ea typeface="ＭＳ Ｐゴシック"/>
                <a:cs typeface="Calibri"/>
              </a:rPr>
              <a:t>Epub</a:t>
            </a:r>
            <a:r>
              <a:rPr lang="en-US" altLang="de-DE" dirty="0">
                <a:ea typeface="ＭＳ Ｐゴシック"/>
                <a:cs typeface="Calibri"/>
              </a:rPr>
              <a:t> 2005 Jun 17</a:t>
            </a:r>
            <a:endParaRPr lang="de-DE" altLang="de-DE" dirty="0">
              <a:ea typeface="ＭＳ Ｐゴシック"/>
              <a:cs typeface="Calibri"/>
            </a:endParaRPr>
          </a:p>
          <a:p>
            <a:r>
              <a:rPr lang="en-US" altLang="de-DE" i="1" dirty="0">
                <a:ea typeface="ＭＳ Ｐゴシック"/>
                <a:cs typeface="Calibri"/>
              </a:rPr>
              <a:t>Brouwers EE et al. </a:t>
            </a:r>
            <a:r>
              <a:rPr lang="en-US" altLang="de-DE" dirty="0">
                <a:ea typeface="ＭＳ Ｐゴシック"/>
                <a:cs typeface="Calibri"/>
              </a:rPr>
              <a:t>Monitoring of platinum surface contamination in seven Dutch hospital pharmacies using inductively coupled plasma mass spectrome</a:t>
            </a:r>
            <a:r>
              <a:rPr lang="en-US" altLang="de-DE" sz="1300" dirty="0">
                <a:ea typeface="ＭＳ Ｐゴシック"/>
                <a:cs typeface="Calibri"/>
              </a:rPr>
              <a:t>try. </a:t>
            </a:r>
            <a:r>
              <a:rPr lang="en-US" altLang="de-DE" sz="1300" dirty="0">
                <a:ea typeface="ＭＳ Ｐゴシック"/>
                <a:cs typeface="Calibri"/>
                <a:hlinkClick r:id="rId7">
                  <a:extLst>
                    <a:ext uri="{A12FA001-AC4F-418D-AE19-62706E023703}">
                      <ahyp:hlinkClr xmlns:ahyp="http://schemas.microsoft.com/office/drawing/2018/hyperlinkcolor" val="tx"/>
                    </a:ext>
                  </a:extLst>
                </a:hlinkClick>
              </a:rPr>
              <a:t>Int Arch </a:t>
            </a:r>
            <a:r>
              <a:rPr lang="en-US" altLang="de-DE" sz="1300" dirty="0" err="1">
                <a:ea typeface="ＭＳ Ｐゴシック"/>
                <a:cs typeface="Calibri"/>
                <a:hlinkClick r:id="rId7">
                  <a:extLst>
                    <a:ext uri="{A12FA001-AC4F-418D-AE19-62706E023703}">
                      <ahyp:hlinkClr xmlns:ahyp="http://schemas.microsoft.com/office/drawing/2018/hyperlinkcolor" val="tx"/>
                    </a:ext>
                  </a:extLst>
                </a:hlinkClick>
              </a:rPr>
              <a:t>Occup</a:t>
            </a:r>
            <a:r>
              <a:rPr lang="en-US" altLang="de-DE" sz="1300" dirty="0">
                <a:ea typeface="ＭＳ Ｐゴシック"/>
                <a:cs typeface="Calibri"/>
                <a:hlinkClick r:id="rId7">
                  <a:extLst>
                    <a:ext uri="{A12FA001-AC4F-418D-AE19-62706E023703}">
                      <ahyp:hlinkClr xmlns:ahyp="http://schemas.microsoft.com/office/drawing/2018/hyperlinkcolor" val="tx"/>
                    </a:ext>
                  </a:extLst>
                </a:hlinkClick>
              </a:rPr>
              <a:t> Environ Health.</a:t>
            </a:r>
            <a:r>
              <a:rPr lang="en-US" altLang="de-DE" sz="1300" dirty="0">
                <a:ea typeface="ＭＳ Ｐゴシック"/>
                <a:cs typeface="Calibri"/>
              </a:rPr>
              <a:t> 200</a:t>
            </a:r>
            <a:r>
              <a:rPr lang="en-US" altLang="de-DE" dirty="0">
                <a:ea typeface="ＭＳ Ｐゴシック"/>
                <a:cs typeface="Calibri"/>
              </a:rPr>
              <a:t>7 Aug;80(8):689-99. </a:t>
            </a:r>
            <a:r>
              <a:rPr lang="en-US" altLang="de-DE" dirty="0" err="1">
                <a:ea typeface="ＭＳ Ｐゴシック"/>
                <a:cs typeface="Calibri"/>
              </a:rPr>
              <a:t>Epub</a:t>
            </a:r>
            <a:r>
              <a:rPr lang="en-US" altLang="de-DE" dirty="0">
                <a:ea typeface="ＭＳ Ｐゴシック"/>
                <a:cs typeface="Calibri"/>
              </a:rPr>
              <a:t> 2007 Mar 22.</a:t>
            </a:r>
            <a:endParaRPr lang="de-DE" altLang="de-DE" dirty="0">
              <a:ea typeface="ＭＳ Ｐゴシック"/>
              <a:cs typeface="Calibri"/>
            </a:endParaRPr>
          </a:p>
          <a:p>
            <a:r>
              <a:rPr lang="en-US" altLang="de-DE" i="1" dirty="0" err="1">
                <a:ea typeface="ＭＳ Ｐゴシック"/>
                <a:cs typeface="Calibri"/>
              </a:rPr>
              <a:t>Schierl</a:t>
            </a:r>
            <a:r>
              <a:rPr lang="en-US" altLang="de-DE" i="1" dirty="0">
                <a:ea typeface="ＭＳ Ｐゴシック"/>
                <a:cs typeface="Calibri"/>
              </a:rPr>
              <a:t> R et al. </a:t>
            </a:r>
            <a:r>
              <a:rPr lang="en-US" altLang="de-DE" dirty="0">
                <a:ea typeface="ＭＳ Ｐゴシック"/>
                <a:cs typeface="Calibri"/>
              </a:rPr>
              <a:t>Guidance values for surface monitoring of antineoplastic drugs in German pharmacies</a:t>
            </a:r>
            <a:r>
              <a:rPr lang="en-US" altLang="de-DE" sz="1300" dirty="0">
                <a:ea typeface="ＭＳ Ｐゴシック"/>
                <a:cs typeface="Calibri"/>
              </a:rPr>
              <a:t>. </a:t>
            </a:r>
            <a:r>
              <a:rPr lang="de-DE" altLang="de-DE" sz="1300" dirty="0">
                <a:ea typeface="ＭＳ Ｐゴシック"/>
                <a:cs typeface="Calibri"/>
                <a:hlinkClick r:id="rId8">
                  <a:extLst>
                    <a:ext uri="{A12FA001-AC4F-418D-AE19-62706E023703}">
                      <ahyp:hlinkClr xmlns:ahyp="http://schemas.microsoft.com/office/drawing/2018/hyperlinkcolor" val="tx"/>
                    </a:ext>
                  </a:extLst>
                </a:hlinkClick>
              </a:rPr>
              <a:t>Ann </a:t>
            </a:r>
            <a:r>
              <a:rPr lang="de-DE" altLang="de-DE" sz="1300" dirty="0" err="1">
                <a:ea typeface="ＭＳ Ｐゴシック"/>
                <a:cs typeface="Calibri"/>
                <a:hlinkClick r:id="rId8">
                  <a:extLst>
                    <a:ext uri="{A12FA001-AC4F-418D-AE19-62706E023703}">
                      <ahyp:hlinkClr xmlns:ahyp="http://schemas.microsoft.com/office/drawing/2018/hyperlinkcolor" val="tx"/>
                    </a:ext>
                  </a:extLst>
                </a:hlinkClick>
              </a:rPr>
              <a:t>Occup</a:t>
            </a:r>
            <a:r>
              <a:rPr lang="de-DE" altLang="de-DE" sz="1300" dirty="0">
                <a:ea typeface="ＭＳ Ｐゴシック"/>
                <a:cs typeface="Calibri"/>
                <a:hlinkClick r:id="rId8">
                  <a:extLst>
                    <a:ext uri="{A12FA001-AC4F-418D-AE19-62706E023703}">
                      <ahyp:hlinkClr xmlns:ahyp="http://schemas.microsoft.com/office/drawing/2018/hyperlinkcolor" val="tx"/>
                    </a:ext>
                  </a:extLst>
                </a:hlinkClick>
              </a:rPr>
              <a:t> Hyg.</a:t>
            </a:r>
            <a:r>
              <a:rPr lang="de-DE" altLang="de-DE" sz="1300" dirty="0">
                <a:ea typeface="ＭＳ Ｐゴシック"/>
                <a:cs typeface="Calibri"/>
              </a:rPr>
              <a:t> 2009 Oct;53(7):703-11.</a:t>
            </a:r>
          </a:p>
          <a:p>
            <a:r>
              <a:rPr lang="en-US" altLang="de-DE" i="1" dirty="0">
                <a:ea typeface="ＭＳ Ｐゴシック"/>
                <a:cs typeface="Calibri"/>
              </a:rPr>
              <a:t>Heinemann A et al. </a:t>
            </a:r>
            <a:r>
              <a:rPr lang="en-US" altLang="de-DE" dirty="0">
                <a:ea typeface="ＭＳ Ｐゴシック"/>
                <a:cs typeface="Calibri"/>
              </a:rPr>
              <a:t>Monitoring-effect-study of wipe sampling in pharmacies (MEWIP). </a:t>
            </a:r>
            <a:r>
              <a:rPr lang="de-DE" altLang="de-DE" dirty="0">
                <a:ea typeface="ＭＳ Ｐゴシック"/>
                <a:cs typeface="Calibri"/>
              </a:rPr>
              <a:t>Berufsgenossenschaft für Gesundheitsdienst und Wohlfahrtspflege. 2008. </a:t>
            </a:r>
            <a:endParaRPr lang="de-DE" altLang="de-DE" dirty="0">
              <a:ea typeface="ＭＳ Ｐゴシック" panose="020B0600070205080204" pitchFamily="34" charset="-128"/>
              <a:cs typeface="Calibri"/>
            </a:endParaRPr>
          </a:p>
          <a:p>
            <a:r>
              <a:rPr lang="en-US" altLang="de-DE" i="1" dirty="0" err="1">
                <a:ea typeface="ＭＳ Ｐゴシック"/>
                <a:cs typeface="Calibri"/>
              </a:rPr>
              <a:t>Odraska</a:t>
            </a:r>
            <a:r>
              <a:rPr lang="en-US" altLang="de-DE" i="1" dirty="0">
                <a:ea typeface="ＭＳ Ｐゴシック"/>
                <a:cs typeface="Calibri"/>
              </a:rPr>
              <a:t> P et al. </a:t>
            </a:r>
            <a:r>
              <a:rPr lang="en-US" altLang="de-DE" dirty="0">
                <a:ea typeface="ＭＳ Ｐゴシック"/>
                <a:cs typeface="Calibri"/>
              </a:rPr>
              <a:t>Evaluation of the efficacy of additional measures introduced for the protection of healthcare personnel handling antineoplastic </a:t>
            </a:r>
            <a:r>
              <a:rPr lang="en-US" altLang="de-DE" sz="1300" dirty="0">
                <a:ea typeface="ＭＳ Ｐゴシック"/>
                <a:cs typeface="Calibri"/>
              </a:rPr>
              <a:t>drugs. </a:t>
            </a:r>
            <a:r>
              <a:rPr lang="de-DE" altLang="de-DE" sz="1300" dirty="0">
                <a:ea typeface="ＭＳ Ｐゴシック"/>
                <a:cs typeface="Calibri"/>
                <a:hlinkClick r:id="rId9">
                  <a:extLst>
                    <a:ext uri="{A12FA001-AC4F-418D-AE19-62706E023703}">
                      <ahyp:hlinkClr xmlns:ahyp="http://schemas.microsoft.com/office/drawing/2018/hyperlinkcolor" val="tx"/>
                    </a:ext>
                  </a:extLst>
                </a:hlinkClick>
              </a:rPr>
              <a:t>Ann </a:t>
            </a:r>
            <a:r>
              <a:rPr lang="de-DE" altLang="de-DE" sz="1300" dirty="0" err="1">
                <a:ea typeface="ＭＳ Ｐゴシック"/>
                <a:cs typeface="Calibri"/>
                <a:hlinkClick r:id="rId9">
                  <a:extLst>
                    <a:ext uri="{A12FA001-AC4F-418D-AE19-62706E023703}">
                      <ahyp:hlinkClr xmlns:ahyp="http://schemas.microsoft.com/office/drawing/2018/hyperlinkcolor" val="tx"/>
                    </a:ext>
                  </a:extLst>
                </a:hlinkClick>
              </a:rPr>
              <a:t>Occup</a:t>
            </a:r>
            <a:r>
              <a:rPr lang="de-DE" altLang="de-DE" sz="1300" dirty="0">
                <a:ea typeface="ＭＳ Ｐゴシック"/>
                <a:cs typeface="Calibri"/>
                <a:hlinkClick r:id="rId9">
                  <a:extLst>
                    <a:ext uri="{A12FA001-AC4F-418D-AE19-62706E023703}">
                      <ahyp:hlinkClr xmlns:ahyp="http://schemas.microsoft.com/office/drawing/2018/hyperlinkcolor" val="tx"/>
                    </a:ext>
                  </a:extLst>
                </a:hlinkClick>
              </a:rPr>
              <a:t> Hyg.</a:t>
            </a:r>
            <a:r>
              <a:rPr lang="de-DE" altLang="de-DE" sz="1300" dirty="0">
                <a:ea typeface="ＭＳ Ｐゴシック"/>
                <a:cs typeface="Calibri"/>
              </a:rPr>
              <a:t> 20</a:t>
            </a:r>
            <a:r>
              <a:rPr lang="de-DE" altLang="de-DE" dirty="0">
                <a:ea typeface="ＭＳ Ｐゴシック"/>
                <a:cs typeface="Calibri"/>
              </a:rPr>
              <a:t>13 Mar;57(2):240-50. </a:t>
            </a:r>
            <a:r>
              <a:rPr lang="de-DE" altLang="de-DE" dirty="0" err="1">
                <a:ea typeface="ＭＳ Ｐゴシック"/>
                <a:cs typeface="Calibri"/>
              </a:rPr>
              <a:t>doi</a:t>
            </a:r>
            <a:r>
              <a:rPr lang="de-DE" altLang="de-DE" dirty="0">
                <a:ea typeface="ＭＳ Ｐゴシック"/>
                <a:cs typeface="Calibri"/>
              </a:rPr>
              <a:t>: 10.1093/</a:t>
            </a:r>
            <a:r>
              <a:rPr lang="de-DE" altLang="de-DE" dirty="0" err="1">
                <a:ea typeface="ＭＳ Ｐゴシック"/>
                <a:cs typeface="Calibri"/>
              </a:rPr>
              <a:t>annhyg</a:t>
            </a:r>
            <a:r>
              <a:rPr lang="de-DE" altLang="de-DE" dirty="0">
                <a:ea typeface="ＭＳ Ｐゴシック"/>
                <a:cs typeface="Calibri"/>
              </a:rPr>
              <a:t>/mes057.</a:t>
            </a:r>
          </a:p>
          <a:p>
            <a:r>
              <a:rPr lang="en-US" altLang="de-DE" i="1" dirty="0" err="1">
                <a:ea typeface="ＭＳ Ｐゴシック"/>
                <a:cs typeface="Calibri"/>
              </a:rPr>
              <a:t>Schmaus</a:t>
            </a:r>
            <a:r>
              <a:rPr lang="en-US" altLang="de-DE" i="1" dirty="0">
                <a:ea typeface="ＭＳ Ｐゴシック"/>
                <a:cs typeface="Calibri"/>
              </a:rPr>
              <a:t> G et al. </a:t>
            </a:r>
            <a:r>
              <a:rPr lang="en-US" altLang="de-DE" dirty="0">
                <a:ea typeface="ＭＳ Ｐゴシック"/>
                <a:cs typeface="Calibri"/>
              </a:rPr>
              <a:t>Monitoring surface contamination by antineoplastic drugs using gas chromatography-mass spectrometry and voltammetry.</a:t>
            </a:r>
            <a:r>
              <a:rPr lang="en-US" altLang="de-DE" i="1" dirty="0">
                <a:ea typeface="ＭＳ Ｐゴシック"/>
                <a:cs typeface="Calibri"/>
              </a:rPr>
              <a:t> </a:t>
            </a:r>
            <a:r>
              <a:rPr lang="en-US" altLang="de-DE" sz="1300" dirty="0">
                <a:ea typeface="ＭＳ Ｐゴシック"/>
                <a:cs typeface="Calibri"/>
                <a:hlinkClick r:id="rId10">
                  <a:extLst>
                    <a:ext uri="{A12FA001-AC4F-418D-AE19-62706E023703}">
                      <ahyp:hlinkClr xmlns:ahyp="http://schemas.microsoft.com/office/drawing/2018/hyperlinkcolor" val="tx"/>
                    </a:ext>
                  </a:extLst>
                </a:hlinkClick>
              </a:rPr>
              <a:t>Am J Health Syst Pharm.</a:t>
            </a:r>
            <a:r>
              <a:rPr lang="en-US" altLang="de-DE" dirty="0">
                <a:ea typeface="ＭＳ Ｐゴシック"/>
                <a:cs typeface="Calibri"/>
              </a:rPr>
              <a:t> 2002 May 15;59(10):956-61. </a:t>
            </a:r>
            <a:endParaRPr lang="de-DE" altLang="de-DE" dirty="0">
              <a:ea typeface="ＭＳ Ｐゴシック" panose="020B0600070205080204" pitchFamily="34" charset="-128"/>
              <a:cs typeface="Geneva" charset="0"/>
            </a:endParaRPr>
          </a:p>
          <a:p>
            <a:endParaRPr lang="en-US" altLang="de-DE" dirty="0">
              <a:ea typeface="ＭＳ Ｐゴシック" panose="020B0600070205080204" pitchFamily="34" charset="-128"/>
              <a:cs typeface="Geneva" charset="0"/>
            </a:endParaRPr>
          </a:p>
          <a:p>
            <a:endParaRPr lang="de-DE" altLang="de-DE" dirty="0">
              <a:ea typeface="ＭＳ Ｐゴシック" panose="020B0600070205080204" pitchFamily="34" charset="-128"/>
              <a:cs typeface="Geneva"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sz="1200" b="1" dirty="0">
                <a:solidFill>
                  <a:srgbClr val="000000"/>
                </a:solidFill>
                <a:ea typeface="ＭＳ Ｐゴシック"/>
                <a:cs typeface="Calibri"/>
              </a:rPr>
              <a:t>Eigene Ergänzungen:</a:t>
            </a:r>
          </a:p>
          <a:p>
            <a:endParaRPr lang="de-DE" altLang="de-DE" dirty="0">
              <a:ea typeface="ＭＳ Ｐゴシック" panose="020B0600070205080204" pitchFamily="34" charset="-128"/>
              <a:cs typeface="Geneva"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17</a:t>
            </a:fld>
            <a:endParaRPr lang="de-DE" altLang="de-DE"/>
          </a:p>
        </p:txBody>
      </p:sp>
    </p:spTree>
    <p:extLst>
      <p:ext uri="{BB962C8B-B14F-4D97-AF65-F5344CB8AC3E}">
        <p14:creationId xmlns:p14="http://schemas.microsoft.com/office/powerpoint/2010/main" val="628957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b="1" dirty="0">
                <a:solidFill>
                  <a:srgbClr val="000000"/>
                </a:solidFill>
                <a:ea typeface="ＭＳ Ｐゴシック" panose="020B0600070205080204" pitchFamily="34" charset="-128"/>
                <a:cs typeface="Arial" panose="020B0604020202020204" pitchFamily="34" charset="0"/>
              </a:rPr>
              <a:t>Hinweise:</a:t>
            </a:r>
            <a:br>
              <a:rPr lang="de-DE" altLang="de-DE" sz="1200" b="1" dirty="0">
                <a:solidFill>
                  <a:srgbClr val="000000"/>
                </a:solidFill>
                <a:ea typeface="ＭＳ Ｐゴシック" panose="020B0600070205080204" pitchFamily="34" charset="-128"/>
                <a:cs typeface="Arial" panose="020B0604020202020204" pitchFamily="34" charset="0"/>
              </a:rPr>
            </a:br>
            <a:r>
              <a:rPr lang="de-DE" sz="1800" dirty="0">
                <a:effectLst/>
                <a:latin typeface="Segoe UI" panose="020B0502040204020203" pitchFamily="34" charset="0"/>
              </a:rPr>
              <a:t>Vermeidung von Verschleppungen: Schreibzeug, Telefon, Transportbehälter, etc. nur bereichsbezogen einsetzen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sz="1800" dirty="0">
              <a:effectLst/>
              <a:latin typeface="Segoe UI" panose="020B05020402040202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800" dirty="0">
                <a:effectLst/>
                <a:latin typeface="Segoe UI" panose="020B0502040204020203" pitchFamily="34" charset="0"/>
              </a:rPr>
              <a:t>Vermeidung eines Austretens: saugfähige Unterlagen verwenden, auslaufsichere Verpackung von Infusionsbehältnissen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sz="1800" dirty="0">
              <a:effectLst/>
              <a:latin typeface="Segoe UI" panose="020B05020402040202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800" dirty="0">
                <a:effectLst/>
                <a:latin typeface="Segoe UI" panose="020B0502040204020203" pitchFamily="34" charset="0"/>
              </a:rPr>
              <a:t>Sorgsamer Umgang mit dem Infusionsbesteck:</a:t>
            </a:r>
          </a:p>
          <a:p>
            <a:pPr marL="285750" marR="0" lvl="0" indent="-285750" algn="l" defTabSz="457200" rtl="0" eaLnBrk="0" fontAlgn="base" latinLnBrk="0" hangingPunct="0">
              <a:lnSpc>
                <a:spcPct val="100000"/>
              </a:lnSpc>
              <a:spcBef>
                <a:spcPct val="30000"/>
              </a:spcBef>
              <a:spcAft>
                <a:spcPct val="0"/>
              </a:spcAft>
              <a:buClrTx/>
              <a:buSzTx/>
              <a:buFontTx/>
              <a:buChar char="-"/>
              <a:tabLst/>
              <a:defRPr/>
            </a:pPr>
            <a:r>
              <a:rPr lang="de-DE" sz="1800" dirty="0">
                <a:effectLst/>
                <a:latin typeface="Segoe UI" panose="020B0502040204020203" pitchFamily="34" charset="0"/>
              </a:rPr>
              <a:t>zum Einsatz der Zytostatika-Sicherheitsinfusionssysteme nur geschultes Personal</a:t>
            </a:r>
          </a:p>
          <a:p>
            <a:pPr marL="285750" marR="0" lvl="0" indent="-285750" algn="l" defTabSz="457200" rtl="0" eaLnBrk="0" fontAlgn="base" latinLnBrk="0" hangingPunct="0">
              <a:lnSpc>
                <a:spcPct val="100000"/>
              </a:lnSpc>
              <a:spcBef>
                <a:spcPct val="30000"/>
              </a:spcBef>
              <a:spcAft>
                <a:spcPct val="0"/>
              </a:spcAft>
              <a:buClrTx/>
              <a:buSzTx/>
              <a:buFontTx/>
              <a:buChar char="-"/>
              <a:tabLst/>
              <a:defRPr/>
            </a:pPr>
            <a:r>
              <a:rPr lang="de-DE" sz="1800" dirty="0">
                <a:effectLst/>
                <a:latin typeface="Segoe UI" panose="020B0502040204020203" pitchFamily="34" charset="0"/>
              </a:rPr>
              <a:t>vorherige Information des Patienten, sich bei Problemen mit der Infusion beim Pflegepersonal zu melden und keine eigenmächtigen Manipulationen am Infusionszugang etc. auszuüben.</a:t>
            </a:r>
            <a:endParaRPr lang="de-DE" sz="1800" dirty="0">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sz="1800" dirty="0">
              <a:effectLst/>
              <a:latin typeface="Segoe UI" panose="020B05020402040202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altLang="de-DE" sz="1200" b="1" dirty="0">
              <a:solidFill>
                <a:srgbClr val="000000"/>
              </a:solidFill>
              <a:ea typeface="ＭＳ Ｐゴシック" panose="020B0600070205080204" pitchFamily="34" charset="-128"/>
              <a:cs typeface="Arial" panose="020B06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sz="1200" b="1" dirty="0">
                <a:solidFill>
                  <a:srgbClr val="000000"/>
                </a:solidFill>
                <a:ea typeface="ＭＳ Ｐゴシック" panose="020B0600070205080204" pitchFamily="34" charset="-128"/>
                <a:cs typeface="Arial" panose="020B0604020202020204" pitchFamily="34" charset="0"/>
              </a:rPr>
              <a:t>Eigene Ergänzungen:</a:t>
            </a:r>
          </a:p>
          <a:p>
            <a:endParaRPr lang="de-DE" altLang="de-DE" dirty="0">
              <a:ea typeface="ＭＳ Ｐゴシック" panose="020B0600070205080204" pitchFamily="34" charset="-128"/>
              <a:cs typeface="Geneva"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18</a:t>
            </a:fld>
            <a:endParaRPr lang="de-DE" altLang="de-DE"/>
          </a:p>
        </p:txBody>
      </p:sp>
    </p:spTree>
    <p:extLst>
      <p:ext uri="{BB962C8B-B14F-4D97-AF65-F5344CB8AC3E}">
        <p14:creationId xmlns:p14="http://schemas.microsoft.com/office/powerpoint/2010/main" val="3835736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sz="1200"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19</a:t>
            </a:fld>
            <a:endParaRPr lang="de-DE" altLang="de-DE"/>
          </a:p>
        </p:txBody>
      </p:sp>
    </p:spTree>
    <p:extLst>
      <p:ext uri="{BB962C8B-B14F-4D97-AF65-F5344CB8AC3E}">
        <p14:creationId xmlns:p14="http://schemas.microsoft.com/office/powerpoint/2010/main" val="2186163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a:t>
            </a:fld>
            <a:endParaRPr lang="de-DE" altLang="de-DE"/>
          </a:p>
        </p:txBody>
      </p:sp>
    </p:spTree>
    <p:extLst>
      <p:ext uri="{BB962C8B-B14F-4D97-AF65-F5344CB8AC3E}">
        <p14:creationId xmlns:p14="http://schemas.microsoft.com/office/powerpoint/2010/main" val="269059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20</a:t>
            </a:fld>
            <a:endParaRPr lang="de-DE" altLang="de-DE"/>
          </a:p>
        </p:txBody>
      </p:sp>
    </p:spTree>
    <p:extLst>
      <p:ext uri="{BB962C8B-B14F-4D97-AF65-F5344CB8AC3E}">
        <p14:creationId xmlns:p14="http://schemas.microsoft.com/office/powerpoint/2010/main" val="2782223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a:solidFill>
                  <a:srgbClr val="000000"/>
                </a:solidFill>
                <a:ea typeface="ＭＳ Ｐゴシック"/>
                <a:cs typeface="Calibri"/>
              </a:rPr>
              <a:t>Hinweise:</a:t>
            </a:r>
          </a:p>
          <a:p>
            <a:pPr>
              <a:defRPr/>
            </a:pPr>
            <a:r>
              <a:rPr lang="de-DE">
                <a:ea typeface="ＭＳ Ｐゴシック"/>
                <a:cs typeface="Calibri"/>
              </a:rPr>
              <a:t>Nekrotisierende Effekte werden nur bei einer </a:t>
            </a:r>
            <a:r>
              <a:rPr lang="de-DE" err="1">
                <a:ea typeface="ＭＳ Ｐゴシック"/>
                <a:cs typeface="Calibri"/>
              </a:rPr>
              <a:t>Paravasation</a:t>
            </a:r>
            <a:r>
              <a:rPr lang="de-DE">
                <a:ea typeface="ＭＳ Ｐゴシック"/>
                <a:cs typeface="Calibri"/>
              </a:rPr>
              <a:t> bei Patienten beobachtet. Für das medizinische Personal ist ein gewebezerstörender Effekt nur durch eine Stichverletzung mit </a:t>
            </a:r>
            <a:r>
              <a:rPr lang="de-DE" err="1">
                <a:ea typeface="ＭＳ Ｐゴシック"/>
                <a:cs typeface="Calibri"/>
              </a:rPr>
              <a:t>zytostatikahaltiger</a:t>
            </a:r>
            <a:r>
              <a:rPr lang="de-DE">
                <a:ea typeface="ＭＳ Ｐゴシック"/>
                <a:cs typeface="Calibri"/>
              </a:rPr>
              <a:t> Lösung denkbar.</a:t>
            </a:r>
          </a:p>
          <a:p>
            <a:pPr>
              <a:defRPr/>
            </a:pPr>
            <a:endParaRPr lang="de-DE" altLang="de-DE" b="1">
              <a:solidFill>
                <a:srgbClr val="000000"/>
              </a:solidFill>
              <a:ea typeface="ＭＳ Ｐゴシック"/>
              <a:cs typeface="Calibri"/>
            </a:endParaRPr>
          </a:p>
          <a:p>
            <a:pPr>
              <a:defRPr/>
            </a:pPr>
            <a:endParaRPr lang="de-DE" altLang="de-DE" b="1">
              <a:solidFill>
                <a:srgbClr val="000000"/>
              </a:solidFill>
              <a:ea typeface="ＭＳ Ｐゴシック"/>
              <a:cs typeface="Calibri"/>
            </a:endParaRPr>
          </a:p>
          <a:p>
            <a:pPr marL="0" marR="0" lvl="0" indent="0" algn="l" defTabSz="457200">
              <a:lnSpc>
                <a:spcPct val="100000"/>
              </a:lnSpc>
              <a:spcBef>
                <a:spcPct val="30000"/>
              </a:spcBef>
              <a:spcAft>
                <a:spcPct val="0"/>
              </a:spcAft>
              <a:buClrTx/>
              <a:buSzTx/>
              <a:buFontTx/>
              <a:buNone/>
              <a:tabLst/>
              <a:defRPr/>
            </a:pPr>
            <a:r>
              <a:rPr lang="de-DE" altLang="de-DE" b="1">
                <a:solidFill>
                  <a:srgbClr val="000000"/>
                </a:solidFill>
                <a:ea typeface="ＭＳ Ｐゴシック"/>
                <a:cs typeface="Calibri"/>
              </a:rPr>
              <a:t>Eigene Ergänzungen:</a:t>
            </a:r>
            <a:endParaRPr lang="de-DE">
              <a:ea typeface="ＭＳ Ｐゴシック"/>
              <a:cs typeface="Calibri"/>
            </a:endParaRPr>
          </a:p>
          <a:p>
            <a:endParaRPr lang="de-DE">
              <a:ea typeface="ＭＳ Ｐゴシック"/>
              <a:cs typeface="Calibri"/>
            </a:endParaRPr>
          </a:p>
          <a:p>
            <a:endParaRPr lang="de-DE">
              <a:cs typeface="Calibri"/>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21</a:t>
            </a:fld>
            <a:endParaRPr lang="de-DE" altLang="de-DE"/>
          </a:p>
        </p:txBody>
      </p:sp>
    </p:spTree>
    <p:extLst>
      <p:ext uri="{BB962C8B-B14F-4D97-AF65-F5344CB8AC3E}">
        <p14:creationId xmlns:p14="http://schemas.microsoft.com/office/powerpoint/2010/main" val="3608418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u="sng">
                <a:solidFill>
                  <a:srgbClr val="000000"/>
                </a:solidFill>
                <a:ea typeface="ＭＳ Ｐゴシック"/>
                <a:cs typeface="Calibri"/>
              </a:rPr>
              <a:t>Literatur</a:t>
            </a:r>
            <a:r>
              <a:rPr lang="de-DE" altLang="de-DE">
                <a:solidFill>
                  <a:srgbClr val="000000"/>
                </a:solidFill>
                <a:ea typeface="ＭＳ Ｐゴシック"/>
                <a:cs typeface="Calibri"/>
              </a:rPr>
              <a:t>:</a:t>
            </a:r>
          </a:p>
          <a:p>
            <a:r>
              <a:rPr lang="de-DE" altLang="de-DE">
                <a:solidFill>
                  <a:srgbClr val="000000"/>
                </a:solidFill>
                <a:ea typeface="ＭＳ Ｐゴシック"/>
                <a:cs typeface="Calibri"/>
              </a:rPr>
              <a:t>[15]</a:t>
            </a:r>
          </a:p>
          <a:p>
            <a:pPr marL="0" marR="0" lvl="0" indent="0" latinLnBrk="0">
              <a:lnSpc>
                <a:spcPct val="100000"/>
              </a:lnSpc>
              <a:buClr>
                <a:srgbClr val="D11242"/>
              </a:buClr>
              <a:buSzPct val="85000"/>
              <a:buFont typeface="+mj-lt"/>
              <a:buNone/>
              <a:tabLst/>
              <a:defRPr/>
            </a:pPr>
            <a:r>
              <a:rPr kumimoji="0" lang="de-DE" altLang="de-DE" sz="1200" b="0" i="0" u="none" strike="noStrike" kern="0" cap="none" spc="0" normalizeH="0" baseline="0" noProof="0">
                <a:ln>
                  <a:noFill/>
                </a:ln>
                <a:solidFill>
                  <a:srgbClr val="666565"/>
                </a:solidFill>
                <a:effectLst/>
                <a:uLnTx/>
                <a:uFillTx/>
                <a:latin typeface="Arial"/>
                <a:ea typeface="Geneva"/>
                <a:cs typeface="Arial"/>
              </a:rPr>
              <a:t>Berufsgenossenschaft für Gesundheitsdienst und Wohlfahrtspflege – BGW (Hrsg.). Zytostatika im Gesundheitsdienst. Informationen zur sicheren Handhabung von Zytostatika. Stand 02/2019. Online </a:t>
            </a:r>
            <a:r>
              <a:rPr kumimoji="0" lang="de-DE" altLang="de-DE" sz="1200" b="0" i="0" u="none" strike="noStrike" kern="0" cap="none" spc="0" normalizeH="0" baseline="0" noProof="0" err="1">
                <a:ln>
                  <a:noFill/>
                </a:ln>
                <a:solidFill>
                  <a:srgbClr val="666565"/>
                </a:solidFill>
                <a:effectLst/>
                <a:uLnTx/>
                <a:uFillTx/>
                <a:latin typeface="Arial"/>
                <a:ea typeface="Geneva"/>
                <a:cs typeface="Arial"/>
              </a:rPr>
              <a:t>veröffentlic</a:t>
            </a:r>
            <a:r>
              <a:rPr lang="de-DE" altLang="de-DE" kern="0" err="1">
                <a:solidFill>
                  <a:srgbClr val="666565"/>
                </a:solidFill>
                <a:latin typeface="Arial"/>
                <a:ea typeface="Geneva"/>
                <a:cs typeface="Arial"/>
              </a:rPr>
              <a:t>ht</a:t>
            </a:r>
            <a:r>
              <a:rPr lang="de-DE" altLang="de-DE" kern="0">
                <a:solidFill>
                  <a:srgbClr val="666565"/>
                </a:solidFill>
                <a:latin typeface="Arial"/>
                <a:ea typeface="Geneva"/>
                <a:cs typeface="Arial"/>
              </a:rPr>
              <a:t> unter: </a:t>
            </a:r>
            <a:r>
              <a:rPr lang="de-DE" kern="0">
                <a:solidFill>
                  <a:srgbClr val="666565"/>
                </a:solidFill>
                <a:latin typeface="Arial"/>
                <a:ea typeface="Geneva"/>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p>
          <a:p>
            <a:endParaRPr lang="de-DE" altLang="de-DE" kern="0">
              <a:solidFill>
                <a:srgbClr val="666565"/>
              </a:solidFill>
              <a:latin typeface="Arial"/>
              <a:ea typeface="Geneva"/>
              <a:cs typeface="Arial"/>
            </a:endParaRPr>
          </a:p>
          <a:p>
            <a:r>
              <a:rPr lang="de-DE" altLang="de-DE" b="1">
                <a:solidFill>
                  <a:srgbClr val="000000"/>
                </a:solidFill>
                <a:ea typeface="ＭＳ Ｐゴシック"/>
                <a:cs typeface="Calibri"/>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22</a:t>
            </a:fld>
            <a:endParaRPr lang="de-DE" altLang="de-DE"/>
          </a:p>
        </p:txBody>
      </p:sp>
    </p:spTree>
    <p:extLst>
      <p:ext uri="{BB962C8B-B14F-4D97-AF65-F5344CB8AC3E}">
        <p14:creationId xmlns:p14="http://schemas.microsoft.com/office/powerpoint/2010/main" val="2576100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a:lnSpc>
                <a:spcPct val="80000"/>
              </a:lnSpc>
            </a:pPr>
            <a:r>
              <a:rPr lang="de-DE" altLang="de-DE" sz="1200" b="1">
                <a:solidFill>
                  <a:srgbClr val="000000"/>
                </a:solidFill>
                <a:latin typeface="Arial"/>
                <a:ea typeface="ＭＳ Ｐゴシック"/>
                <a:cs typeface="Arial"/>
              </a:rPr>
              <a:t>Hinweise:</a:t>
            </a:r>
          </a:p>
          <a:p>
            <a:pPr marL="171450" indent="-171450">
              <a:lnSpc>
                <a:spcPct val="80000"/>
              </a:lnSpc>
              <a:buFont typeface="Arial" panose="020B0604020202020204" pitchFamily="34" charset="0"/>
              <a:buChar char="•"/>
            </a:pPr>
            <a:r>
              <a:rPr lang="de-DE" altLang="de-DE">
                <a:solidFill>
                  <a:srgbClr val="000000"/>
                </a:solidFill>
                <a:latin typeface="Arial"/>
                <a:ea typeface="ＭＳ Ｐゴシック"/>
                <a:cs typeface="Arial"/>
              </a:rPr>
              <a:t>Kanzerogene</a:t>
            </a:r>
            <a:r>
              <a:rPr lang="de-DE" altLang="de-DE" sz="1200">
                <a:solidFill>
                  <a:srgbClr val="000000"/>
                </a:solidFill>
                <a:latin typeface="Arial"/>
                <a:ea typeface="ＭＳ Ｐゴシック"/>
                <a:cs typeface="Arial"/>
              </a:rPr>
              <a:t> Wirkung: nachgewiesen beim Menschen (z. B. </a:t>
            </a:r>
            <a:r>
              <a:rPr lang="de-DE" altLang="de-DE" sz="1200" err="1">
                <a:solidFill>
                  <a:srgbClr val="000000"/>
                </a:solidFill>
                <a:latin typeface="Arial"/>
                <a:ea typeface="ＭＳ Ｐゴシック"/>
                <a:cs typeface="Arial"/>
              </a:rPr>
              <a:t>Alkylantien</a:t>
            </a:r>
            <a:r>
              <a:rPr lang="de-DE" altLang="de-DE" sz="1200">
                <a:solidFill>
                  <a:srgbClr val="000000"/>
                </a:solidFill>
                <a:latin typeface="Arial"/>
                <a:ea typeface="ＭＳ Ｐゴシック"/>
                <a:cs typeface="Arial"/>
              </a:rPr>
              <a:t>: Cyclophosphamid).</a:t>
            </a:r>
          </a:p>
          <a:p>
            <a:pPr marL="171450" indent="-171450">
              <a:lnSpc>
                <a:spcPct val="80000"/>
              </a:lnSpc>
              <a:buFont typeface="Arial" panose="020B0604020202020204" pitchFamily="34" charset="0"/>
              <a:buChar char="•"/>
            </a:pPr>
            <a:r>
              <a:rPr lang="de-DE" altLang="de-DE">
                <a:solidFill>
                  <a:srgbClr val="000000"/>
                </a:solidFill>
                <a:latin typeface="Arial"/>
                <a:ea typeface="ＭＳ Ｐゴシック"/>
                <a:cs typeface="Arial"/>
              </a:rPr>
              <a:t>Kanzerogen</a:t>
            </a:r>
            <a:r>
              <a:rPr lang="de-DE" altLang="de-DE" sz="1200">
                <a:solidFill>
                  <a:srgbClr val="000000"/>
                </a:solidFill>
                <a:latin typeface="Arial"/>
                <a:ea typeface="ＭＳ Ｐゴシック"/>
                <a:cs typeface="Arial"/>
              </a:rPr>
              <a:t>, mutagen &amp; reproduktionstoxisch: im Tierversuch nachgewiesen (z. B. </a:t>
            </a:r>
            <a:r>
              <a:rPr lang="de-DE" altLang="de-DE" sz="1200" err="1">
                <a:solidFill>
                  <a:srgbClr val="000000"/>
                </a:solidFill>
                <a:latin typeface="Arial"/>
                <a:ea typeface="ＭＳ Ｐゴシック"/>
                <a:cs typeface="Arial"/>
              </a:rPr>
              <a:t>Dacarbazin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Carmustin</a:t>
            </a:r>
            <a:r>
              <a:rPr lang="de-DE" altLang="de-DE" sz="1200">
                <a:solidFill>
                  <a:srgbClr val="000000"/>
                </a:solidFill>
                <a:latin typeface="Arial"/>
                <a:ea typeface="ＭＳ Ｐゴシック"/>
                <a:cs typeface="Arial"/>
              </a:rPr>
              <a:t>).</a:t>
            </a:r>
          </a:p>
          <a:p>
            <a:pPr marL="171450" indent="-171450">
              <a:lnSpc>
                <a:spcPct val="80000"/>
              </a:lnSpc>
              <a:buFont typeface="Arial" panose="020B0604020202020204" pitchFamily="34" charset="0"/>
              <a:buChar char="•"/>
            </a:pPr>
            <a:r>
              <a:rPr lang="de-DE" altLang="de-DE" sz="1200">
                <a:solidFill>
                  <a:srgbClr val="000000"/>
                </a:solidFill>
                <a:latin typeface="Arial"/>
                <a:ea typeface="ＭＳ Ｐゴシック"/>
                <a:cs typeface="Arial"/>
              </a:rPr>
              <a:t>Unter den Oberbegriff CMR-Arzneimittel fallen u. a. auch einige </a:t>
            </a:r>
            <a:r>
              <a:rPr lang="de-DE" altLang="de-DE" sz="1200" err="1">
                <a:solidFill>
                  <a:srgbClr val="000000"/>
                </a:solidFill>
                <a:latin typeface="Arial"/>
                <a:ea typeface="ＭＳ Ｐゴシック"/>
                <a:cs typeface="Arial"/>
              </a:rPr>
              <a:t>Virustatika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Ganciclovir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Cidofovir</a:t>
            </a:r>
            <a:r>
              <a:rPr lang="de-DE" altLang="de-DE" sz="1200">
                <a:solidFill>
                  <a:srgbClr val="000000"/>
                </a:solidFill>
                <a:latin typeface="Arial"/>
                <a:ea typeface="ＭＳ Ｐゴシック"/>
                <a:cs typeface="Arial"/>
              </a:rPr>
              <a:t>)!</a:t>
            </a:r>
            <a:endParaRPr lang="de-DE" altLang="de-DE" sz="1200" b="1">
              <a:solidFill>
                <a:srgbClr val="000000"/>
              </a:solidFill>
              <a:latin typeface="Arial"/>
              <a:ea typeface="ＭＳ Ｐゴシック"/>
              <a:cs typeface="Arial"/>
            </a:endParaRPr>
          </a:p>
          <a:p>
            <a:pPr marL="171450" indent="-171450">
              <a:lnSpc>
                <a:spcPct val="80000"/>
              </a:lnSpc>
              <a:buFont typeface="Arial" panose="020B0604020202020204" pitchFamily="34" charset="0"/>
              <a:buChar char="•"/>
            </a:pPr>
            <a:r>
              <a:rPr lang="de-DE" altLang="de-DE" sz="1200">
                <a:solidFill>
                  <a:srgbClr val="000000"/>
                </a:solidFill>
                <a:latin typeface="Arial"/>
                <a:ea typeface="ＭＳ Ｐゴシック"/>
                <a:cs typeface="Arial"/>
              </a:rPr>
              <a:t>Zytostatika wirken dann </a:t>
            </a:r>
            <a:r>
              <a:rPr lang="de-DE" altLang="de-DE">
                <a:solidFill>
                  <a:srgbClr val="000000"/>
                </a:solidFill>
                <a:latin typeface="Arial"/>
                <a:ea typeface="ＭＳ Ｐゴシック"/>
                <a:cs typeface="Arial"/>
              </a:rPr>
              <a:t>kanzerogen</a:t>
            </a:r>
            <a:r>
              <a:rPr lang="de-DE" altLang="de-DE" sz="1200">
                <a:solidFill>
                  <a:srgbClr val="000000"/>
                </a:solidFill>
                <a:latin typeface="Arial"/>
                <a:ea typeface="ＭＳ Ｐゴシック"/>
                <a:cs typeface="Arial"/>
              </a:rPr>
              <a:t>, mutagen, reproduktionstoxisch, wenn si</a:t>
            </a:r>
            <a:r>
              <a:rPr lang="de-DE" altLang="de-DE" sz="1100">
                <a:solidFill>
                  <a:srgbClr val="000000"/>
                </a:solidFill>
                <a:latin typeface="Arial"/>
                <a:ea typeface="ＭＳ Ｐゴシック"/>
                <a:cs typeface="Arial"/>
              </a:rPr>
              <a:t>e resorbiert (</a:t>
            </a:r>
            <a:r>
              <a:rPr lang="de-DE" altLang="de-DE" sz="1200">
                <a:solidFill>
                  <a:srgbClr val="000000"/>
                </a:solidFill>
                <a:latin typeface="Arial"/>
                <a:ea typeface="ＭＳ Ｐゴシック"/>
                <a:cs typeface="Arial"/>
              </a:rPr>
              <a:t>d. h. in den Körper aufgenommen) werden!</a:t>
            </a:r>
          </a:p>
          <a:p>
            <a:pPr marL="171450" marR="0" lvl="0" indent="-171450" algn="l" defTabSz="457200" rtl="0" eaLnBrk="0" fontAlgn="base" latinLnBrk="0" hangingPunct="0">
              <a:lnSpc>
                <a:spcPct val="80000"/>
              </a:lnSpc>
              <a:spcBef>
                <a:spcPct val="30000"/>
              </a:spcBef>
              <a:spcAft>
                <a:spcPct val="0"/>
              </a:spcAft>
              <a:buClrTx/>
              <a:buSzTx/>
              <a:buFont typeface="Arial" panose="020B0604020202020204" pitchFamily="34" charset="0"/>
              <a:buChar char="•"/>
              <a:tabLst/>
              <a:defRPr/>
            </a:pPr>
            <a:r>
              <a:rPr lang="de-DE" sz="1800">
                <a:effectLst/>
                <a:latin typeface="Calibri"/>
                <a:ea typeface="Calibri" panose="020F0502020204030204" pitchFamily="34" charset="0"/>
                <a:cs typeface="Calibri"/>
              </a:rPr>
              <a:t>Mittlerweile wird auch folgende Begrifflichkeit zum Beispiel in der Gefahrstoffverordnung oder vom IUTA verwendet: KKR (=kanzerogen, </a:t>
            </a:r>
            <a:r>
              <a:rPr lang="de-DE" sz="1800" err="1">
                <a:effectLst/>
                <a:latin typeface="Calibri"/>
                <a:ea typeface="Calibri" panose="020F0502020204030204" pitchFamily="34" charset="0"/>
                <a:cs typeface="Calibri"/>
              </a:rPr>
              <a:t>keimzellmutagen</a:t>
            </a:r>
            <a:r>
              <a:rPr lang="de-DE" sz="1800">
                <a:effectLst/>
                <a:latin typeface="Calibri"/>
                <a:ea typeface="Calibri" panose="020F0502020204030204" pitchFamily="34" charset="0"/>
                <a:cs typeface="Calibri"/>
              </a:rPr>
              <a:t> oder reproduktionstoxisch)</a:t>
            </a:r>
          </a:p>
          <a:p>
            <a:pPr marL="0" indent="0">
              <a:lnSpc>
                <a:spcPct val="80000"/>
              </a:lnSpc>
              <a:buFont typeface="Arial" panose="020B0604020202020204" pitchFamily="34" charset="0"/>
              <a:buNone/>
            </a:pPr>
            <a:endParaRPr lang="de-DE" altLang="de-DE" sz="1200">
              <a:solidFill>
                <a:srgbClr val="000000"/>
              </a:solidFill>
              <a:latin typeface="Arial"/>
              <a:ea typeface="ＭＳ Ｐゴシック"/>
              <a:cs typeface="Arial"/>
            </a:endParaRPr>
          </a:p>
          <a:p>
            <a:pPr>
              <a:lnSpc>
                <a:spcPct val="80000"/>
              </a:lnSpc>
            </a:pP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de-DE" altLang="de-DE" sz="1200" i="0" u="sng">
                <a:solidFill>
                  <a:srgbClr val="000000"/>
                </a:solidFill>
                <a:latin typeface="Arial"/>
                <a:ea typeface="ＭＳ Ｐゴシック"/>
                <a:cs typeface="Arial"/>
              </a:rPr>
              <a:t>Literatur zu den Raten an sekundären Neoplasien (Auswahl):</a:t>
            </a:r>
          </a:p>
          <a:p>
            <a:pPr eaLnBrk="1" hangingPunct="1">
              <a:lnSpc>
                <a:spcPct val="90000"/>
              </a:lnSpc>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Hiddemann</a:t>
            </a:r>
            <a:r>
              <a:rPr lang="de-DE" altLang="de-DE" sz="1200" i="1">
                <a:solidFill>
                  <a:srgbClr val="000000"/>
                </a:solidFill>
                <a:latin typeface="Arial"/>
                <a:ea typeface="ＭＳ Ｐゴシック"/>
                <a:cs typeface="Arial"/>
              </a:rPr>
              <a:t>, Bartram</a:t>
            </a:r>
            <a:r>
              <a:rPr lang="de-DE" altLang="de-DE" sz="1200">
                <a:solidFill>
                  <a:srgbClr val="000000"/>
                </a:solidFill>
                <a:latin typeface="Arial"/>
                <a:ea typeface="ＭＳ Ｐゴシック"/>
                <a:cs typeface="Arial"/>
              </a:rPr>
              <a:t>. Die Onkologie. 2. Auflage 2010, 1391.</a:t>
            </a:r>
          </a:p>
          <a:p>
            <a:pPr eaLnBrk="1" hangingPunct="1">
              <a:lnSpc>
                <a:spcPct val="90000"/>
              </a:lnSpc>
            </a:pPr>
            <a:r>
              <a:rPr lang="de-DE" altLang="de-DE">
                <a:solidFill>
                  <a:srgbClr val="000000"/>
                </a:solidFill>
                <a:latin typeface="Arial"/>
                <a:ea typeface="ＭＳ Ｐゴシック"/>
                <a:cs typeface="Arial"/>
              </a:rPr>
              <a:t> </a:t>
            </a:r>
            <a:r>
              <a:rPr lang="de-DE" altLang="de-DE" sz="1200" i="1">
                <a:solidFill>
                  <a:srgbClr val="000000"/>
                </a:solidFill>
                <a:latin typeface="Arial"/>
                <a:ea typeface="ＭＳ Ｐゴシック"/>
                <a:cs typeface="Arial"/>
              </a:rPr>
              <a:t>Schmoll, Höffgen, Possinger</a:t>
            </a:r>
            <a:r>
              <a:rPr lang="de-DE" altLang="de-DE" sz="1200">
                <a:solidFill>
                  <a:srgbClr val="000000"/>
                </a:solidFill>
                <a:latin typeface="Arial"/>
                <a:ea typeface="ＭＳ Ｐゴシック"/>
                <a:cs typeface="Arial"/>
              </a:rPr>
              <a:t>. Kompendium Internistische Onkologie. 4. Auflage 2006, 1973–1983 (dort wird die Abhängigkeit von der Häufigkeit der Exposition nicht explizit genannt, aber man kann es aus dem Vergleich der jeweils angewandten Therapieschemata schlussfolgern).</a:t>
            </a:r>
          </a:p>
          <a:p>
            <a:pPr eaLnBrk="1" hangingPunct="1">
              <a:lnSpc>
                <a:spcPct val="90000"/>
              </a:lnSpc>
            </a:pPr>
            <a:r>
              <a:rPr lang="de-DE" altLang="de-DE">
                <a:solidFill>
                  <a:srgbClr val="000000"/>
                </a:solidFill>
                <a:latin typeface="Arial"/>
                <a:ea typeface="ＭＳ Ｐゴシック"/>
                <a:cs typeface="Arial"/>
              </a:rPr>
              <a:t> </a:t>
            </a:r>
            <a:r>
              <a:rPr lang="de-DE" altLang="de-DE" sz="1200" i="1">
                <a:solidFill>
                  <a:srgbClr val="000000"/>
                </a:solidFill>
                <a:latin typeface="Arial"/>
                <a:ea typeface="ＭＳ Ｐゴシック"/>
                <a:cs typeface="Arial"/>
              </a:rPr>
              <a:t>Smith RE et al. </a:t>
            </a:r>
            <a:r>
              <a:rPr lang="de-DE" altLang="de-DE" sz="1200" err="1">
                <a:solidFill>
                  <a:srgbClr val="000000"/>
                </a:solidFill>
                <a:latin typeface="Arial"/>
                <a:ea typeface="ＭＳ Ｐゴシック"/>
                <a:cs typeface="Arial"/>
              </a:rPr>
              <a:t>Acute</a:t>
            </a:r>
            <a:r>
              <a:rPr lang="de-DE" altLang="de-DE" sz="1200">
                <a:solidFill>
                  <a:srgbClr val="000000"/>
                </a:solidFill>
                <a:latin typeface="Arial"/>
                <a:ea typeface="ＭＳ Ｐゴシック"/>
                <a:cs typeface="Arial"/>
              </a:rPr>
              <a:t> Myeloid </a:t>
            </a:r>
            <a:r>
              <a:rPr lang="de-DE" altLang="de-DE" sz="1200" err="1">
                <a:solidFill>
                  <a:srgbClr val="000000"/>
                </a:solidFill>
                <a:latin typeface="Arial"/>
                <a:ea typeface="ＭＳ Ｐゴシック"/>
                <a:cs typeface="Arial"/>
              </a:rPr>
              <a:t>Leukemia</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Myelodysplastic</a:t>
            </a:r>
            <a:r>
              <a:rPr lang="de-DE" altLang="de-DE" sz="1200">
                <a:solidFill>
                  <a:srgbClr val="000000"/>
                </a:solidFill>
                <a:latin typeface="Arial"/>
                <a:ea typeface="ＭＳ Ｐゴシック"/>
                <a:cs typeface="Arial"/>
              </a:rPr>
              <a:t> Syndrome After </a:t>
            </a:r>
            <a:r>
              <a:rPr lang="de-DE" altLang="de-DE" sz="1200" err="1">
                <a:solidFill>
                  <a:srgbClr val="000000"/>
                </a:solidFill>
                <a:latin typeface="Arial"/>
                <a:ea typeface="ＭＳ Ｐゴシック"/>
                <a:cs typeface="Arial"/>
              </a:rPr>
              <a:t>Doxorubicin-Cyclophosphamide</a:t>
            </a:r>
            <a:r>
              <a:rPr lang="de-DE" altLang="de-DE" sz="1200">
                <a:solidFill>
                  <a:srgbClr val="000000"/>
                </a:solidFill>
                <a:latin typeface="Arial"/>
                <a:ea typeface="ＭＳ Ｐゴシック"/>
                <a:cs typeface="Arial"/>
              </a:rPr>
              <a:t> Adjuvant Therapy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Operable </a:t>
            </a:r>
            <a:r>
              <a:rPr lang="de-DE" altLang="de-DE" sz="1200" err="1">
                <a:solidFill>
                  <a:srgbClr val="000000"/>
                </a:solidFill>
                <a:latin typeface="Arial"/>
                <a:ea typeface="ＭＳ Ｐゴシック"/>
                <a:cs typeface="Arial"/>
              </a:rPr>
              <a:t>Breast</a:t>
            </a:r>
            <a:r>
              <a:rPr lang="de-DE" altLang="de-DE" sz="1200">
                <a:solidFill>
                  <a:srgbClr val="000000"/>
                </a:solidFill>
                <a:latin typeface="Arial"/>
                <a:ea typeface="ＭＳ Ｐゴシック"/>
                <a:cs typeface="Arial"/>
              </a:rPr>
              <a:t> Cancer: The National </a:t>
            </a:r>
            <a:r>
              <a:rPr lang="de-DE" altLang="de-DE" sz="1200" err="1">
                <a:solidFill>
                  <a:srgbClr val="000000"/>
                </a:solidFill>
                <a:latin typeface="Arial"/>
                <a:ea typeface="ＭＳ Ｐゴシック"/>
                <a:cs typeface="Arial"/>
              </a:rPr>
              <a:t>Surgical</a:t>
            </a:r>
            <a:r>
              <a:rPr lang="de-DE" altLang="de-DE" sz="1200">
                <a:solidFill>
                  <a:srgbClr val="000000"/>
                </a:solidFill>
                <a:latin typeface="Arial"/>
                <a:ea typeface="ＭＳ Ｐゴシック"/>
                <a:cs typeface="Arial"/>
              </a:rPr>
              <a:t> Adjuvant </a:t>
            </a:r>
            <a:r>
              <a:rPr lang="de-DE" altLang="de-DE" sz="1200" err="1">
                <a:solidFill>
                  <a:srgbClr val="000000"/>
                </a:solidFill>
                <a:latin typeface="Arial"/>
                <a:ea typeface="ＭＳ Ｐゴシック"/>
                <a:cs typeface="Arial"/>
              </a:rPr>
              <a:t>Breast</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Bowel</a:t>
            </a:r>
            <a:r>
              <a:rPr lang="de-DE" altLang="de-DE" sz="1200">
                <a:solidFill>
                  <a:srgbClr val="000000"/>
                </a:solidFill>
                <a:latin typeface="Arial"/>
                <a:ea typeface="ＭＳ Ｐゴシック"/>
                <a:cs typeface="Arial"/>
              </a:rPr>
              <a:t> Project Experience. J </a:t>
            </a:r>
            <a:r>
              <a:rPr lang="de-DE" altLang="de-DE" sz="1200" err="1">
                <a:solidFill>
                  <a:srgbClr val="000000"/>
                </a:solidFill>
                <a:latin typeface="Arial"/>
                <a:ea typeface="ＭＳ Ｐゴシック"/>
                <a:cs typeface="Arial"/>
              </a:rPr>
              <a:t>Clin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Oncol</a:t>
            </a:r>
            <a:r>
              <a:rPr lang="de-DE" altLang="de-DE" sz="1200">
                <a:solidFill>
                  <a:srgbClr val="000000"/>
                </a:solidFill>
                <a:latin typeface="Arial"/>
                <a:ea typeface="ＭＳ Ｐゴシック"/>
                <a:cs typeface="Arial"/>
              </a:rPr>
              <a:t>. 2003 Apr 1;21(7):1195–1204.</a:t>
            </a:r>
          </a:p>
          <a:p>
            <a:pPr eaLnBrk="1" hangingPunct="1">
              <a:lnSpc>
                <a:spcPct val="90000"/>
              </a:lnSpc>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Sorror</a:t>
            </a:r>
            <a:r>
              <a:rPr lang="de-DE" altLang="de-DE" sz="1200" i="1">
                <a:solidFill>
                  <a:srgbClr val="000000"/>
                </a:solidFill>
                <a:latin typeface="Arial"/>
                <a:ea typeface="ＭＳ Ｐゴシック"/>
                <a:cs typeface="Arial"/>
              </a:rPr>
              <a:t> ML et al. </a:t>
            </a:r>
            <a:r>
              <a:rPr lang="de-DE" altLang="de-DE" sz="1200">
                <a:solidFill>
                  <a:srgbClr val="000000"/>
                </a:solidFill>
                <a:latin typeface="Arial"/>
                <a:ea typeface="ＭＳ Ｐゴシック"/>
                <a:cs typeface="Arial"/>
              </a:rPr>
              <a:t>Long-term </a:t>
            </a:r>
            <a:r>
              <a:rPr lang="de-DE" altLang="de-DE" sz="1200" err="1">
                <a:solidFill>
                  <a:srgbClr val="000000"/>
                </a:solidFill>
                <a:latin typeface="Arial"/>
                <a:ea typeface="ＭＳ Ｐゴシック"/>
                <a:cs typeface="Arial"/>
              </a:rPr>
              <a:t>outcomes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among</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older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patients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following</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nonmyeloablative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conditioning</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allogeneic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hematopoietic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cell</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transplantation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advanced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hematologic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malignancies</a:t>
            </a:r>
            <a:r>
              <a:rPr lang="de-DE" altLang="de-DE" sz="1200">
                <a:solidFill>
                  <a:srgbClr val="000000"/>
                </a:solidFill>
                <a:latin typeface="Arial"/>
                <a:ea typeface="ＭＳ Ｐゴシック"/>
                <a:cs typeface="Arial"/>
              </a:rPr>
              <a:t>. JAMA. 2011 Nov 2;306(17):1874–83.</a:t>
            </a:r>
          </a:p>
          <a:p>
            <a:pPr eaLnBrk="1" hangingPunct="1">
              <a:lnSpc>
                <a:spcPct val="90000"/>
              </a:lnSpc>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Pui</a:t>
            </a:r>
            <a:r>
              <a:rPr lang="de-DE" altLang="de-DE" sz="1200" i="1">
                <a:solidFill>
                  <a:srgbClr val="000000"/>
                </a:solidFill>
                <a:latin typeface="Arial"/>
                <a:ea typeface="ＭＳ Ｐゴシック"/>
                <a:cs typeface="Arial"/>
              </a:rPr>
              <a:t> CH et al. </a:t>
            </a:r>
            <a:r>
              <a:rPr lang="de-DE" altLang="de-DE" sz="1200">
                <a:solidFill>
                  <a:srgbClr val="000000"/>
                </a:solidFill>
                <a:latin typeface="Arial"/>
                <a:ea typeface="ＭＳ Ｐゴシック"/>
                <a:cs typeface="Arial"/>
              </a:rPr>
              <a:t>Extended follow-</a:t>
            </a:r>
            <a:r>
              <a:rPr lang="de-DE" altLang="de-DE" sz="1200" err="1">
                <a:solidFill>
                  <a:srgbClr val="000000"/>
                </a:solidFill>
                <a:latin typeface="Arial"/>
                <a:ea typeface="ＭＳ Ｐゴシック"/>
                <a:cs typeface="Arial"/>
              </a:rPr>
              <a:t>up</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long</a:t>
            </a:r>
            <a:r>
              <a:rPr lang="de-DE" altLang="de-DE" sz="1200">
                <a:solidFill>
                  <a:srgbClr val="000000"/>
                </a:solidFill>
                <a:latin typeface="Arial"/>
                <a:ea typeface="ＭＳ Ｐゴシック"/>
                <a:cs typeface="Arial"/>
              </a:rPr>
              <a:t>-term </a:t>
            </a:r>
            <a:r>
              <a:rPr lang="de-DE" altLang="de-DE" sz="1200" err="1">
                <a:solidFill>
                  <a:srgbClr val="000000"/>
                </a:solidFill>
                <a:latin typeface="Arial"/>
                <a:ea typeface="ＭＳ Ｐゴシック"/>
                <a:cs typeface="Arial"/>
              </a:rPr>
              <a:t>survivors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childhood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acute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lymphoblastic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leukemia</a:t>
            </a:r>
            <a:r>
              <a:rPr lang="de-DE" altLang="de-DE" sz="1200">
                <a:solidFill>
                  <a:srgbClr val="000000"/>
                </a:solidFill>
                <a:latin typeface="Arial"/>
                <a:ea typeface="ＭＳ Ｐゴシック"/>
                <a:cs typeface="Arial"/>
              </a:rPr>
              <a:t>. N Engl J Med. 2003;349:640–649.</a:t>
            </a:r>
          </a:p>
          <a:p>
            <a:pPr eaLnBrk="1" hangingPunct="1">
              <a:lnSpc>
                <a:spcPct val="90000"/>
              </a:lnSpc>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Neglia</a:t>
            </a:r>
            <a:r>
              <a:rPr lang="de-DE" altLang="de-DE" sz="1200" i="1">
                <a:solidFill>
                  <a:srgbClr val="000000"/>
                </a:solidFill>
                <a:latin typeface="Arial"/>
                <a:ea typeface="ＭＳ Ｐゴシック"/>
                <a:cs typeface="Arial"/>
              </a:rPr>
              <a:t> JP et al. </a:t>
            </a:r>
            <a:r>
              <a:rPr lang="de-DE" altLang="de-DE" sz="1200">
                <a:solidFill>
                  <a:srgbClr val="000000"/>
                </a:solidFill>
                <a:latin typeface="Arial"/>
                <a:ea typeface="ＭＳ Ｐゴシック"/>
                <a:cs typeface="Arial"/>
              </a:rPr>
              <a:t>Second </a:t>
            </a:r>
            <a:r>
              <a:rPr lang="de-DE" altLang="de-DE" sz="1200" err="1">
                <a:solidFill>
                  <a:srgbClr val="000000"/>
                </a:solidFill>
                <a:latin typeface="Arial"/>
                <a:ea typeface="ＭＳ Ｐゴシック"/>
                <a:cs typeface="Arial"/>
              </a:rPr>
              <a:t>malignant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neoplasms</a:t>
            </a:r>
            <a:r>
              <a:rPr lang="de-DE" altLang="de-DE" sz="1200">
                <a:solidFill>
                  <a:srgbClr val="000000"/>
                </a:solidFill>
                <a:latin typeface="Arial"/>
                <a:ea typeface="ＭＳ Ｐゴシック"/>
                <a:cs typeface="Arial"/>
              </a:rPr>
              <a:t> in </a:t>
            </a:r>
            <a:r>
              <a:rPr lang="de-DE" altLang="de-DE" sz="1200" err="1">
                <a:solidFill>
                  <a:srgbClr val="000000"/>
                </a:solidFill>
                <a:latin typeface="Arial"/>
                <a:ea typeface="ＭＳ Ｐゴシック"/>
                <a:cs typeface="Arial"/>
              </a:rPr>
              <a:t>five-year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survivors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childhood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cancer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childhood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cancer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survivor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study</a:t>
            </a:r>
            <a:r>
              <a:rPr lang="de-DE" altLang="de-DE" sz="1200">
                <a:solidFill>
                  <a:srgbClr val="000000"/>
                </a:solidFill>
                <a:latin typeface="Arial"/>
                <a:ea typeface="ＭＳ Ｐゴシック"/>
                <a:cs typeface="Arial"/>
              </a:rPr>
              <a:t>. J </a:t>
            </a:r>
            <a:r>
              <a:rPr lang="de-DE" altLang="de-DE" sz="1200" err="1">
                <a:solidFill>
                  <a:srgbClr val="000000"/>
                </a:solidFill>
                <a:latin typeface="Arial"/>
                <a:ea typeface="ＭＳ Ｐゴシック"/>
                <a:cs typeface="Arial"/>
              </a:rPr>
              <a:t>Natl</a:t>
            </a:r>
            <a:r>
              <a:rPr lang="de-DE" altLang="de-DE" sz="1200">
                <a:solidFill>
                  <a:srgbClr val="000000"/>
                </a:solidFill>
                <a:latin typeface="Arial"/>
                <a:ea typeface="ＭＳ Ｐゴシック"/>
                <a:cs typeface="Arial"/>
              </a:rPr>
              <a:t> Cancer </a:t>
            </a:r>
            <a:r>
              <a:rPr lang="de-DE" altLang="de-DE" sz="1200" err="1">
                <a:solidFill>
                  <a:srgbClr val="000000"/>
                </a:solidFill>
                <a:latin typeface="Arial"/>
                <a:ea typeface="ＭＳ Ｐゴシック"/>
                <a:cs typeface="Arial"/>
              </a:rPr>
              <a:t>Inst</a:t>
            </a:r>
            <a:r>
              <a:rPr lang="de-DE" altLang="de-DE" sz="1200">
                <a:solidFill>
                  <a:srgbClr val="000000"/>
                </a:solidFill>
                <a:latin typeface="Arial"/>
                <a:ea typeface="ＭＳ Ｐゴシック"/>
                <a:cs typeface="Arial"/>
              </a:rPr>
              <a:t>. 2001;93:618–629.</a:t>
            </a:r>
          </a:p>
          <a:p>
            <a:pPr eaLnBrk="1" hangingPunct="1">
              <a:lnSpc>
                <a:spcPct val="90000"/>
              </a:lnSpc>
            </a:pPr>
            <a:r>
              <a:rPr lang="de-DE" altLang="de-DE">
                <a:solidFill>
                  <a:srgbClr val="000000"/>
                </a:solidFill>
                <a:latin typeface="Arial"/>
                <a:ea typeface="ＭＳ Ｐゴシック"/>
                <a:cs typeface="Arial"/>
              </a:rPr>
              <a:t> </a:t>
            </a:r>
            <a:r>
              <a:rPr lang="de-DE" altLang="de-DE" sz="1200" i="1">
                <a:solidFill>
                  <a:srgbClr val="000000"/>
                </a:solidFill>
                <a:latin typeface="Arial"/>
                <a:ea typeface="ＭＳ Ｐゴシック"/>
                <a:cs typeface="Arial"/>
              </a:rPr>
              <a:t>Relling MV et al. </a:t>
            </a:r>
            <a:r>
              <a:rPr lang="de-DE" altLang="de-DE" sz="1200" err="1">
                <a:solidFill>
                  <a:srgbClr val="000000"/>
                </a:solidFill>
                <a:latin typeface="Arial"/>
                <a:ea typeface="ＭＳ Ｐゴシック"/>
                <a:cs typeface="Arial"/>
              </a:rPr>
              <a:t>Granulocyte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colony-stimulating</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factor</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the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risk</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secondary</a:t>
            </a:r>
            <a:r>
              <a:rPr lang="de-DE" altLang="de-DE" sz="1200">
                <a:solidFill>
                  <a:srgbClr val="000000"/>
                </a:solidFill>
                <a:latin typeface="Arial"/>
                <a:ea typeface="ＭＳ Ｐゴシック"/>
                <a:cs typeface="Arial"/>
              </a:rPr>
              <a:t> myeloid </a:t>
            </a:r>
            <a:r>
              <a:rPr lang="de-DE" altLang="de-DE" sz="1200" err="1">
                <a:solidFill>
                  <a:srgbClr val="000000"/>
                </a:solidFill>
                <a:latin typeface="Arial"/>
                <a:ea typeface="ＭＳ Ｐゴシック"/>
                <a:cs typeface="Arial"/>
              </a:rPr>
              <a:t>malignancy</a:t>
            </a:r>
            <a:r>
              <a:rPr lang="de-DE" altLang="de-DE" sz="1200">
                <a:solidFill>
                  <a:srgbClr val="000000"/>
                </a:solidFill>
                <a:latin typeface="Arial"/>
                <a:ea typeface="ＭＳ Ｐゴシック"/>
                <a:cs typeface="Arial"/>
              </a:rPr>
              <a:t> after </a:t>
            </a:r>
            <a:r>
              <a:rPr lang="de-DE" altLang="de-DE" sz="1200" err="1">
                <a:solidFill>
                  <a:srgbClr val="000000"/>
                </a:solidFill>
                <a:latin typeface="Arial"/>
                <a:ea typeface="ＭＳ Ｐゴシック"/>
                <a:cs typeface="Arial"/>
              </a:rPr>
              <a:t>etoposide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treatment</a:t>
            </a:r>
            <a:r>
              <a:rPr lang="de-DE" altLang="de-DE" sz="1200">
                <a:solidFill>
                  <a:srgbClr val="000000"/>
                </a:solidFill>
                <a:latin typeface="Arial"/>
                <a:ea typeface="ＭＳ Ｐゴシック"/>
                <a:cs typeface="Arial"/>
              </a:rPr>
              <a:t>. Blood. 2003;101: 3862–3867.</a:t>
            </a:r>
          </a:p>
          <a:p>
            <a:pPr eaLnBrk="1" hangingPunct="1">
              <a:lnSpc>
                <a:spcPct val="90000"/>
              </a:lnSpc>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Powles</a:t>
            </a:r>
            <a:r>
              <a:rPr lang="de-DE" altLang="de-DE" sz="1200" i="1">
                <a:solidFill>
                  <a:srgbClr val="000000"/>
                </a:solidFill>
                <a:latin typeface="Arial"/>
                <a:ea typeface="ＭＳ Ｐゴシック"/>
                <a:cs typeface="Arial"/>
              </a:rPr>
              <a:t> T et al. </a:t>
            </a:r>
            <a:r>
              <a:rPr lang="de-DE" altLang="de-DE" sz="1200">
                <a:solidFill>
                  <a:srgbClr val="000000"/>
                </a:solidFill>
                <a:latin typeface="Arial"/>
                <a:ea typeface="ＭＳ Ｐゴシック"/>
                <a:cs typeface="Arial"/>
              </a:rPr>
              <a:t>The </a:t>
            </a:r>
            <a:r>
              <a:rPr lang="de-DE" altLang="de-DE" sz="1200" err="1">
                <a:solidFill>
                  <a:srgbClr val="000000"/>
                </a:solidFill>
                <a:latin typeface="Arial"/>
                <a:ea typeface="ＭＳ Ｐゴシック"/>
                <a:cs typeface="Arial"/>
              </a:rPr>
              <a:t>long</a:t>
            </a:r>
            <a:r>
              <a:rPr lang="de-DE" altLang="de-DE" sz="1200">
                <a:solidFill>
                  <a:srgbClr val="000000"/>
                </a:solidFill>
                <a:latin typeface="Arial"/>
                <a:ea typeface="ＭＳ Ｐゴシック"/>
                <a:cs typeface="Arial"/>
              </a:rPr>
              <a:t>-term </a:t>
            </a:r>
            <a:r>
              <a:rPr lang="de-DE" altLang="de-DE" sz="1200" err="1">
                <a:solidFill>
                  <a:srgbClr val="000000"/>
                </a:solidFill>
                <a:latin typeface="Arial"/>
                <a:ea typeface="ＭＳ Ｐゴシック"/>
                <a:cs typeface="Arial"/>
              </a:rPr>
              <a:t>risks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adjuvant </a:t>
            </a:r>
            <a:r>
              <a:rPr lang="de-DE" altLang="de-DE" sz="1200" err="1">
                <a:solidFill>
                  <a:srgbClr val="000000"/>
                </a:solidFill>
                <a:latin typeface="Arial"/>
                <a:ea typeface="ＭＳ Ｐゴシック"/>
                <a:cs typeface="Arial"/>
              </a:rPr>
              <a:t>carboplatin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treatment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stage</a:t>
            </a:r>
            <a:r>
              <a:rPr lang="de-DE" altLang="de-DE" sz="1200">
                <a:solidFill>
                  <a:srgbClr val="000000"/>
                </a:solidFill>
                <a:latin typeface="Arial"/>
                <a:ea typeface="ＭＳ Ｐゴシック"/>
                <a:cs typeface="Arial"/>
              </a:rPr>
              <a:t> I </a:t>
            </a:r>
            <a:r>
              <a:rPr lang="de-DE" altLang="de-DE" sz="1200" err="1">
                <a:solidFill>
                  <a:srgbClr val="000000"/>
                </a:solidFill>
                <a:latin typeface="Arial"/>
                <a:ea typeface="ＭＳ Ｐゴシック"/>
                <a:cs typeface="Arial"/>
              </a:rPr>
              <a:t>seminoma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the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testis</a:t>
            </a:r>
            <a:r>
              <a:rPr lang="de-DE" altLang="de-DE" sz="1200">
                <a:solidFill>
                  <a:srgbClr val="000000"/>
                </a:solidFill>
                <a:latin typeface="Arial"/>
                <a:ea typeface="ＭＳ Ｐゴシック"/>
                <a:cs typeface="Arial"/>
              </a:rPr>
              <a:t>. Ann </a:t>
            </a:r>
            <a:r>
              <a:rPr lang="de-DE" altLang="de-DE" sz="1200" err="1">
                <a:solidFill>
                  <a:srgbClr val="000000"/>
                </a:solidFill>
                <a:latin typeface="Arial"/>
                <a:ea typeface="ＭＳ Ｐゴシック"/>
                <a:cs typeface="Arial"/>
              </a:rPr>
              <a:t>Oncol</a:t>
            </a:r>
            <a:r>
              <a:rPr lang="de-DE" altLang="de-DE" sz="1200">
                <a:solidFill>
                  <a:srgbClr val="000000"/>
                </a:solidFill>
                <a:latin typeface="Arial"/>
                <a:ea typeface="ＭＳ Ｐゴシック"/>
                <a:cs typeface="Arial"/>
              </a:rPr>
              <a:t> 2008 Mar 1;19(3):443–447.</a:t>
            </a:r>
          </a:p>
          <a:p>
            <a:pPr eaLnBrk="1" hangingPunct="1">
              <a:lnSpc>
                <a:spcPct val="90000"/>
              </a:lnSpc>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Hosing</a:t>
            </a:r>
            <a:r>
              <a:rPr lang="de-DE" altLang="de-DE" sz="1200" i="1">
                <a:solidFill>
                  <a:srgbClr val="000000"/>
                </a:solidFill>
                <a:latin typeface="Arial"/>
                <a:ea typeface="ＭＳ Ｐゴシック"/>
                <a:cs typeface="Arial"/>
              </a:rPr>
              <a:t> C </a:t>
            </a:r>
            <a:r>
              <a:rPr lang="de-DE" altLang="de-DE" sz="1200">
                <a:solidFill>
                  <a:srgbClr val="000000"/>
                </a:solidFill>
                <a:latin typeface="Arial"/>
                <a:ea typeface="ＭＳ Ｐゴシック"/>
                <a:cs typeface="Arial"/>
              </a:rPr>
              <a:t>et al. Risk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therapy-related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myelodysplastic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syndrome</a:t>
            </a:r>
            <a:r>
              <a:rPr lang="de-DE" altLang="de-DE" sz="1200">
                <a:solidFill>
                  <a:srgbClr val="000000"/>
                </a:solidFill>
                <a:latin typeface="Arial"/>
                <a:ea typeface="ＭＳ Ｐゴシック"/>
                <a:cs typeface="Arial"/>
              </a:rPr>
              <a:t>/</a:t>
            </a:r>
            <a:r>
              <a:rPr lang="de-DE" altLang="de-DE" sz="1200" err="1">
                <a:solidFill>
                  <a:srgbClr val="000000"/>
                </a:solidFill>
                <a:latin typeface="Arial"/>
                <a:ea typeface="ＭＳ Ｐゴシック"/>
                <a:cs typeface="Arial"/>
              </a:rPr>
              <a:t>acute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leukemia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following</a:t>
            </a:r>
            <a:r>
              <a:rPr lang="de-DE" altLang="de-DE" sz="1200">
                <a:solidFill>
                  <a:srgbClr val="000000"/>
                </a:solidFill>
                <a:latin typeface="Arial"/>
                <a:ea typeface="ＭＳ Ｐゴシック"/>
                <a:cs typeface="Arial"/>
              </a:rPr>
              <a:t> high-dose </a:t>
            </a:r>
            <a:r>
              <a:rPr lang="de-DE" altLang="de-DE" sz="1200" err="1">
                <a:solidFill>
                  <a:srgbClr val="000000"/>
                </a:solidFill>
                <a:latin typeface="Arial"/>
                <a:ea typeface="ＭＳ Ｐゴシック"/>
                <a:cs typeface="Arial"/>
              </a:rPr>
              <a:t>therapy</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autologous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bone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marrow</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transplantation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non-</a:t>
            </a:r>
            <a:r>
              <a:rPr lang="de-DE" altLang="de-DE" sz="1200" err="1">
                <a:solidFill>
                  <a:srgbClr val="000000"/>
                </a:solidFill>
                <a:latin typeface="Arial"/>
                <a:ea typeface="ＭＳ Ｐゴシック"/>
                <a:cs typeface="Arial"/>
              </a:rPr>
              <a:t>Hodgkin's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lymphoma</a:t>
            </a:r>
            <a:r>
              <a:rPr lang="de-DE" altLang="de-DE" sz="1200">
                <a:solidFill>
                  <a:srgbClr val="000000"/>
                </a:solidFill>
                <a:latin typeface="Arial"/>
                <a:ea typeface="ＭＳ Ｐゴシック"/>
                <a:cs typeface="Arial"/>
              </a:rPr>
              <a:t>. Ann </a:t>
            </a:r>
            <a:r>
              <a:rPr lang="de-DE" altLang="de-DE" sz="1200" err="1">
                <a:solidFill>
                  <a:srgbClr val="000000"/>
                </a:solidFill>
                <a:latin typeface="Arial"/>
                <a:ea typeface="ＭＳ Ｐゴシック"/>
                <a:cs typeface="Arial"/>
              </a:rPr>
              <a:t>Oncol</a:t>
            </a:r>
            <a:r>
              <a:rPr lang="de-DE" altLang="de-DE" sz="1200">
                <a:solidFill>
                  <a:srgbClr val="000000"/>
                </a:solidFill>
                <a:latin typeface="Arial"/>
                <a:ea typeface="ＭＳ Ｐゴシック"/>
                <a:cs typeface="Arial"/>
              </a:rPr>
              <a:t> 2002 Mar;13(3):450–459.</a:t>
            </a:r>
          </a:p>
          <a:p>
            <a:pPr eaLnBrk="1" hangingPunct="1">
              <a:lnSpc>
                <a:spcPct val="90000"/>
              </a:lnSpc>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Abrahamsen</a:t>
            </a:r>
            <a:r>
              <a:rPr lang="de-DE" altLang="de-DE" sz="1200" i="1">
                <a:solidFill>
                  <a:srgbClr val="000000"/>
                </a:solidFill>
                <a:latin typeface="Arial"/>
                <a:ea typeface="ＭＳ Ｐゴシック"/>
                <a:cs typeface="Arial"/>
              </a:rPr>
              <a:t> AF et al. </a:t>
            </a:r>
            <a:r>
              <a:rPr lang="de-DE" altLang="de-DE" sz="1200">
                <a:solidFill>
                  <a:srgbClr val="000000"/>
                </a:solidFill>
                <a:latin typeface="Arial"/>
                <a:ea typeface="ＭＳ Ｐゴシック"/>
                <a:cs typeface="Arial"/>
              </a:rPr>
              <a:t>Long-term </a:t>
            </a:r>
            <a:r>
              <a:rPr lang="de-DE" altLang="de-DE" sz="1200" err="1">
                <a:solidFill>
                  <a:srgbClr val="000000"/>
                </a:solidFill>
                <a:latin typeface="Arial"/>
                <a:ea typeface="ＭＳ Ｐゴシック"/>
                <a:cs typeface="Arial"/>
              </a:rPr>
              <a:t>risk</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second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malignancy</a:t>
            </a:r>
            <a:r>
              <a:rPr lang="de-DE" altLang="de-DE" sz="1200">
                <a:solidFill>
                  <a:srgbClr val="000000"/>
                </a:solidFill>
                <a:latin typeface="Arial"/>
                <a:ea typeface="ＭＳ Ｐゴシック"/>
                <a:cs typeface="Arial"/>
              </a:rPr>
              <a:t> after </a:t>
            </a:r>
            <a:r>
              <a:rPr lang="de-DE" altLang="de-DE" sz="1200" err="1">
                <a:solidFill>
                  <a:srgbClr val="000000"/>
                </a:solidFill>
                <a:latin typeface="Arial"/>
                <a:ea typeface="ＭＳ Ｐゴシック"/>
                <a:cs typeface="Arial"/>
              </a:rPr>
              <a:t>treatment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Hodgkin's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disease</a:t>
            </a:r>
            <a:r>
              <a:rPr lang="de-DE" altLang="de-DE" sz="1200">
                <a:solidFill>
                  <a:srgbClr val="000000"/>
                </a:solidFill>
                <a:latin typeface="Arial"/>
                <a:ea typeface="ＭＳ Ｐゴシック"/>
                <a:cs typeface="Arial"/>
              </a:rPr>
              <a:t>: The </a:t>
            </a:r>
            <a:r>
              <a:rPr lang="de-DE" altLang="de-DE" sz="1200" err="1">
                <a:solidFill>
                  <a:srgbClr val="000000"/>
                </a:solidFill>
                <a:latin typeface="Arial"/>
                <a:ea typeface="ＭＳ Ｐゴシック"/>
                <a:cs typeface="Arial"/>
              </a:rPr>
              <a:t>influence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treatment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age</a:t>
            </a:r>
            <a:r>
              <a:rPr lang="de-DE" altLang="de-DE" sz="1200">
                <a:solidFill>
                  <a:srgbClr val="000000"/>
                </a:solidFill>
                <a:latin typeface="Arial"/>
                <a:ea typeface="ＭＳ Ｐゴシック"/>
                <a:cs typeface="Arial"/>
              </a:rPr>
              <a:t> and follow-</a:t>
            </a:r>
            <a:r>
              <a:rPr lang="de-DE" altLang="de-DE" sz="1200" err="1">
                <a:solidFill>
                  <a:srgbClr val="000000"/>
                </a:solidFill>
                <a:latin typeface="Arial"/>
                <a:ea typeface="ＭＳ Ｐゴシック"/>
                <a:cs typeface="Arial"/>
              </a:rPr>
              <a:t>up</a:t>
            </a:r>
            <a:r>
              <a:rPr lang="de-DE" altLang="de-DE" sz="1200">
                <a:solidFill>
                  <a:srgbClr val="000000"/>
                </a:solidFill>
                <a:latin typeface="Arial"/>
                <a:ea typeface="ＭＳ Ｐゴシック"/>
                <a:cs typeface="Arial"/>
              </a:rPr>
              <a:t> time. Ann </a:t>
            </a:r>
            <a:r>
              <a:rPr lang="de-DE" altLang="de-DE" sz="1200" err="1">
                <a:solidFill>
                  <a:srgbClr val="000000"/>
                </a:solidFill>
                <a:latin typeface="Arial"/>
                <a:ea typeface="ＭＳ Ｐゴシック"/>
                <a:cs typeface="Arial"/>
              </a:rPr>
              <a:t>Oncol</a:t>
            </a:r>
            <a:r>
              <a:rPr lang="de-DE" altLang="de-DE" sz="1200">
                <a:solidFill>
                  <a:srgbClr val="000000"/>
                </a:solidFill>
                <a:latin typeface="Arial"/>
                <a:ea typeface="ＭＳ Ｐゴシック"/>
                <a:cs typeface="Arial"/>
              </a:rPr>
              <a:t> 2002 Nov;13(11):1786–1791.</a:t>
            </a:r>
          </a:p>
          <a:p>
            <a:pPr eaLnBrk="1" hangingPunct="1">
              <a:lnSpc>
                <a:spcPct val="90000"/>
              </a:lnSpc>
            </a:pPr>
            <a:r>
              <a:rPr lang="de-DE" altLang="de-DE">
                <a:solidFill>
                  <a:srgbClr val="000000"/>
                </a:solidFill>
                <a:latin typeface="Arial"/>
                <a:ea typeface="ＭＳ Ｐゴシック"/>
                <a:cs typeface="Arial"/>
              </a:rPr>
              <a:t> </a:t>
            </a:r>
            <a:r>
              <a:rPr lang="de-DE" altLang="de-DE" sz="1200" i="1">
                <a:solidFill>
                  <a:srgbClr val="000000"/>
                </a:solidFill>
                <a:latin typeface="Arial"/>
                <a:ea typeface="ＭＳ Ｐゴシック"/>
                <a:cs typeface="Arial"/>
              </a:rPr>
              <a:t>Howe R et al. </a:t>
            </a:r>
            <a:r>
              <a:rPr lang="de-DE" altLang="de-DE" sz="1200" err="1">
                <a:solidFill>
                  <a:srgbClr val="000000"/>
                </a:solidFill>
                <a:latin typeface="Arial"/>
                <a:ea typeface="ＭＳ Ｐゴシック"/>
                <a:cs typeface="Arial"/>
              </a:rPr>
              <a:t>Secondary</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myelodysplastic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syndrome</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acute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myelogenous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leukemia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are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significant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complications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following</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autologous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stem</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cell</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transplantation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lymphoma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Bone</a:t>
            </a:r>
            <a:r>
              <a:rPr lang="de-DE" altLang="de-DE" sz="1200">
                <a:solidFill>
                  <a:srgbClr val="000000"/>
                </a:solidFill>
                <a:latin typeface="Arial"/>
                <a:ea typeface="ＭＳ Ｐゴシック"/>
                <a:cs typeface="Arial"/>
              </a:rPr>
              <a:t> Marrow Transplant 2003;32: 317–324.</a:t>
            </a:r>
          </a:p>
          <a:p>
            <a:pPr>
              <a:lnSpc>
                <a:spcPct val="80000"/>
              </a:lnSpc>
              <a:buFontTx/>
              <a:buChar char="-"/>
            </a:pP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buFontTx/>
              <a:buChar char="-"/>
            </a:pP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pPr>
            <a:r>
              <a:rPr lang="de-DE" altLang="de-DE" sz="1200" b="1">
                <a:solidFill>
                  <a:srgbClr val="000000"/>
                </a:solidFill>
                <a:latin typeface="Arial"/>
                <a:ea typeface="ＭＳ Ｐゴシック"/>
                <a:cs typeface="Arial"/>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23</a:t>
            </a:fld>
            <a:endParaRPr lang="de-DE" altLang="de-DE"/>
          </a:p>
        </p:txBody>
      </p:sp>
    </p:spTree>
    <p:extLst>
      <p:ext uri="{BB962C8B-B14F-4D97-AF65-F5344CB8AC3E}">
        <p14:creationId xmlns:p14="http://schemas.microsoft.com/office/powerpoint/2010/main" val="2702817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u="none">
                <a:solidFill>
                  <a:srgbClr val="000000"/>
                </a:solidFill>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err="1">
                <a:ea typeface="ＭＳ Ｐゴシック" panose="020B0600070205080204" pitchFamily="34" charset="-128"/>
                <a:cs typeface="Geneva" charset="0"/>
              </a:rPr>
              <a:t>Valanis</a:t>
            </a:r>
            <a:r>
              <a:rPr lang="de-DE" altLang="de-DE">
                <a:ea typeface="ＭＳ Ｐゴシック" panose="020B0600070205080204" pitchFamily="34" charset="-128"/>
                <a:cs typeface="Geneva" charset="0"/>
              </a:rPr>
              <a:t> beschrieb 1993 bei Arbeitnehmenden,</a:t>
            </a:r>
            <a:r>
              <a:rPr lang="de-DE" altLang="de-DE" baseline="0">
                <a:ea typeface="ＭＳ Ｐゴシック" panose="020B0600070205080204" pitchFamily="34" charset="-128"/>
                <a:cs typeface="Geneva" charset="0"/>
              </a:rPr>
              <a:t> </a:t>
            </a:r>
            <a:r>
              <a:rPr lang="de-DE" altLang="de-DE">
                <a:ea typeface="ＭＳ Ｐゴシック" panose="020B0600070205080204" pitchFamily="34" charset="-128"/>
                <a:cs typeface="Geneva" charset="0"/>
              </a:rPr>
              <a:t>die mit Zytostatika ohne Sicherheitswerkbank und in kleinen und nicht gelüfteten</a:t>
            </a:r>
            <a:r>
              <a:rPr lang="de-DE" altLang="de-DE" baseline="0">
                <a:ea typeface="ＭＳ Ｐゴシック" panose="020B0600070205080204" pitchFamily="34" charset="-128"/>
                <a:cs typeface="Geneva" charset="0"/>
              </a:rPr>
              <a:t> </a:t>
            </a:r>
            <a:r>
              <a:rPr lang="de-DE" altLang="de-DE">
                <a:ea typeface="ＭＳ Ｐゴシック" panose="020B0600070205080204" pitchFamily="34" charset="-128"/>
                <a:cs typeface="Geneva" charset="0"/>
              </a:rPr>
              <a:t>Räumen arbeiteten, von Beschwerden wie Kopfweh, Schwindel, Nausea</a:t>
            </a:r>
            <a:r>
              <a:rPr lang="de-DE" altLang="de-DE" baseline="0">
                <a:ea typeface="ＭＳ Ｐゴシック" panose="020B0600070205080204" pitchFamily="34" charset="-128"/>
                <a:cs typeface="Geneva" charset="0"/>
              </a:rPr>
              <a:t> </a:t>
            </a:r>
            <a:r>
              <a:rPr lang="de-DE" altLang="de-DE">
                <a:ea typeface="ＭＳ Ｐゴシック" panose="020B0600070205080204" pitchFamily="34" charset="-128"/>
                <a:cs typeface="Geneva" charset="0"/>
              </a:rPr>
              <a:t>und Schleimhautreizungen.</a:t>
            </a:r>
          </a:p>
          <a:p>
            <a:pPr marL="163735" indent="-163735">
              <a:buFont typeface="Arial" panose="020B0604020202020204" pitchFamily="34" charset="0"/>
              <a:buChar char="•"/>
            </a:pPr>
            <a:r>
              <a:rPr lang="de-DE" altLang="de-DE" err="1">
                <a:ea typeface="ＭＳ Ｐゴシック" panose="020B0600070205080204" pitchFamily="34" charset="-128"/>
                <a:cs typeface="Geneva" charset="0"/>
              </a:rPr>
              <a:t>Sotaniemi</a:t>
            </a:r>
            <a:r>
              <a:rPr lang="de-DE" altLang="de-DE">
                <a:ea typeface="ＭＳ Ｐゴシック" panose="020B0600070205080204" pitchFamily="34" charset="-128"/>
                <a:cs typeface="Geneva" charset="0"/>
              </a:rPr>
              <a:t> berichtet 1983 von drei Fällen von Lebererkrankungen bei Krankenschwestern, welche jahrelang in onkologischen Abteilungen gearbeitet hatten. Damals wurden keine Schutzmaßnahmen bei der </a:t>
            </a:r>
            <a:r>
              <a:rPr lang="de-DE" altLang="de-DE" err="1">
                <a:ea typeface="ＭＳ Ｐゴシック" panose="020B0600070205080204" pitchFamily="34" charset="-128"/>
                <a:cs typeface="Geneva" charset="0"/>
              </a:rPr>
              <a:t>Zytostatika</a:t>
            </a:r>
            <a:r>
              <a:rPr lang="de-DE" altLang="de-DE" baseline="0" err="1">
                <a:ea typeface="ＭＳ Ｐゴシック" panose="020B0600070205080204" pitchFamily="34" charset="-128"/>
                <a:cs typeface="Geneva" charset="0"/>
              </a:rPr>
              <a:t>z</a:t>
            </a:r>
            <a:r>
              <a:rPr lang="de-DE" altLang="de-DE" err="1">
                <a:ea typeface="ＭＳ Ｐゴシック" panose="020B0600070205080204" pitchFamily="34" charset="-128"/>
                <a:cs typeface="Geneva" charset="0"/>
              </a:rPr>
              <a:t>ubereitung</a:t>
            </a:r>
            <a:r>
              <a:rPr lang="de-DE" altLang="de-DE">
                <a:ea typeface="ＭＳ Ｐゴシック" panose="020B0600070205080204" pitchFamily="34" charset="-128"/>
                <a:cs typeface="Geneva" charset="0"/>
              </a:rPr>
              <a:t> getroffen.</a:t>
            </a:r>
          </a:p>
          <a:p>
            <a:endParaRPr lang="de-DE" altLang="de-DE" b="0" u="sng">
              <a:solidFill>
                <a:srgbClr val="000000"/>
              </a:solidFill>
              <a:ea typeface="ＭＳ Ｐゴシック" panose="020B0600070205080204" pitchFamily="34" charset="-128"/>
              <a:cs typeface="Arial" panose="020B0604020202020204" pitchFamily="34" charset="0"/>
            </a:endParaRPr>
          </a:p>
          <a:p>
            <a:r>
              <a:rPr lang="de-DE" altLang="de-DE" b="0" u="sng">
                <a:solidFill>
                  <a:srgbClr val="000000"/>
                </a:solidFill>
                <a:ea typeface="ＭＳ Ｐゴシック" panose="020B0600070205080204" pitchFamily="34" charset="-128"/>
                <a:cs typeface="Arial" panose="020B0604020202020204" pitchFamily="34" charset="0"/>
              </a:rPr>
              <a:t>Literatur</a:t>
            </a:r>
            <a:r>
              <a:rPr lang="de-DE" altLang="de-DE" b="0">
                <a:solidFill>
                  <a:srgbClr val="000000"/>
                </a:solidFill>
                <a:ea typeface="ＭＳ Ｐゴシック" panose="020B0600070205080204" pitchFamily="34" charset="-128"/>
                <a:cs typeface="Arial" panose="020B0604020202020204" pitchFamily="34" charset="0"/>
              </a:rPr>
              <a:t>:</a:t>
            </a:r>
          </a:p>
          <a:p>
            <a:r>
              <a:rPr lang="de-DE" altLang="de-DE" b="0">
                <a:solidFill>
                  <a:srgbClr val="000000"/>
                </a:solidFill>
                <a:ea typeface="ＭＳ Ｐゴシック" panose="020B0600070205080204" pitchFamily="34" charset="-128"/>
                <a:cs typeface="Arial" panose="020B0604020202020204" pitchFamily="34" charset="0"/>
              </a:rPr>
              <a:t>[21]</a:t>
            </a:r>
          </a:p>
          <a:p>
            <a:r>
              <a:rPr lang="de-DE" altLang="de-DE" b="0" err="1">
                <a:solidFill>
                  <a:srgbClr val="000000"/>
                </a:solidFill>
                <a:ea typeface="ＭＳ Ｐゴシック" panose="020B0600070205080204" pitchFamily="34" charset="-128"/>
                <a:cs typeface="Arial" panose="020B0604020202020204" pitchFamily="34" charset="0"/>
              </a:rPr>
              <a:t>Valanis</a:t>
            </a:r>
            <a:r>
              <a:rPr lang="de-DE" altLang="de-DE" b="0">
                <a:solidFill>
                  <a:srgbClr val="000000"/>
                </a:solidFill>
                <a:ea typeface="ＭＳ Ｐゴシック" panose="020B0600070205080204" pitchFamily="34" charset="-128"/>
                <a:cs typeface="Arial" panose="020B0604020202020204" pitchFamily="34" charset="0"/>
              </a:rPr>
              <a:t> B., Vollmer W.M., </a:t>
            </a:r>
            <a:r>
              <a:rPr lang="de-DE" altLang="de-DE" b="0" err="1">
                <a:solidFill>
                  <a:srgbClr val="000000"/>
                </a:solidFill>
                <a:ea typeface="ＭＳ Ｐゴシック" panose="020B0600070205080204" pitchFamily="34" charset="-128"/>
                <a:cs typeface="Arial" panose="020B0604020202020204" pitchFamily="34" charset="0"/>
              </a:rPr>
              <a:t>Labuhn</a:t>
            </a:r>
            <a:r>
              <a:rPr lang="de-DE" altLang="de-DE" b="0">
                <a:solidFill>
                  <a:srgbClr val="000000"/>
                </a:solidFill>
                <a:ea typeface="ＭＳ Ｐゴシック" panose="020B0600070205080204" pitchFamily="34" charset="-128"/>
                <a:cs typeface="Arial" panose="020B0604020202020204" pitchFamily="34" charset="0"/>
              </a:rPr>
              <a:t> K.T., Glass A.G.:</a:t>
            </a:r>
            <a:r>
              <a:rPr lang="de-DE" altLang="de-DE" b="0" baseline="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Acute</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symptoms</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associated</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with</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antineoplastic</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drug</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handling</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among</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nurses</a:t>
            </a:r>
            <a:r>
              <a:rPr lang="de-DE" altLang="de-DE" b="0">
                <a:solidFill>
                  <a:srgbClr val="000000"/>
                </a:solidFill>
                <a:ea typeface="ＭＳ Ｐゴシック" panose="020B0600070205080204" pitchFamily="34" charset="-128"/>
                <a:cs typeface="Arial" panose="020B0604020202020204" pitchFamily="34" charset="0"/>
              </a:rPr>
              <a:t>.</a:t>
            </a:r>
            <a:r>
              <a:rPr lang="de-DE" altLang="de-DE" b="0" baseline="0">
                <a:solidFill>
                  <a:srgbClr val="000000"/>
                </a:solidFill>
                <a:ea typeface="ＭＳ Ｐゴシック" panose="020B0600070205080204" pitchFamily="34" charset="-128"/>
                <a:cs typeface="Arial" panose="020B0604020202020204" pitchFamily="34" charset="0"/>
              </a:rPr>
              <a:t> </a:t>
            </a:r>
            <a:r>
              <a:rPr lang="de-DE" altLang="de-DE" b="0">
                <a:solidFill>
                  <a:srgbClr val="000000"/>
                </a:solidFill>
                <a:ea typeface="ＭＳ Ｐゴシック" panose="020B0600070205080204" pitchFamily="34" charset="-128"/>
                <a:cs typeface="Arial" panose="020B0604020202020204" pitchFamily="34" charset="0"/>
              </a:rPr>
              <a:t>Cancer Nurs 1993; 16:288- 295</a:t>
            </a:r>
          </a:p>
          <a:p>
            <a:endParaRPr lang="de-DE" altLang="de-DE" b="0">
              <a:solidFill>
                <a:srgbClr val="000000"/>
              </a:solidFill>
              <a:ea typeface="ＭＳ Ｐゴシック" panose="020B0600070205080204" pitchFamily="34" charset="-128"/>
              <a:cs typeface="Arial" panose="020B0604020202020204" pitchFamily="34" charset="0"/>
            </a:endParaRPr>
          </a:p>
          <a:p>
            <a:pPr defTabSz="436626">
              <a:defRPr/>
            </a:pPr>
            <a:r>
              <a:rPr lang="de-DE" altLang="de-DE" b="0">
                <a:solidFill>
                  <a:srgbClr val="000000"/>
                </a:solidFill>
                <a:ea typeface="ＭＳ Ｐゴシック" panose="020B0600070205080204" pitchFamily="34" charset="-128"/>
                <a:cs typeface="Arial" panose="020B0604020202020204" pitchFamily="34" charset="0"/>
              </a:rPr>
              <a:t>[22]</a:t>
            </a:r>
          </a:p>
          <a:p>
            <a:pPr defTabSz="436626">
              <a:defRPr/>
            </a:pPr>
            <a:r>
              <a:rPr lang="de-DE" altLang="de-DE" b="0" err="1">
                <a:solidFill>
                  <a:srgbClr val="000000"/>
                </a:solidFill>
                <a:ea typeface="ＭＳ Ｐゴシック" panose="020B0600070205080204" pitchFamily="34" charset="-128"/>
                <a:cs typeface="Arial" panose="020B0604020202020204" pitchFamily="34" charset="0"/>
              </a:rPr>
              <a:t>Sotaniemi</a:t>
            </a:r>
            <a:r>
              <a:rPr lang="de-DE" altLang="de-DE" b="0">
                <a:solidFill>
                  <a:srgbClr val="000000"/>
                </a:solidFill>
                <a:ea typeface="ＭＳ Ｐゴシック" panose="020B0600070205080204" pitchFamily="34" charset="-128"/>
                <a:cs typeface="Arial" panose="020B0604020202020204" pitchFamily="34" charset="0"/>
              </a:rPr>
              <a:t> E.A., </a:t>
            </a:r>
            <a:r>
              <a:rPr lang="de-DE" altLang="de-DE" b="0" err="1">
                <a:solidFill>
                  <a:srgbClr val="000000"/>
                </a:solidFill>
                <a:ea typeface="ＭＳ Ｐゴシック" panose="020B0600070205080204" pitchFamily="34" charset="-128"/>
                <a:cs typeface="Arial" panose="020B0604020202020204" pitchFamily="34" charset="0"/>
              </a:rPr>
              <a:t>Sutinen</a:t>
            </a:r>
            <a:r>
              <a:rPr lang="de-DE" altLang="de-DE" b="0">
                <a:solidFill>
                  <a:srgbClr val="000000"/>
                </a:solidFill>
                <a:ea typeface="ＭＳ Ｐゴシック" panose="020B0600070205080204" pitchFamily="34" charset="-128"/>
                <a:cs typeface="Arial" panose="020B0604020202020204" pitchFamily="34" charset="0"/>
              </a:rPr>
              <a:t> S., </a:t>
            </a:r>
            <a:r>
              <a:rPr lang="de-DE" altLang="de-DE" b="0" err="1">
                <a:solidFill>
                  <a:srgbClr val="000000"/>
                </a:solidFill>
                <a:ea typeface="ＭＳ Ｐゴシック" panose="020B0600070205080204" pitchFamily="34" charset="-128"/>
                <a:cs typeface="Arial" panose="020B0604020202020204" pitchFamily="34" charset="0"/>
              </a:rPr>
              <a:t>Arranto</a:t>
            </a:r>
            <a:r>
              <a:rPr lang="de-DE" altLang="de-DE" b="0">
                <a:solidFill>
                  <a:srgbClr val="000000"/>
                </a:solidFill>
                <a:ea typeface="ＭＳ Ｐゴシック" panose="020B0600070205080204" pitchFamily="34" charset="-128"/>
                <a:cs typeface="Arial" panose="020B0604020202020204" pitchFamily="34" charset="0"/>
              </a:rPr>
              <a:t> A.J., </a:t>
            </a:r>
            <a:r>
              <a:rPr lang="de-DE" altLang="de-DE" b="0" err="1">
                <a:solidFill>
                  <a:srgbClr val="000000"/>
                </a:solidFill>
                <a:ea typeface="ＭＳ Ｐゴシック" panose="020B0600070205080204" pitchFamily="34" charset="-128"/>
                <a:cs typeface="Arial" panose="020B0604020202020204" pitchFamily="34" charset="0"/>
              </a:rPr>
              <a:t>Sutinen</a:t>
            </a:r>
            <a:r>
              <a:rPr lang="de-DE" altLang="de-DE" b="0">
                <a:solidFill>
                  <a:srgbClr val="000000"/>
                </a:solidFill>
                <a:ea typeface="ＭＳ Ｐゴシック" panose="020B0600070205080204" pitchFamily="34" charset="-128"/>
                <a:cs typeface="Arial" panose="020B0604020202020204" pitchFamily="34" charset="0"/>
              </a:rPr>
              <a:t> S., </a:t>
            </a:r>
            <a:r>
              <a:rPr lang="de-DE" altLang="de-DE" b="0" err="1">
                <a:solidFill>
                  <a:srgbClr val="000000"/>
                </a:solidFill>
                <a:ea typeface="ＭＳ Ｐゴシック" panose="020B0600070205080204" pitchFamily="34" charset="-128"/>
                <a:cs typeface="Arial" panose="020B0604020202020204" pitchFamily="34" charset="0"/>
              </a:rPr>
              <a:t>Sotaniemi</a:t>
            </a:r>
            <a:r>
              <a:rPr lang="de-DE" altLang="de-DE" b="0">
                <a:solidFill>
                  <a:srgbClr val="000000"/>
                </a:solidFill>
                <a:ea typeface="ＭＳ Ｐゴシック" panose="020B0600070205080204" pitchFamily="34" charset="-128"/>
                <a:cs typeface="Arial" panose="020B0604020202020204" pitchFamily="34" charset="0"/>
              </a:rPr>
              <a:t> K.A., </a:t>
            </a:r>
            <a:r>
              <a:rPr lang="de-DE" altLang="de-DE" b="0" err="1">
                <a:solidFill>
                  <a:srgbClr val="000000"/>
                </a:solidFill>
                <a:ea typeface="ＭＳ Ｐゴシック" panose="020B0600070205080204" pitchFamily="34" charset="-128"/>
                <a:cs typeface="Arial" panose="020B0604020202020204" pitchFamily="34" charset="0"/>
              </a:rPr>
              <a:t>Lehtola</a:t>
            </a:r>
            <a:r>
              <a:rPr lang="de-DE" altLang="de-DE" b="0">
                <a:solidFill>
                  <a:srgbClr val="000000"/>
                </a:solidFill>
                <a:ea typeface="ＭＳ Ｐゴシック" panose="020B0600070205080204" pitchFamily="34" charset="-128"/>
                <a:cs typeface="Arial" panose="020B0604020202020204" pitchFamily="34" charset="0"/>
              </a:rPr>
              <a:t> J.,</a:t>
            </a:r>
            <a:r>
              <a:rPr lang="de-DE" altLang="de-DE" b="0" baseline="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Pelkonen</a:t>
            </a:r>
            <a:r>
              <a:rPr lang="de-DE" altLang="de-DE" b="0">
                <a:solidFill>
                  <a:srgbClr val="000000"/>
                </a:solidFill>
                <a:ea typeface="ＭＳ Ｐゴシック" panose="020B0600070205080204" pitchFamily="34" charset="-128"/>
                <a:cs typeface="Arial" panose="020B0604020202020204" pitchFamily="34" charset="0"/>
              </a:rPr>
              <a:t> R.O.:</a:t>
            </a:r>
            <a:r>
              <a:rPr lang="de-DE" altLang="de-DE" b="0" baseline="0">
                <a:solidFill>
                  <a:srgbClr val="000000"/>
                </a:solidFill>
                <a:ea typeface="ＭＳ Ｐゴシック" panose="020B0600070205080204" pitchFamily="34" charset="-128"/>
                <a:cs typeface="Arial" panose="020B0604020202020204" pitchFamily="34" charset="0"/>
              </a:rPr>
              <a:t> </a:t>
            </a:r>
            <a:r>
              <a:rPr lang="de-DE" altLang="de-DE" b="0">
                <a:solidFill>
                  <a:srgbClr val="000000"/>
                </a:solidFill>
                <a:ea typeface="ＭＳ Ｐゴシック" panose="020B0600070205080204" pitchFamily="34" charset="-128"/>
                <a:cs typeface="Arial" panose="020B0604020202020204" pitchFamily="34" charset="0"/>
              </a:rPr>
              <a:t>Liver </a:t>
            </a:r>
            <a:r>
              <a:rPr lang="de-DE" altLang="de-DE" b="0" err="1">
                <a:solidFill>
                  <a:srgbClr val="000000"/>
                </a:solidFill>
                <a:ea typeface="ＭＳ Ｐゴシック" panose="020B0600070205080204" pitchFamily="34" charset="-128"/>
                <a:cs typeface="Arial" panose="020B0604020202020204" pitchFamily="34" charset="0"/>
              </a:rPr>
              <a:t>damage</a:t>
            </a:r>
            <a:r>
              <a:rPr lang="de-DE" altLang="de-DE" b="0">
                <a:solidFill>
                  <a:srgbClr val="000000"/>
                </a:solidFill>
                <a:ea typeface="ＭＳ Ｐゴシック" panose="020B0600070205080204" pitchFamily="34" charset="-128"/>
                <a:cs typeface="Arial" panose="020B0604020202020204" pitchFamily="34" charset="0"/>
              </a:rPr>
              <a:t> in </a:t>
            </a:r>
            <a:r>
              <a:rPr lang="de-DE" altLang="de-DE" b="0" err="1">
                <a:solidFill>
                  <a:srgbClr val="000000"/>
                </a:solidFill>
                <a:ea typeface="ＭＳ Ｐゴシック" panose="020B0600070205080204" pitchFamily="34" charset="-128"/>
                <a:cs typeface="Arial" panose="020B0604020202020204" pitchFamily="34" charset="0"/>
              </a:rPr>
              <a:t>nurses</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handling</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cytostatic</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agents</a:t>
            </a:r>
            <a:r>
              <a:rPr lang="de-DE" altLang="de-DE" b="0">
                <a:solidFill>
                  <a:srgbClr val="000000"/>
                </a:solidFill>
                <a:ea typeface="ＭＳ Ｐゴシック" panose="020B0600070205080204" pitchFamily="34" charset="-128"/>
                <a:cs typeface="Arial" panose="020B0604020202020204" pitchFamily="34" charset="0"/>
              </a:rPr>
              <a:t>.</a:t>
            </a:r>
            <a:r>
              <a:rPr lang="de-DE" altLang="de-DE" b="0" baseline="0">
                <a:solidFill>
                  <a:srgbClr val="000000"/>
                </a:solidFill>
                <a:ea typeface="ＭＳ Ｐゴシック" panose="020B0600070205080204" pitchFamily="34" charset="-128"/>
                <a:cs typeface="Arial" panose="020B0604020202020204" pitchFamily="34" charset="0"/>
              </a:rPr>
              <a:t> </a:t>
            </a:r>
            <a:r>
              <a:rPr lang="de-DE" altLang="de-DE" b="0">
                <a:solidFill>
                  <a:srgbClr val="000000"/>
                </a:solidFill>
                <a:ea typeface="ＭＳ Ｐゴシック" panose="020B0600070205080204" pitchFamily="34" charset="-128"/>
                <a:cs typeface="Arial" panose="020B0604020202020204" pitchFamily="34" charset="0"/>
              </a:rPr>
              <a:t>Acta </a:t>
            </a:r>
            <a:r>
              <a:rPr lang="de-DE" altLang="de-DE" b="0" err="1">
                <a:solidFill>
                  <a:srgbClr val="000000"/>
                </a:solidFill>
                <a:ea typeface="ＭＳ Ｐゴシック" panose="020B0600070205080204" pitchFamily="34" charset="-128"/>
                <a:cs typeface="Arial" panose="020B0604020202020204" pitchFamily="34" charset="0"/>
              </a:rPr>
              <a:t>Med</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Scand</a:t>
            </a:r>
            <a:r>
              <a:rPr lang="de-DE" altLang="de-DE" b="0">
                <a:solidFill>
                  <a:srgbClr val="000000"/>
                </a:solidFill>
                <a:ea typeface="ＭＳ Ｐゴシック" panose="020B0600070205080204" pitchFamily="34" charset="-128"/>
                <a:cs typeface="Arial" panose="020B0604020202020204" pitchFamily="34" charset="0"/>
              </a:rPr>
              <a:t> 1983; 214:181– 89</a:t>
            </a:r>
          </a:p>
          <a:p>
            <a:endParaRPr lang="de-DE" altLang="de-DE" b="0">
              <a:solidFill>
                <a:srgbClr val="000000"/>
              </a:solidFill>
              <a:ea typeface="ＭＳ Ｐゴシック" panose="020B0600070205080204" pitchFamily="34" charset="-128"/>
              <a:cs typeface="Arial" panose="020B0604020202020204" pitchFamily="34" charset="0"/>
            </a:endParaRPr>
          </a:p>
          <a:p>
            <a:endParaRPr lang="de-DE" altLang="de-DE" b="0">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ltLang="de-DE" b="1">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24</a:t>
            </a:fld>
            <a:endParaRPr lang="de-DE" altLang="de-DE"/>
          </a:p>
        </p:txBody>
      </p:sp>
    </p:spTree>
    <p:extLst>
      <p:ext uri="{BB962C8B-B14F-4D97-AF65-F5344CB8AC3E}">
        <p14:creationId xmlns:p14="http://schemas.microsoft.com/office/powerpoint/2010/main" val="1859977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lnSpc>
                <a:spcPct val="70000"/>
              </a:lnSpc>
              <a:spcBef>
                <a:spcPct val="0"/>
              </a:spcBef>
            </a:pPr>
            <a:r>
              <a:rPr lang="de-DE" altLang="de-DE" sz="800" b="1" dirty="0">
                <a:solidFill>
                  <a:srgbClr val="000000"/>
                </a:solidFill>
                <a:latin typeface="Arial"/>
                <a:ea typeface="ＭＳ Ｐゴシック"/>
                <a:cs typeface="Arial"/>
              </a:rPr>
              <a:t>Hinweise:</a:t>
            </a:r>
          </a:p>
          <a:p>
            <a:pPr marL="171450" indent="-171450">
              <a:lnSpc>
                <a:spcPct val="70000"/>
              </a:lnSpc>
              <a:spcBef>
                <a:spcPct val="0"/>
              </a:spcBef>
              <a:buFont typeface="Arial" panose="020B0604020202020204" pitchFamily="34" charset="0"/>
              <a:buChar char="•"/>
            </a:pPr>
            <a:r>
              <a:rPr lang="de-DE" altLang="de-DE" sz="800" dirty="0">
                <a:solidFill>
                  <a:srgbClr val="000000"/>
                </a:solidFill>
                <a:latin typeface="Arial"/>
                <a:ea typeface="ＭＳ Ｐゴシック"/>
                <a:cs typeface="Arial"/>
              </a:rPr>
              <a:t>Es existieren Studien, die DNA-Schäden bei mit Zytostatika arbeitendem Personal nachweisen, ebenso gibt es auch Studien die keine Schäden finden konnten. </a:t>
            </a:r>
            <a:r>
              <a:rPr lang="de-DE" sz="800" dirty="0">
                <a:solidFill>
                  <a:srgbClr val="000000"/>
                </a:solidFill>
                <a:latin typeface="Arial"/>
                <a:ea typeface="ＭＳ Ｐゴシック"/>
                <a:cs typeface="Arial"/>
              </a:rPr>
              <a:t>Dies ist abhängig vom Ausmaß der Zytostatika-Kontaminationen (siehe hierzu Folie Kontaminationsquellen).</a:t>
            </a:r>
          </a:p>
          <a:p>
            <a:pPr marL="171450" indent="-171450">
              <a:lnSpc>
                <a:spcPct val="70000"/>
              </a:lnSpc>
              <a:spcBef>
                <a:spcPct val="0"/>
              </a:spcBef>
              <a:buFont typeface="Arial" panose="020B0604020202020204" pitchFamily="34" charset="0"/>
              <a:buChar char="•"/>
            </a:pPr>
            <a:r>
              <a:rPr lang="de-DE" sz="800" dirty="0">
                <a:solidFill>
                  <a:srgbClr val="000000"/>
                </a:solidFill>
                <a:latin typeface="Arial"/>
                <a:ea typeface="ＭＳ Ｐゴシック"/>
                <a:cs typeface="Arial"/>
              </a:rPr>
              <a:t>Ein positiver Urinnachweis ist seltener beim pharmazeutischen Personal in der Apotheke zu finden, etwas häufiger beim Pflegepersonal auf der Station nachzuweisen. Auch treten DNA Schäden häufiger beim Pflegepersonal, als beim pharmazeutischen Personal auf. </a:t>
            </a:r>
            <a:endParaRPr lang="de-DE" altLang="de-DE" sz="800" dirty="0">
              <a:solidFill>
                <a:srgbClr val="000000"/>
              </a:solidFill>
              <a:latin typeface="Arial"/>
              <a:ea typeface="ＭＳ Ｐゴシック"/>
              <a:cs typeface="Arial"/>
            </a:endParaRPr>
          </a:p>
          <a:p>
            <a:pPr marL="171450" indent="-171450">
              <a:lnSpc>
                <a:spcPct val="70000"/>
              </a:lnSpc>
              <a:spcBef>
                <a:spcPct val="0"/>
              </a:spcBef>
              <a:buFont typeface="Arial" panose="020B0604020202020204" pitchFamily="34" charset="0"/>
              <a:buChar char="•"/>
            </a:pPr>
            <a:r>
              <a:rPr lang="de-DE" sz="800" dirty="0">
                <a:solidFill>
                  <a:srgbClr val="000000"/>
                </a:solidFill>
                <a:latin typeface="Arial"/>
                <a:ea typeface="ＭＳ Ｐゴシック"/>
                <a:cs typeface="Arial"/>
              </a:rPr>
              <a:t>Die Studie von </a:t>
            </a:r>
            <a:r>
              <a:rPr lang="de-DE" sz="800" dirty="0" err="1">
                <a:solidFill>
                  <a:srgbClr val="000000"/>
                </a:solidFill>
                <a:latin typeface="Arial"/>
                <a:ea typeface="ＭＳ Ｐゴシック"/>
                <a:cs typeface="Arial"/>
              </a:rPr>
              <a:t>Aristizabal-Pachon</a:t>
            </a:r>
            <a:r>
              <a:rPr lang="de-DE" sz="800" dirty="0">
                <a:solidFill>
                  <a:srgbClr val="000000"/>
                </a:solidFill>
                <a:latin typeface="Arial"/>
                <a:ea typeface="ＭＳ Ｐゴシック"/>
                <a:cs typeface="Arial"/>
              </a:rPr>
              <a:t> et al. konnte nachweisen, dass das Stationspersonal signifikant mehr DNA-Schäden im Comet-Assay aufweist als das pharmazeutische Personal in der Zytostatika-Zubereitung (</a:t>
            </a:r>
            <a:r>
              <a:rPr lang="de-DE" sz="800" dirty="0" err="1">
                <a:solidFill>
                  <a:srgbClr val="000000"/>
                </a:solidFill>
                <a:latin typeface="Arial"/>
                <a:ea typeface="ＭＳ Ｐゴシック"/>
                <a:cs typeface="Arial"/>
              </a:rPr>
              <a:t>Aristizabal-Pachon</a:t>
            </a:r>
            <a:r>
              <a:rPr lang="de-DE" sz="800" dirty="0">
                <a:solidFill>
                  <a:srgbClr val="000000"/>
                </a:solidFill>
                <a:latin typeface="Arial"/>
                <a:ea typeface="ＭＳ Ｐゴシック"/>
                <a:cs typeface="Arial"/>
              </a:rPr>
              <a:t> 2020).</a:t>
            </a:r>
            <a:endParaRPr lang="de-DE" altLang="de-DE" sz="800" dirty="0">
              <a:solidFill>
                <a:srgbClr val="000000"/>
              </a:solidFill>
              <a:latin typeface="Arial"/>
              <a:ea typeface="ＭＳ Ｐゴシック"/>
              <a:cs typeface="Arial"/>
            </a:endParaRPr>
          </a:p>
          <a:p>
            <a:pPr>
              <a:lnSpc>
                <a:spcPct val="70000"/>
              </a:lnSpc>
              <a:spcBef>
                <a:spcPct val="0"/>
              </a:spcBef>
            </a:pPr>
            <a:endParaRPr lang="de-DE" altLang="de-DE" sz="8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r>
              <a:rPr lang="de-DE" altLang="de-DE" sz="800" u="sng" dirty="0">
                <a:solidFill>
                  <a:srgbClr val="000000"/>
                </a:solidFill>
                <a:latin typeface="Arial"/>
                <a:ea typeface="ＭＳ Ｐゴシック"/>
                <a:cs typeface="Arial"/>
              </a:rPr>
              <a:t>Literatur</a:t>
            </a:r>
            <a:r>
              <a:rPr lang="de-DE" altLang="de-DE" sz="800" dirty="0">
                <a:solidFill>
                  <a:srgbClr val="000000"/>
                </a:solidFill>
                <a:latin typeface="Arial"/>
                <a:ea typeface="ＭＳ Ｐゴシック"/>
                <a:cs typeface="Arial"/>
              </a:rPr>
              <a:t>:</a:t>
            </a:r>
          </a:p>
          <a:p>
            <a:pPr>
              <a:lnSpc>
                <a:spcPct val="70000"/>
              </a:lnSpc>
              <a:spcBef>
                <a:spcPct val="0"/>
              </a:spcBef>
            </a:pPr>
            <a:r>
              <a:rPr lang="de-DE" altLang="de-DE" sz="800" dirty="0">
                <a:latin typeface="Arial"/>
                <a:ea typeface="ＭＳ Ｐゴシック"/>
                <a:cs typeface="Arial"/>
              </a:rPr>
              <a:t>[28]</a:t>
            </a:r>
            <a:endParaRPr lang="de-DE" dirty="0"/>
          </a:p>
          <a:p>
            <a:pPr>
              <a:lnSpc>
                <a:spcPct val="90000"/>
              </a:lnSpc>
              <a:spcBef>
                <a:spcPct val="0"/>
              </a:spcBef>
            </a:pPr>
            <a:r>
              <a:rPr lang="en-US" sz="800" dirty="0" err="1">
                <a:solidFill>
                  <a:srgbClr val="000000"/>
                </a:solidFill>
                <a:latin typeface="Arial"/>
                <a:ea typeface="ＭＳ Ｐゴシック"/>
                <a:cs typeface="Arial"/>
              </a:rPr>
              <a:t>Aristizabal-Pachon</a:t>
            </a:r>
            <a:r>
              <a:rPr lang="en-US" sz="800" dirty="0">
                <a:solidFill>
                  <a:srgbClr val="000000"/>
                </a:solidFill>
                <a:latin typeface="Arial"/>
                <a:ea typeface="ＭＳ Ｐゴシック"/>
                <a:cs typeface="Arial"/>
              </a:rPr>
              <a:t> et al. Genotoxic evaluation of occupational exposure to antineoplastic drugs. </a:t>
            </a:r>
            <a:r>
              <a:rPr lang="en-US" sz="800" dirty="0" err="1">
                <a:solidFill>
                  <a:srgbClr val="000000"/>
                </a:solidFill>
                <a:latin typeface="Arial"/>
                <a:ea typeface="ＭＳ Ｐゴシック"/>
                <a:cs typeface="Arial"/>
              </a:rPr>
              <a:t>Toxicol</a:t>
            </a:r>
            <a:r>
              <a:rPr lang="en-US" sz="800" dirty="0">
                <a:solidFill>
                  <a:srgbClr val="000000"/>
                </a:solidFill>
                <a:latin typeface="Arial"/>
                <a:ea typeface="ＭＳ Ｐゴシック"/>
                <a:cs typeface="Arial"/>
              </a:rPr>
              <a:t> Res. 2020; 36:29–36</a:t>
            </a:r>
          </a:p>
          <a:p>
            <a:pPr>
              <a:lnSpc>
                <a:spcPct val="70000"/>
              </a:lnSpc>
              <a:spcBef>
                <a:spcPct val="0"/>
              </a:spcBef>
            </a:pPr>
            <a:r>
              <a:rPr lang="de-DE" altLang="de-DE" sz="800" dirty="0">
                <a:solidFill>
                  <a:srgbClr val="000000"/>
                </a:solidFill>
                <a:latin typeface="Arial"/>
                <a:ea typeface="ＭＳ Ｐゴシック"/>
                <a:cs typeface="Arial"/>
              </a:rPr>
              <a:t>[3]</a:t>
            </a:r>
            <a:endParaRPr lang="de-DE" dirty="0"/>
          </a:p>
          <a:p>
            <a:pPr>
              <a:lnSpc>
                <a:spcPct val="90000"/>
              </a:lnSpc>
              <a:spcBef>
                <a:spcPct val="0"/>
              </a:spcBef>
            </a:pPr>
            <a:r>
              <a:rPr lang="de-DE" sz="800" dirty="0" err="1">
                <a:solidFill>
                  <a:srgbClr val="000000"/>
                </a:solidFill>
                <a:latin typeface="Arial"/>
                <a:ea typeface="ＭＳ Ｐゴシック"/>
                <a:cs typeface="Arial"/>
              </a:rPr>
              <a:t>Kopjar</a:t>
            </a:r>
            <a:r>
              <a:rPr lang="de-DE" sz="800" dirty="0">
                <a:solidFill>
                  <a:srgbClr val="000000"/>
                </a:solidFill>
                <a:latin typeface="Arial"/>
                <a:ea typeface="ＭＳ Ｐゴシック"/>
                <a:cs typeface="Arial"/>
              </a:rPr>
              <a:t> N et al. Assessment </a:t>
            </a:r>
            <a:r>
              <a:rPr lang="de-DE" sz="800" dirty="0" err="1">
                <a:solidFill>
                  <a:srgbClr val="000000"/>
                </a:solidFill>
                <a:latin typeface="Arial"/>
                <a:ea typeface="ＭＳ Ｐゴシック"/>
                <a:cs typeface="Arial"/>
              </a:rPr>
              <a:t>of</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genotoxic</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risks</a:t>
            </a:r>
            <a:r>
              <a:rPr lang="de-DE" sz="800" dirty="0">
                <a:solidFill>
                  <a:srgbClr val="000000"/>
                </a:solidFill>
                <a:latin typeface="Arial"/>
                <a:ea typeface="ＭＳ Ｐゴシック"/>
                <a:cs typeface="Arial"/>
              </a:rPr>
              <a:t> in </a:t>
            </a:r>
            <a:r>
              <a:rPr lang="de-DE" sz="800" dirty="0" err="1">
                <a:solidFill>
                  <a:srgbClr val="000000"/>
                </a:solidFill>
                <a:latin typeface="Arial"/>
                <a:ea typeface="ＭＳ Ｐゴシック"/>
                <a:cs typeface="Arial"/>
              </a:rPr>
              <a:t>Croatian</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health</a:t>
            </a:r>
            <a:r>
              <a:rPr lang="de-DE" sz="800" dirty="0">
                <a:solidFill>
                  <a:srgbClr val="000000"/>
                </a:solidFill>
                <a:latin typeface="Arial"/>
                <a:ea typeface="ＭＳ Ｐゴシック"/>
                <a:cs typeface="Arial"/>
              </a:rPr>
              <a:t> care </a:t>
            </a:r>
            <a:r>
              <a:rPr lang="de-DE" sz="800" dirty="0" err="1">
                <a:solidFill>
                  <a:srgbClr val="000000"/>
                </a:solidFill>
                <a:latin typeface="Arial"/>
                <a:ea typeface="ＭＳ Ｐゴシック"/>
                <a:cs typeface="Arial"/>
              </a:rPr>
              <a:t>workers</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occupationally</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exposed</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to</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cytotoxic</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drugs</a:t>
            </a:r>
            <a:r>
              <a:rPr lang="de-DE" sz="800" dirty="0">
                <a:solidFill>
                  <a:srgbClr val="000000"/>
                </a:solidFill>
                <a:latin typeface="Arial"/>
                <a:ea typeface="ＭＳ Ｐゴシック"/>
                <a:cs typeface="Arial"/>
              </a:rPr>
              <a:t>: a multi-</a:t>
            </a:r>
            <a:r>
              <a:rPr lang="de-DE" sz="800" dirty="0" err="1">
                <a:solidFill>
                  <a:srgbClr val="000000"/>
                </a:solidFill>
                <a:latin typeface="Arial"/>
                <a:ea typeface="ＭＳ Ｐゴシック"/>
                <a:cs typeface="Arial"/>
              </a:rPr>
              <a:t>biomarker</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approach</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Int</a:t>
            </a:r>
            <a:r>
              <a:rPr lang="de-DE" sz="800" dirty="0">
                <a:solidFill>
                  <a:srgbClr val="000000"/>
                </a:solidFill>
                <a:latin typeface="Arial"/>
                <a:ea typeface="ＭＳ Ｐゴシック"/>
                <a:cs typeface="Arial"/>
              </a:rPr>
              <a:t> J </a:t>
            </a:r>
            <a:r>
              <a:rPr lang="de-DE" sz="800" dirty="0" err="1">
                <a:solidFill>
                  <a:srgbClr val="000000"/>
                </a:solidFill>
                <a:latin typeface="Arial"/>
                <a:ea typeface="ＭＳ Ｐゴシック"/>
                <a:cs typeface="Arial"/>
              </a:rPr>
              <a:t>Hyg</a:t>
            </a:r>
            <a:r>
              <a:rPr lang="de-DE" sz="800" dirty="0">
                <a:solidFill>
                  <a:srgbClr val="000000"/>
                </a:solidFill>
                <a:latin typeface="Arial"/>
                <a:ea typeface="ＭＳ Ｐゴシック"/>
                <a:cs typeface="Arial"/>
              </a:rPr>
              <a:t> Environ Health. 2009 Jul;212(4):414-31.</a:t>
            </a:r>
          </a:p>
          <a:p>
            <a:pPr>
              <a:lnSpc>
                <a:spcPct val="90000"/>
              </a:lnSpc>
              <a:spcBef>
                <a:spcPct val="0"/>
              </a:spcBef>
            </a:pPr>
            <a:r>
              <a:rPr lang="de-DE" altLang="de-DE" sz="800" dirty="0">
                <a:solidFill>
                  <a:srgbClr val="000000"/>
                </a:solidFill>
                <a:latin typeface="Arial"/>
                <a:ea typeface="ＭＳ Ｐゴシック"/>
                <a:cs typeface="Arial"/>
              </a:rPr>
              <a:t>[4]</a:t>
            </a:r>
          </a:p>
          <a:p>
            <a:r>
              <a:rPr lang="de-DE" sz="800" i="1" dirty="0" err="1">
                <a:solidFill>
                  <a:srgbClr val="000000"/>
                </a:solidFill>
                <a:latin typeface="Arial"/>
                <a:ea typeface="ＭＳ Ｐゴシック"/>
                <a:cs typeface="Arial"/>
              </a:rPr>
              <a:t>Aristizabal-Pachon</a:t>
            </a:r>
            <a:r>
              <a:rPr lang="de-DE" sz="800" i="1" dirty="0">
                <a:solidFill>
                  <a:srgbClr val="000000"/>
                </a:solidFill>
                <a:latin typeface="Arial"/>
                <a:ea typeface="ＭＳ Ｐゴシック"/>
                <a:cs typeface="Arial"/>
              </a:rPr>
              <a:t> et al. </a:t>
            </a:r>
            <a:r>
              <a:rPr lang="de-DE" sz="800" dirty="0" err="1">
                <a:solidFill>
                  <a:srgbClr val="000000"/>
                </a:solidFill>
                <a:latin typeface="Arial"/>
                <a:ea typeface="ＭＳ Ｐゴシック"/>
                <a:cs typeface="Arial"/>
              </a:rPr>
              <a:t>Genotoxic</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evaluation</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of</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occupational</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exposure</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to</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antineoplastic</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drugs</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Toxicol</a:t>
            </a:r>
            <a:r>
              <a:rPr lang="de-DE" sz="800" dirty="0">
                <a:solidFill>
                  <a:srgbClr val="000000"/>
                </a:solidFill>
                <a:latin typeface="Arial"/>
                <a:ea typeface="ＭＳ Ｐゴシック"/>
                <a:cs typeface="Arial"/>
              </a:rPr>
              <a:t> Res. 2020; 36:29–36</a:t>
            </a:r>
          </a:p>
          <a:p>
            <a:pPr>
              <a:lnSpc>
                <a:spcPct val="70000"/>
              </a:lnSpc>
              <a:spcBef>
                <a:spcPct val="0"/>
              </a:spcBef>
            </a:pPr>
            <a:r>
              <a:rPr lang="de-DE" altLang="de-DE" sz="800" i="1" dirty="0">
                <a:solidFill>
                  <a:srgbClr val="000000"/>
                </a:solidFill>
                <a:latin typeface="Arial"/>
                <a:ea typeface="ＭＳ Ｐゴシック"/>
                <a:cs typeface="Arial"/>
              </a:rPr>
              <a:t>Sabatini L et al. </a:t>
            </a:r>
            <a:r>
              <a:rPr lang="en-US" altLang="de-DE" sz="800" dirty="0">
                <a:solidFill>
                  <a:srgbClr val="000000"/>
                </a:solidFill>
                <a:latin typeface="Arial"/>
                <a:ea typeface="ＭＳ Ｐゴシック"/>
                <a:cs typeface="Arial"/>
              </a:rPr>
              <a:t>Biological monitoring of occupational exposure to antineoplastic drugs in hospital settings.</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hlinkClick r:id="rId3" tooltip="La Medicina del lavoro.">
                  <a:extLst>
                    <a:ext uri="{A12FA001-AC4F-418D-AE19-62706E023703}">
                      <ahyp:hlinkClr xmlns:ahyp="http://schemas.microsoft.com/office/drawing/2018/hyperlinkcolor" val="tx"/>
                    </a:ext>
                  </a:extLst>
                </a:hlinkClick>
              </a:rPr>
              <a:t>Med</a:t>
            </a:r>
            <a:r>
              <a:rPr lang="de-DE" altLang="de-DE" sz="800" dirty="0">
                <a:solidFill>
                  <a:srgbClr val="000000"/>
                </a:solidFill>
                <a:latin typeface="Arial"/>
                <a:ea typeface="ＭＳ Ｐゴシック"/>
                <a:cs typeface="Arial"/>
                <a:hlinkClick r:id="rId3" tooltip="La Medicina del lavoro.">
                  <a:extLst>
                    <a:ext uri="{A12FA001-AC4F-418D-AE19-62706E023703}">
                      <ahyp:hlinkClr xmlns:ahyp="http://schemas.microsoft.com/office/drawing/2018/hyperlinkcolor" val="tx"/>
                    </a:ext>
                  </a:extLst>
                </a:hlinkClick>
              </a:rPr>
              <a:t> </a:t>
            </a:r>
            <a:r>
              <a:rPr lang="de-DE" altLang="de-DE" sz="800" dirty="0" err="1">
                <a:solidFill>
                  <a:srgbClr val="000000"/>
                </a:solidFill>
                <a:latin typeface="Arial"/>
                <a:ea typeface="ＭＳ Ｐゴシック"/>
                <a:cs typeface="Arial"/>
                <a:hlinkClick r:id="rId3" tooltip="La Medicina del lavoro.">
                  <a:extLst>
                    <a:ext uri="{A12FA001-AC4F-418D-AE19-62706E023703}">
                      <ahyp:hlinkClr xmlns:ahyp="http://schemas.microsoft.com/office/drawing/2018/hyperlinkcolor" val="tx"/>
                    </a:ext>
                  </a:extLst>
                </a:hlinkClick>
              </a:rPr>
              <a:t>Lav</a:t>
            </a:r>
            <a:r>
              <a:rPr lang="de-DE" altLang="de-DE" sz="800" dirty="0">
                <a:solidFill>
                  <a:srgbClr val="000000"/>
                </a:solidFill>
                <a:latin typeface="Arial"/>
                <a:ea typeface="ＭＳ Ｐゴシック"/>
                <a:cs typeface="Arial"/>
                <a:hlinkClick r:id="rId3" tooltip="La Medicina del lavoro.">
                  <a:extLst>
                    <a:ext uri="{A12FA001-AC4F-418D-AE19-62706E023703}">
                      <ahyp:hlinkClr xmlns:ahyp="http://schemas.microsoft.com/office/drawing/2018/hyperlinkcolor" val="tx"/>
                    </a:ext>
                  </a:extLst>
                </a:hlinkClick>
              </a:rPr>
              <a:t>.</a:t>
            </a:r>
            <a:r>
              <a:rPr lang="de-DE" altLang="de-DE" sz="800" dirty="0">
                <a:solidFill>
                  <a:srgbClr val="000000"/>
                </a:solidFill>
                <a:latin typeface="Arial"/>
                <a:ea typeface="ＭＳ Ｐゴシック"/>
                <a:cs typeface="Arial"/>
              </a:rPr>
              <a:t> 2012 Sep-Oct;103(5):394-401.</a:t>
            </a:r>
          </a:p>
          <a:p>
            <a:pPr>
              <a:lnSpc>
                <a:spcPct val="70000"/>
              </a:lnSpc>
              <a:spcBef>
                <a:spcPct val="0"/>
              </a:spcBef>
            </a:pPr>
            <a:r>
              <a:rPr lang="de-DE" altLang="de-DE" sz="800" dirty="0">
                <a:solidFill>
                  <a:srgbClr val="000000"/>
                </a:solidFill>
                <a:latin typeface="Arial"/>
                <a:ea typeface="ＭＳ Ｐゴシック"/>
                <a:cs typeface="Arial"/>
              </a:rPr>
              <a:t>[5]</a:t>
            </a:r>
          </a:p>
          <a:p>
            <a:pPr>
              <a:lnSpc>
                <a:spcPct val="70000"/>
              </a:lnSpc>
              <a:spcBef>
                <a:spcPct val="0"/>
              </a:spcBef>
            </a:pPr>
            <a:r>
              <a:rPr lang="de-DE" altLang="de-DE" sz="800" i="1" dirty="0" err="1">
                <a:solidFill>
                  <a:srgbClr val="000000"/>
                </a:solidFill>
                <a:latin typeface="Arial"/>
                <a:ea typeface="ＭＳ Ｐゴシック"/>
                <a:cs typeface="Arial"/>
              </a:rPr>
              <a:t>Schierl</a:t>
            </a:r>
            <a:r>
              <a:rPr lang="de-DE" altLang="de-DE" sz="800" i="1" dirty="0">
                <a:solidFill>
                  <a:srgbClr val="000000"/>
                </a:solidFill>
                <a:latin typeface="Arial"/>
                <a:ea typeface="ＭＳ Ｐゴシック"/>
                <a:cs typeface="Arial"/>
              </a:rPr>
              <a:t> R et al. </a:t>
            </a:r>
            <a:r>
              <a:rPr lang="en-US" altLang="de-DE" sz="800" dirty="0">
                <a:solidFill>
                  <a:srgbClr val="000000"/>
                </a:solidFill>
                <a:latin typeface="Arial"/>
                <a:ea typeface="ＭＳ Ｐゴシック"/>
                <a:cs typeface="Arial"/>
              </a:rPr>
              <a:t>Guidance values for surface monitoring of antineoplastic drugs in German pharmacies. </a:t>
            </a:r>
            <a:r>
              <a:rPr lang="de-DE" altLang="de-DE" sz="800" dirty="0">
                <a:solidFill>
                  <a:srgbClr val="000000"/>
                </a:solidFill>
                <a:latin typeface="Arial"/>
                <a:ea typeface="ＭＳ Ｐゴシック"/>
                <a:cs typeface="Arial"/>
                <a:hlinkClick r:id="rId4" tooltip="The Annals of occupational hygiene.">
                  <a:extLst>
                    <a:ext uri="{A12FA001-AC4F-418D-AE19-62706E023703}">
                      <ahyp:hlinkClr xmlns:ahyp="http://schemas.microsoft.com/office/drawing/2018/hyperlinkcolor" val="tx"/>
                    </a:ext>
                  </a:extLst>
                </a:hlinkClick>
              </a:rPr>
              <a:t>Ann </a:t>
            </a:r>
            <a:r>
              <a:rPr lang="de-DE" altLang="de-DE" sz="800" dirty="0" err="1">
                <a:solidFill>
                  <a:srgbClr val="000000"/>
                </a:solidFill>
                <a:latin typeface="Arial"/>
                <a:ea typeface="ＭＳ Ｐゴシック"/>
                <a:cs typeface="Arial"/>
                <a:hlinkClick r:id="rId4" tooltip="The Annals of occupational hygiene.">
                  <a:extLst>
                    <a:ext uri="{A12FA001-AC4F-418D-AE19-62706E023703}">
                      <ahyp:hlinkClr xmlns:ahyp="http://schemas.microsoft.com/office/drawing/2018/hyperlinkcolor" val="tx"/>
                    </a:ext>
                  </a:extLst>
                </a:hlinkClick>
              </a:rPr>
              <a:t>Occup</a:t>
            </a:r>
            <a:r>
              <a:rPr lang="de-DE" altLang="de-DE" sz="800" dirty="0">
                <a:solidFill>
                  <a:srgbClr val="000000"/>
                </a:solidFill>
                <a:latin typeface="Arial"/>
                <a:ea typeface="ＭＳ Ｐゴシック"/>
                <a:cs typeface="Arial"/>
                <a:hlinkClick r:id="rId4" tooltip="The Annals of occupational hygiene.">
                  <a:extLst>
                    <a:ext uri="{A12FA001-AC4F-418D-AE19-62706E023703}">
                      <ahyp:hlinkClr xmlns:ahyp="http://schemas.microsoft.com/office/drawing/2018/hyperlinkcolor" val="tx"/>
                    </a:ext>
                  </a:extLst>
                </a:hlinkClick>
              </a:rPr>
              <a:t> Hyg.</a:t>
            </a:r>
            <a:r>
              <a:rPr lang="de-DE" altLang="de-DE" sz="800" dirty="0">
                <a:solidFill>
                  <a:srgbClr val="000000"/>
                </a:solidFill>
                <a:latin typeface="Arial"/>
                <a:ea typeface="ＭＳ Ｐゴシック"/>
                <a:cs typeface="Arial"/>
              </a:rPr>
              <a:t> 2009 Oct;53(7):703-11.</a:t>
            </a:r>
          </a:p>
          <a:p>
            <a:pPr>
              <a:lnSpc>
                <a:spcPct val="70000"/>
              </a:lnSpc>
              <a:spcBef>
                <a:spcPct val="0"/>
              </a:spcBef>
            </a:pPr>
            <a:endParaRPr lang="de-DE" altLang="de-DE" sz="8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r>
              <a:rPr lang="de-DE" altLang="de-DE" sz="800" u="sng" dirty="0">
                <a:solidFill>
                  <a:srgbClr val="000000"/>
                </a:solidFill>
                <a:latin typeface="Arial"/>
                <a:ea typeface="ＭＳ Ｐゴシック"/>
                <a:cs typeface="Arial"/>
              </a:rPr>
              <a:t>Zusätzliche Literatur</a:t>
            </a:r>
            <a:r>
              <a:rPr lang="de-DE" altLang="de-DE" sz="800" dirty="0">
                <a:solidFill>
                  <a:srgbClr val="000000"/>
                </a:solidFill>
                <a:latin typeface="Arial"/>
                <a:ea typeface="ＭＳ Ｐゴシック"/>
                <a:cs typeface="Arial"/>
              </a:rPr>
              <a:t>:</a:t>
            </a:r>
          </a:p>
          <a:p>
            <a:pPr>
              <a:lnSpc>
                <a:spcPct val="70000"/>
              </a:lnSpc>
              <a:spcBef>
                <a:spcPct val="0"/>
              </a:spcBef>
            </a:pPr>
            <a:r>
              <a:rPr lang="de-DE" altLang="de-DE" sz="800" dirty="0">
                <a:solidFill>
                  <a:srgbClr val="000000"/>
                </a:solidFill>
                <a:latin typeface="Arial"/>
                <a:ea typeface="ＭＳ Ｐゴシック"/>
                <a:cs typeface="Arial"/>
              </a:rPr>
              <a:t>[3] </a:t>
            </a:r>
          </a:p>
          <a:p>
            <a:pPr>
              <a:lnSpc>
                <a:spcPct val="70000"/>
              </a:lnSpc>
              <a:spcBef>
                <a:spcPct val="0"/>
              </a:spcBef>
            </a:pPr>
            <a:r>
              <a:rPr lang="de-DE" sz="800" i="1" dirty="0">
                <a:solidFill>
                  <a:srgbClr val="000000"/>
                </a:solidFill>
                <a:latin typeface="Arial"/>
                <a:ea typeface="ＭＳ Ｐゴシック"/>
                <a:cs typeface="Arial"/>
              </a:rPr>
              <a:t>Moretti M et al</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Micronuclei</a:t>
            </a:r>
            <a:r>
              <a:rPr lang="de-DE" sz="800" dirty="0">
                <a:solidFill>
                  <a:srgbClr val="000000"/>
                </a:solidFill>
                <a:latin typeface="Arial"/>
                <a:ea typeface="ＭＳ Ｐゴシック"/>
                <a:cs typeface="Arial"/>
              </a:rPr>
              <a:t> and </a:t>
            </a:r>
            <a:r>
              <a:rPr lang="de-DE" sz="800" dirty="0" err="1">
                <a:solidFill>
                  <a:srgbClr val="000000"/>
                </a:solidFill>
                <a:latin typeface="Arial"/>
                <a:ea typeface="ＭＳ Ｐゴシック"/>
                <a:cs typeface="Arial"/>
              </a:rPr>
              <a:t>chromosome</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aberrations</a:t>
            </a:r>
            <a:r>
              <a:rPr lang="de-DE" sz="800" dirty="0">
                <a:solidFill>
                  <a:srgbClr val="000000"/>
                </a:solidFill>
                <a:latin typeface="Arial"/>
                <a:ea typeface="ＭＳ Ｐゴシック"/>
                <a:cs typeface="Arial"/>
              </a:rPr>
              <a:t> in </a:t>
            </a:r>
            <a:r>
              <a:rPr lang="de-DE" sz="800" dirty="0" err="1">
                <a:solidFill>
                  <a:srgbClr val="000000"/>
                </a:solidFill>
                <a:latin typeface="Arial"/>
                <a:ea typeface="ＭＳ Ｐゴシック"/>
                <a:cs typeface="Arial"/>
              </a:rPr>
              <a:t>subjects</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occupationally</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exposed</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to</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antineoplastic</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drugs</a:t>
            </a:r>
            <a:r>
              <a:rPr lang="de-DE" sz="800" dirty="0">
                <a:solidFill>
                  <a:srgbClr val="000000"/>
                </a:solidFill>
                <a:latin typeface="Arial"/>
                <a:ea typeface="ＭＳ Ｐゴシック"/>
                <a:cs typeface="Arial"/>
              </a:rPr>
              <a:t>: a </a:t>
            </a:r>
            <a:r>
              <a:rPr lang="de-DE" sz="800" dirty="0" err="1">
                <a:solidFill>
                  <a:srgbClr val="000000"/>
                </a:solidFill>
                <a:latin typeface="Arial"/>
                <a:ea typeface="ＭＳ Ｐゴシック"/>
                <a:cs typeface="Arial"/>
              </a:rPr>
              <a:t>multicentric</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approach</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Int</a:t>
            </a:r>
            <a:r>
              <a:rPr lang="de-DE" sz="800" dirty="0">
                <a:solidFill>
                  <a:srgbClr val="000000"/>
                </a:solidFill>
                <a:latin typeface="Arial"/>
                <a:ea typeface="ＭＳ Ｐゴシック"/>
                <a:cs typeface="Arial"/>
              </a:rPr>
              <a:t> Arch </a:t>
            </a:r>
            <a:r>
              <a:rPr lang="de-DE" sz="800" dirty="0" err="1">
                <a:solidFill>
                  <a:srgbClr val="000000"/>
                </a:solidFill>
                <a:latin typeface="Arial"/>
                <a:ea typeface="ＭＳ Ｐゴシック"/>
                <a:cs typeface="Arial"/>
              </a:rPr>
              <a:t>Occup</a:t>
            </a:r>
            <a:r>
              <a:rPr lang="de-DE" sz="800" dirty="0">
                <a:solidFill>
                  <a:srgbClr val="000000"/>
                </a:solidFill>
                <a:latin typeface="Arial"/>
                <a:ea typeface="ＭＳ Ｐゴシック"/>
                <a:cs typeface="Arial"/>
              </a:rPr>
              <a:t> Environ Health 2015;88:683-95.</a:t>
            </a:r>
          </a:p>
          <a:p>
            <a:pPr>
              <a:lnSpc>
                <a:spcPct val="70000"/>
              </a:lnSpc>
              <a:spcBef>
                <a:spcPct val="0"/>
              </a:spcBef>
            </a:pPr>
            <a:r>
              <a:rPr lang="de-DE" sz="800" i="1" dirty="0" err="1">
                <a:solidFill>
                  <a:srgbClr val="000000"/>
                </a:solidFill>
                <a:latin typeface="Arial"/>
                <a:ea typeface="ＭＳ Ｐゴシック"/>
                <a:cs typeface="Arial"/>
              </a:rPr>
              <a:t>Mrdjanovic</a:t>
            </a:r>
            <a:r>
              <a:rPr lang="de-DE" sz="800" i="1" dirty="0">
                <a:solidFill>
                  <a:srgbClr val="000000"/>
                </a:solidFill>
                <a:latin typeface="Arial"/>
                <a:ea typeface="ＭＳ Ｐゴシック"/>
                <a:cs typeface="Arial"/>
              </a:rPr>
              <a:t> J et al.</a:t>
            </a:r>
            <a:r>
              <a:rPr lang="de-DE" sz="800" dirty="0">
                <a:solidFill>
                  <a:srgbClr val="000000"/>
                </a:solidFill>
                <a:latin typeface="Arial"/>
                <a:ea typeface="ＭＳ Ｐゴシック"/>
                <a:cs typeface="Arial"/>
              </a:rPr>
              <a:t> The Oxidative Stress Parameters </a:t>
            </a:r>
            <a:r>
              <a:rPr lang="de-DE" sz="800" dirty="0" err="1">
                <a:solidFill>
                  <a:srgbClr val="000000"/>
                </a:solidFill>
                <a:latin typeface="Arial"/>
                <a:ea typeface="ＭＳ Ｐゴシック"/>
                <a:cs typeface="Arial"/>
              </a:rPr>
              <a:t>as</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Useful</a:t>
            </a:r>
            <a:r>
              <a:rPr lang="de-DE" sz="800" dirty="0">
                <a:solidFill>
                  <a:srgbClr val="000000"/>
                </a:solidFill>
                <a:latin typeface="Arial"/>
                <a:ea typeface="ＭＳ Ｐゴシック"/>
                <a:cs typeface="Arial"/>
              </a:rPr>
              <a:t> Tools in </a:t>
            </a:r>
            <a:r>
              <a:rPr lang="de-DE" sz="800" dirty="0" err="1">
                <a:solidFill>
                  <a:srgbClr val="000000"/>
                </a:solidFill>
                <a:latin typeface="Arial"/>
                <a:ea typeface="ＭＳ Ｐゴシック"/>
                <a:cs typeface="Arial"/>
              </a:rPr>
              <a:t>Evaluating</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the</a:t>
            </a:r>
            <a:r>
              <a:rPr lang="de-DE" sz="800" dirty="0">
                <a:solidFill>
                  <a:srgbClr val="000000"/>
                </a:solidFill>
                <a:latin typeface="Arial"/>
                <a:ea typeface="ＭＳ Ｐゴシック"/>
                <a:cs typeface="Arial"/>
              </a:rPr>
              <a:t> DNA Damage and </a:t>
            </a:r>
            <a:r>
              <a:rPr lang="de-DE" sz="800" dirty="0" err="1">
                <a:solidFill>
                  <a:srgbClr val="000000"/>
                </a:solidFill>
                <a:latin typeface="Arial"/>
                <a:ea typeface="ＭＳ Ｐゴシック"/>
                <a:cs typeface="Arial"/>
              </a:rPr>
              <a:t>Changes</a:t>
            </a:r>
            <a:r>
              <a:rPr lang="de-DE" sz="800" dirty="0">
                <a:solidFill>
                  <a:srgbClr val="000000"/>
                </a:solidFill>
                <a:latin typeface="Arial"/>
                <a:ea typeface="ＭＳ Ｐゴシック"/>
                <a:cs typeface="Arial"/>
              </a:rPr>
              <a:t> in </a:t>
            </a:r>
            <a:r>
              <a:rPr lang="de-DE" sz="800" dirty="0" err="1">
                <a:solidFill>
                  <a:srgbClr val="000000"/>
                </a:solidFill>
                <a:latin typeface="Arial"/>
                <a:ea typeface="ＭＳ Ｐゴシック"/>
                <a:cs typeface="Arial"/>
              </a:rPr>
              <a:t>the</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Complete</a:t>
            </a:r>
            <a:r>
              <a:rPr lang="de-DE" sz="800" dirty="0">
                <a:solidFill>
                  <a:srgbClr val="000000"/>
                </a:solidFill>
                <a:latin typeface="Arial"/>
                <a:ea typeface="ＭＳ Ｐゴシック"/>
                <a:cs typeface="Arial"/>
              </a:rPr>
              <a:t> Blood Count in Hospital Workers </a:t>
            </a:r>
            <a:r>
              <a:rPr lang="de-DE" sz="800" dirty="0" err="1">
                <a:solidFill>
                  <a:srgbClr val="000000"/>
                </a:solidFill>
                <a:latin typeface="Arial"/>
                <a:ea typeface="ＭＳ Ｐゴシック"/>
                <a:cs typeface="Arial"/>
              </a:rPr>
              <a:t>Exposed</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to</a:t>
            </a:r>
            <a:r>
              <a:rPr lang="de-DE" sz="800" dirty="0">
                <a:solidFill>
                  <a:srgbClr val="000000"/>
                </a:solidFill>
                <a:latin typeface="Arial"/>
                <a:ea typeface="ＭＳ Ｐゴシック"/>
                <a:cs typeface="Arial"/>
              </a:rPr>
              <a:t> Low </a:t>
            </a:r>
            <a:r>
              <a:rPr lang="de-DE" sz="800" dirty="0" err="1">
                <a:solidFill>
                  <a:srgbClr val="000000"/>
                </a:solidFill>
                <a:latin typeface="Arial"/>
                <a:ea typeface="ＭＳ Ｐゴシック"/>
                <a:cs typeface="Arial"/>
              </a:rPr>
              <a:t>Doses</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of</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Antineoplastic</a:t>
            </a:r>
            <a:r>
              <a:rPr lang="de-DE" sz="800" dirty="0">
                <a:solidFill>
                  <a:srgbClr val="000000"/>
                </a:solidFill>
                <a:latin typeface="Arial"/>
                <a:ea typeface="ＭＳ Ｐゴシック"/>
                <a:cs typeface="Arial"/>
              </a:rPr>
              <a:t> Drugs and </a:t>
            </a:r>
            <a:r>
              <a:rPr lang="de-DE" sz="800" dirty="0" err="1">
                <a:solidFill>
                  <a:srgbClr val="000000"/>
                </a:solidFill>
                <a:latin typeface="Arial"/>
                <a:ea typeface="ＭＳ Ｐゴシック"/>
                <a:cs typeface="Arial"/>
              </a:rPr>
              <a:t>Ionizing</a:t>
            </a:r>
            <a:r>
              <a:rPr lang="de-DE" sz="800" dirty="0">
                <a:solidFill>
                  <a:srgbClr val="000000"/>
                </a:solidFill>
                <a:latin typeface="Arial"/>
                <a:ea typeface="ＭＳ Ｐゴシック"/>
                <a:cs typeface="Arial"/>
              </a:rPr>
              <a:t> Radiation. International Journal </a:t>
            </a:r>
            <a:r>
              <a:rPr lang="de-DE" sz="800" dirty="0" err="1">
                <a:solidFill>
                  <a:srgbClr val="000000"/>
                </a:solidFill>
                <a:latin typeface="Arial"/>
                <a:ea typeface="ＭＳ Ｐゴシック"/>
                <a:cs typeface="Arial"/>
              </a:rPr>
              <a:t>of</a:t>
            </a:r>
            <a:r>
              <a:rPr lang="de-DE" sz="800" dirty="0">
                <a:solidFill>
                  <a:srgbClr val="000000"/>
                </a:solidFill>
                <a:latin typeface="Arial"/>
                <a:ea typeface="ＭＳ Ｐゴシック"/>
                <a:cs typeface="Arial"/>
              </a:rPr>
              <a:t> Environmental Research and Public Health. 2020 18, 8445</a:t>
            </a:r>
          </a:p>
          <a:p>
            <a:pPr>
              <a:lnSpc>
                <a:spcPct val="70000"/>
              </a:lnSpc>
              <a:spcBef>
                <a:spcPct val="0"/>
              </a:spcBef>
            </a:pPr>
            <a:r>
              <a:rPr lang="de-DE" altLang="de-DE" sz="800" i="1" dirty="0" err="1">
                <a:solidFill>
                  <a:srgbClr val="000000"/>
                </a:solidFill>
                <a:latin typeface="Arial"/>
                <a:ea typeface="ＭＳ Ｐゴシック"/>
                <a:cs typeface="Arial"/>
              </a:rPr>
              <a:t>Sessink</a:t>
            </a:r>
            <a:r>
              <a:rPr lang="de-DE" altLang="de-DE" sz="800" i="1" dirty="0">
                <a:solidFill>
                  <a:srgbClr val="000000"/>
                </a:solidFill>
                <a:latin typeface="Arial"/>
                <a:ea typeface="ＭＳ Ｐゴシック"/>
                <a:cs typeface="Arial"/>
              </a:rPr>
              <a:t> PJ et al. </a:t>
            </a:r>
            <a:r>
              <a:rPr lang="de-DE" altLang="de-DE" sz="800" dirty="0" err="1">
                <a:solidFill>
                  <a:srgbClr val="000000"/>
                </a:solidFill>
                <a:latin typeface="Arial"/>
                <a:ea typeface="ＭＳ Ｐゴシック"/>
                <a:cs typeface="Arial"/>
              </a:rPr>
              <a:t>Urinary</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cyclophosphamide</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excretion</a:t>
            </a:r>
            <a:r>
              <a:rPr lang="de-DE" altLang="de-DE" sz="800" dirty="0">
                <a:solidFill>
                  <a:srgbClr val="000000"/>
                </a:solidFill>
                <a:latin typeface="Arial"/>
                <a:ea typeface="ＭＳ Ｐゴシック"/>
                <a:cs typeface="Arial"/>
              </a:rPr>
              <a:t> and chromosomal </a:t>
            </a:r>
            <a:r>
              <a:rPr lang="de-DE" altLang="de-DE" sz="800" dirty="0" err="1">
                <a:solidFill>
                  <a:srgbClr val="000000"/>
                </a:solidFill>
                <a:latin typeface="Arial"/>
                <a:ea typeface="ＭＳ Ｐゴシック"/>
                <a:cs typeface="Arial"/>
              </a:rPr>
              <a:t>aberrations</a:t>
            </a:r>
            <a:r>
              <a:rPr lang="de-DE" altLang="de-DE" sz="800" dirty="0">
                <a:solidFill>
                  <a:srgbClr val="000000"/>
                </a:solidFill>
                <a:latin typeface="Arial"/>
                <a:ea typeface="ＭＳ Ｐゴシック"/>
                <a:cs typeface="Arial"/>
              </a:rPr>
              <a:t> in </a:t>
            </a:r>
            <a:r>
              <a:rPr lang="de-DE" altLang="de-DE" sz="800" dirty="0" err="1">
                <a:solidFill>
                  <a:srgbClr val="000000"/>
                </a:solidFill>
                <a:latin typeface="Arial"/>
                <a:ea typeface="ＭＳ Ｐゴシック"/>
                <a:cs typeface="Arial"/>
              </a:rPr>
              <a:t>peripheral</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blood</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lymphocytes</a:t>
            </a:r>
            <a:r>
              <a:rPr lang="de-DE" altLang="de-DE" sz="800" dirty="0">
                <a:solidFill>
                  <a:srgbClr val="000000"/>
                </a:solidFill>
                <a:latin typeface="Arial"/>
                <a:ea typeface="ＭＳ Ｐゴシック"/>
                <a:cs typeface="Arial"/>
              </a:rPr>
              <a:t> after </a:t>
            </a:r>
            <a:r>
              <a:rPr lang="de-DE" altLang="de-DE" sz="800" dirty="0" err="1">
                <a:solidFill>
                  <a:srgbClr val="000000"/>
                </a:solidFill>
                <a:latin typeface="Arial"/>
                <a:ea typeface="ＭＳ Ｐゴシック"/>
                <a:cs typeface="Arial"/>
              </a:rPr>
              <a:t>occupational</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exposure</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to</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antineoplastic</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agents</a:t>
            </a:r>
            <a:r>
              <a:rPr lang="de-DE" altLang="de-DE" sz="800" dirty="0">
                <a:solidFill>
                  <a:srgbClr val="000000"/>
                </a:solidFill>
                <a:latin typeface="Arial"/>
                <a:ea typeface="ＭＳ Ｐゴシック"/>
                <a:cs typeface="Arial"/>
              </a:rPr>
              <a:t>. </a:t>
            </a:r>
            <a:r>
              <a:rPr lang="fr-FR" altLang="de-DE" sz="800" dirty="0" err="1">
                <a:solidFill>
                  <a:srgbClr val="000000"/>
                </a:solidFill>
                <a:latin typeface="Arial"/>
                <a:ea typeface="ＭＳ Ｐゴシック"/>
                <a:cs typeface="Arial"/>
                <a:hlinkClick r:id="rId5" tooltip="Mutation research.">
                  <a:extLst>
                    <a:ext uri="{A12FA001-AC4F-418D-AE19-62706E023703}">
                      <ahyp:hlinkClr xmlns:ahyp="http://schemas.microsoft.com/office/drawing/2018/hyperlinkcolor" val="tx"/>
                    </a:ext>
                  </a:extLst>
                </a:hlinkClick>
              </a:rPr>
              <a:t>Mutat</a:t>
            </a:r>
            <a:r>
              <a:rPr lang="fr-FR" altLang="de-DE" sz="800" dirty="0">
                <a:solidFill>
                  <a:srgbClr val="000000"/>
                </a:solidFill>
                <a:latin typeface="Arial"/>
                <a:ea typeface="ＭＳ Ｐゴシック"/>
                <a:cs typeface="Arial"/>
                <a:hlinkClick r:id="rId5" tooltip="Mutation research.">
                  <a:extLst>
                    <a:ext uri="{A12FA001-AC4F-418D-AE19-62706E023703}">
                      <ahyp:hlinkClr xmlns:ahyp="http://schemas.microsoft.com/office/drawing/2018/hyperlinkcolor" val="tx"/>
                    </a:ext>
                  </a:extLst>
                </a:hlinkClick>
              </a:rPr>
              <a:t> </a:t>
            </a:r>
            <a:r>
              <a:rPr lang="fr-FR" altLang="de-DE" sz="800" dirty="0" err="1">
                <a:solidFill>
                  <a:srgbClr val="000000"/>
                </a:solidFill>
                <a:latin typeface="Arial"/>
                <a:ea typeface="ＭＳ Ｐゴシック"/>
                <a:cs typeface="Arial"/>
                <a:hlinkClick r:id="rId5" tooltip="Mutation research.">
                  <a:extLst>
                    <a:ext uri="{A12FA001-AC4F-418D-AE19-62706E023703}">
                      <ahyp:hlinkClr xmlns:ahyp="http://schemas.microsoft.com/office/drawing/2018/hyperlinkcolor" val="tx"/>
                    </a:ext>
                  </a:extLst>
                </a:hlinkClick>
              </a:rPr>
              <a:t>Res</a:t>
            </a:r>
            <a:r>
              <a:rPr lang="fr-FR" altLang="de-DE" sz="800" dirty="0">
                <a:solidFill>
                  <a:srgbClr val="000000"/>
                </a:solidFill>
                <a:latin typeface="Arial"/>
                <a:ea typeface="ＭＳ Ｐゴシック"/>
                <a:cs typeface="Arial"/>
                <a:hlinkClick r:id="rId5" tooltip="Mutation research."/>
              </a:rPr>
              <a:t>.</a:t>
            </a:r>
            <a:r>
              <a:rPr lang="fr-FR" altLang="de-DE" sz="800" dirty="0">
                <a:solidFill>
                  <a:srgbClr val="000000"/>
                </a:solidFill>
                <a:latin typeface="Arial"/>
                <a:ea typeface="ＭＳ Ｐゴシック"/>
                <a:cs typeface="Arial"/>
              </a:rPr>
              <a:t> 1994 Sep 1;309(2):193-9.</a:t>
            </a:r>
            <a:endParaRPr lang="de-DE" altLang="de-DE" sz="800" dirty="0">
              <a:solidFill>
                <a:srgbClr val="000000"/>
              </a:solidFill>
              <a:latin typeface="Arial"/>
              <a:ea typeface="ＭＳ Ｐゴシック"/>
              <a:cs typeface="Arial"/>
            </a:endParaRPr>
          </a:p>
          <a:p>
            <a:pPr>
              <a:lnSpc>
                <a:spcPct val="90000"/>
              </a:lnSpc>
              <a:spcBef>
                <a:spcPct val="0"/>
              </a:spcBef>
            </a:pPr>
            <a:r>
              <a:rPr lang="en-US" altLang="de-DE" sz="800" i="1" dirty="0" err="1">
                <a:solidFill>
                  <a:srgbClr val="000000"/>
                </a:solidFill>
                <a:latin typeface="Arial"/>
                <a:ea typeface="ＭＳ Ｐゴシック"/>
                <a:cs typeface="Arial"/>
              </a:rPr>
              <a:t>Sessink</a:t>
            </a:r>
            <a:r>
              <a:rPr lang="en-US" altLang="de-DE" sz="800" i="1" dirty="0">
                <a:solidFill>
                  <a:srgbClr val="000000"/>
                </a:solidFill>
                <a:latin typeface="Arial"/>
                <a:ea typeface="ＭＳ Ｐゴシック"/>
                <a:cs typeface="Arial"/>
              </a:rPr>
              <a:t> PJ et al</a:t>
            </a:r>
            <a:r>
              <a:rPr lang="en-US" altLang="de-DE" sz="800" dirty="0">
                <a:solidFill>
                  <a:srgbClr val="000000"/>
                </a:solidFill>
                <a:latin typeface="Arial"/>
                <a:ea typeface="ＭＳ Ｐゴシック"/>
                <a:cs typeface="Arial"/>
              </a:rPr>
              <a:t>. Occupational exposure to antineoplastic agents at several departments in a hospital. Environmental contamination and excretion of cyclophosphamide and </a:t>
            </a:r>
            <a:r>
              <a:rPr lang="en-US" altLang="de-DE" sz="800" dirty="0" err="1">
                <a:solidFill>
                  <a:srgbClr val="000000"/>
                </a:solidFill>
                <a:latin typeface="Arial"/>
                <a:ea typeface="ＭＳ Ｐゴシック"/>
                <a:cs typeface="Arial"/>
              </a:rPr>
              <a:t>ifosfamide</a:t>
            </a:r>
            <a:r>
              <a:rPr lang="en-US" altLang="de-DE" sz="800" dirty="0">
                <a:solidFill>
                  <a:srgbClr val="000000"/>
                </a:solidFill>
                <a:latin typeface="Arial"/>
                <a:ea typeface="ＭＳ Ｐゴシック"/>
                <a:cs typeface="Arial"/>
              </a:rPr>
              <a:t> in urine of exposed workers. Int Arch </a:t>
            </a:r>
            <a:r>
              <a:rPr lang="en-US" altLang="de-DE" sz="800" dirty="0" err="1">
                <a:solidFill>
                  <a:srgbClr val="000000"/>
                </a:solidFill>
                <a:latin typeface="Arial"/>
                <a:ea typeface="ＭＳ Ｐゴシック"/>
                <a:cs typeface="Arial"/>
              </a:rPr>
              <a:t>Occup</a:t>
            </a:r>
            <a:r>
              <a:rPr lang="en-US" altLang="de-DE" sz="800" dirty="0">
                <a:solidFill>
                  <a:srgbClr val="000000"/>
                </a:solidFill>
                <a:latin typeface="Arial"/>
                <a:ea typeface="ＭＳ Ｐゴシック"/>
                <a:cs typeface="Arial"/>
              </a:rPr>
              <a:t> Environ Health. </a:t>
            </a:r>
            <a:r>
              <a:rPr lang="de-DE" altLang="de-DE" sz="800" dirty="0">
                <a:solidFill>
                  <a:srgbClr val="000000"/>
                </a:solidFill>
                <a:latin typeface="Arial"/>
                <a:ea typeface="ＭＳ Ｐゴシック"/>
                <a:cs typeface="Arial"/>
              </a:rPr>
              <a:t>1992;64(2):105-12.</a:t>
            </a:r>
          </a:p>
          <a:p>
            <a:pPr>
              <a:lnSpc>
                <a:spcPct val="90000"/>
              </a:lnSpc>
              <a:spcBef>
                <a:spcPct val="0"/>
              </a:spcBef>
              <a:defRPr/>
            </a:pPr>
            <a:r>
              <a:rPr lang="de-DE" sz="800" i="1" dirty="0">
                <a:latin typeface="Arial"/>
                <a:ea typeface="ＭＳ Ｐゴシック"/>
                <a:cs typeface="Arial"/>
              </a:rPr>
              <a:t>Tomba A</a:t>
            </a:r>
            <a:r>
              <a:rPr lang="de-DE" sz="800" dirty="0">
                <a:latin typeface="Arial"/>
                <a:ea typeface="ＭＳ Ｐゴシック"/>
                <a:cs typeface="Arial"/>
              </a:rPr>
              <a:t>. </a:t>
            </a:r>
            <a:r>
              <a:rPr lang="en-US" sz="800" dirty="0">
                <a:latin typeface="Arial"/>
                <a:ea typeface="ＭＳ Ｐゴシック"/>
                <a:cs typeface="Arial"/>
              </a:rPr>
              <a:t>Genotoxic Monitoring of Nurses Handling </a:t>
            </a:r>
            <a:r>
              <a:rPr lang="de-DE" sz="800" dirty="0" err="1">
                <a:latin typeface="Arial"/>
                <a:ea typeface="ＭＳ Ｐゴシック"/>
                <a:cs typeface="Arial"/>
              </a:rPr>
              <a:t>Cytotoxic</a:t>
            </a:r>
            <a:r>
              <a:rPr lang="de-DE" sz="800" dirty="0">
                <a:latin typeface="Arial"/>
                <a:ea typeface="ＭＳ Ｐゴシック"/>
                <a:cs typeface="Arial"/>
              </a:rPr>
              <a:t> Drugs, Tomba, A.  Asia Pac J </a:t>
            </a:r>
            <a:r>
              <a:rPr lang="de-DE" sz="800" dirty="0" err="1">
                <a:latin typeface="Arial"/>
                <a:ea typeface="ＭＳ Ｐゴシック"/>
                <a:cs typeface="Arial"/>
              </a:rPr>
              <a:t>Oncol</a:t>
            </a:r>
            <a:r>
              <a:rPr lang="de-DE" sz="800" dirty="0">
                <a:latin typeface="Arial"/>
                <a:ea typeface="ＭＳ Ｐゴシック"/>
                <a:cs typeface="Arial"/>
              </a:rPr>
              <a:t> Nurs. 2016 </a:t>
            </a:r>
            <a:r>
              <a:rPr lang="de-DE" sz="800" dirty="0" err="1">
                <a:latin typeface="Arial"/>
                <a:ea typeface="ＭＳ Ｐゴシック"/>
                <a:cs typeface="Arial"/>
              </a:rPr>
              <a:t>Oct-Dec</a:t>
            </a:r>
            <a:r>
              <a:rPr lang="de-DE" sz="800" dirty="0">
                <a:latin typeface="Arial"/>
                <a:ea typeface="ＭＳ Ｐゴシック"/>
                <a:cs typeface="Arial"/>
              </a:rPr>
              <a:t>; 3(4): 365–369.</a:t>
            </a:r>
          </a:p>
          <a:p>
            <a:pPr>
              <a:lnSpc>
                <a:spcPct val="90000"/>
              </a:lnSpc>
              <a:spcBef>
                <a:spcPct val="0"/>
              </a:spcBef>
            </a:pPr>
            <a:endParaRPr lang="en-US" altLang="de-DE" sz="800" dirty="0">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endParaRPr lang="de-DE" altLang="de-DE" sz="8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r>
              <a:rPr lang="de-DE" altLang="de-DE" sz="800" dirty="0">
                <a:solidFill>
                  <a:srgbClr val="000000"/>
                </a:solidFill>
                <a:latin typeface="Arial"/>
                <a:ea typeface="ＭＳ Ｐゴシック"/>
                <a:cs typeface="Arial"/>
              </a:rPr>
              <a:t>[4]</a:t>
            </a:r>
          </a:p>
          <a:p>
            <a:pPr>
              <a:lnSpc>
                <a:spcPct val="70000"/>
              </a:lnSpc>
              <a:spcBef>
                <a:spcPct val="0"/>
              </a:spcBef>
            </a:pPr>
            <a:r>
              <a:rPr lang="de-DE" altLang="de-DE" sz="800" i="1" dirty="0">
                <a:solidFill>
                  <a:srgbClr val="000000"/>
                </a:solidFill>
                <a:latin typeface="Arial"/>
                <a:ea typeface="ＭＳ Ｐゴシック"/>
                <a:cs typeface="Arial"/>
              </a:rPr>
              <a:t>Connor TH et al.</a:t>
            </a:r>
            <a:r>
              <a:rPr lang="de-DE" altLang="de-DE" sz="800" dirty="0">
                <a:solidFill>
                  <a:srgbClr val="000000"/>
                </a:solidFill>
                <a:latin typeface="Arial"/>
                <a:ea typeface="ＭＳ Ｐゴシック"/>
                <a:cs typeface="Arial"/>
              </a:rPr>
              <a:t> Evaluation </a:t>
            </a:r>
            <a:r>
              <a:rPr lang="de-DE" altLang="de-DE" sz="800" dirty="0" err="1">
                <a:solidFill>
                  <a:srgbClr val="000000"/>
                </a:solidFill>
                <a:latin typeface="Arial"/>
                <a:ea typeface="ＭＳ Ｐゴシック"/>
                <a:cs typeface="Arial"/>
              </a:rPr>
              <a:t>of</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antineoplastic</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drug</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exposure</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of</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health</a:t>
            </a:r>
            <a:r>
              <a:rPr lang="de-DE" altLang="de-DE" sz="800" dirty="0">
                <a:solidFill>
                  <a:srgbClr val="000000"/>
                </a:solidFill>
                <a:latin typeface="Arial"/>
                <a:ea typeface="ＭＳ Ｐゴシック"/>
                <a:cs typeface="Arial"/>
              </a:rPr>
              <a:t> care </a:t>
            </a:r>
            <a:r>
              <a:rPr lang="de-DE" altLang="de-DE" sz="800" dirty="0" err="1">
                <a:solidFill>
                  <a:srgbClr val="000000"/>
                </a:solidFill>
                <a:latin typeface="Arial"/>
                <a:ea typeface="ＭＳ Ｐゴシック"/>
                <a:cs typeface="Arial"/>
              </a:rPr>
              <a:t>workers</a:t>
            </a:r>
            <a:r>
              <a:rPr lang="de-DE" altLang="de-DE" sz="800" dirty="0">
                <a:solidFill>
                  <a:srgbClr val="000000"/>
                </a:solidFill>
                <a:latin typeface="Arial"/>
                <a:ea typeface="ＭＳ Ｐゴシック"/>
                <a:cs typeface="Arial"/>
              </a:rPr>
              <a:t> at </a:t>
            </a:r>
            <a:r>
              <a:rPr lang="de-DE" altLang="de-DE" sz="800" dirty="0" err="1">
                <a:solidFill>
                  <a:srgbClr val="000000"/>
                </a:solidFill>
                <a:latin typeface="Arial"/>
                <a:ea typeface="ＭＳ Ｐゴシック"/>
                <a:cs typeface="Arial"/>
              </a:rPr>
              <a:t>three</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university-based</a:t>
            </a:r>
            <a:r>
              <a:rPr lang="de-DE" altLang="de-DE" sz="800" dirty="0">
                <a:solidFill>
                  <a:srgbClr val="000000"/>
                </a:solidFill>
                <a:latin typeface="Arial"/>
                <a:ea typeface="ＭＳ Ｐゴシック"/>
                <a:cs typeface="Arial"/>
              </a:rPr>
              <a:t> US </a:t>
            </a:r>
            <a:r>
              <a:rPr lang="de-DE" altLang="de-DE" sz="800" dirty="0" err="1">
                <a:solidFill>
                  <a:srgbClr val="000000"/>
                </a:solidFill>
                <a:latin typeface="Arial"/>
                <a:ea typeface="ＭＳ Ｐゴシック"/>
                <a:cs typeface="Arial"/>
              </a:rPr>
              <a:t>cancer</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centers</a:t>
            </a:r>
            <a:r>
              <a:rPr lang="de-DE" altLang="de-DE" sz="800" dirty="0">
                <a:solidFill>
                  <a:srgbClr val="000000"/>
                </a:solidFill>
                <a:latin typeface="Arial"/>
                <a:ea typeface="ＭＳ Ｐゴシック"/>
                <a:cs typeface="Arial"/>
              </a:rPr>
              <a:t>. J </a:t>
            </a:r>
            <a:r>
              <a:rPr lang="de-DE" altLang="de-DE" sz="800" dirty="0" err="1">
                <a:solidFill>
                  <a:srgbClr val="000000"/>
                </a:solidFill>
                <a:latin typeface="Arial"/>
                <a:ea typeface="ＭＳ Ｐゴシック"/>
                <a:cs typeface="Arial"/>
              </a:rPr>
              <a:t>Occup</a:t>
            </a:r>
            <a:r>
              <a:rPr lang="de-DE" altLang="de-DE" sz="800" dirty="0">
                <a:solidFill>
                  <a:srgbClr val="000000"/>
                </a:solidFill>
                <a:latin typeface="Arial"/>
                <a:ea typeface="ＭＳ Ｐゴシック"/>
                <a:cs typeface="Arial"/>
              </a:rPr>
              <a:t> Environ Med. 2010 Oct;52(10):1019-27.</a:t>
            </a:r>
          </a:p>
          <a:p>
            <a:pPr>
              <a:lnSpc>
                <a:spcPct val="70000"/>
              </a:lnSpc>
              <a:spcBef>
                <a:spcPct val="0"/>
              </a:spcBef>
            </a:pPr>
            <a:r>
              <a:rPr lang="de-DE" altLang="de-DE" sz="800" i="1" dirty="0">
                <a:solidFill>
                  <a:srgbClr val="000000"/>
                </a:solidFill>
                <a:latin typeface="Arial"/>
                <a:ea typeface="ＭＳ Ｐゴシック"/>
                <a:cs typeface="Arial"/>
              </a:rPr>
              <a:t>Ensslin AS et al. </a:t>
            </a:r>
            <a:r>
              <a:rPr lang="en-US" altLang="de-DE" sz="800" dirty="0">
                <a:solidFill>
                  <a:srgbClr val="000000"/>
                </a:solidFill>
                <a:latin typeface="Arial"/>
                <a:ea typeface="ＭＳ Ｐゴシック"/>
                <a:cs typeface="Arial"/>
              </a:rPr>
              <a:t>Biological monitoring of cyclophosphamide and </a:t>
            </a:r>
            <a:r>
              <a:rPr lang="en-US" altLang="de-DE" sz="800" dirty="0" err="1">
                <a:solidFill>
                  <a:srgbClr val="000000"/>
                </a:solidFill>
                <a:latin typeface="Arial"/>
                <a:ea typeface="ＭＳ Ｐゴシック"/>
                <a:cs typeface="Arial"/>
              </a:rPr>
              <a:t>ifosfamide</a:t>
            </a:r>
            <a:r>
              <a:rPr lang="en-US" altLang="de-DE" sz="800" dirty="0">
                <a:solidFill>
                  <a:srgbClr val="000000"/>
                </a:solidFill>
                <a:latin typeface="Arial"/>
                <a:ea typeface="ＭＳ Ｐゴシック"/>
                <a:cs typeface="Arial"/>
              </a:rPr>
              <a:t> in urine of hospital personnel occupationally exposed to cytostatic drugs.</a:t>
            </a:r>
            <a:r>
              <a:rPr lang="de-DE" altLang="de-DE" sz="800" dirty="0">
                <a:solidFill>
                  <a:srgbClr val="000000"/>
                </a:solidFill>
                <a:latin typeface="Arial"/>
                <a:ea typeface="ＭＳ Ｐゴシック"/>
                <a:cs typeface="Arial"/>
              </a:rPr>
              <a:t> </a:t>
            </a:r>
            <a:r>
              <a:rPr lang="fr-FR" altLang="de-DE" sz="800" dirty="0" err="1">
                <a:solidFill>
                  <a:srgbClr val="000000"/>
                </a:solidFill>
                <a:latin typeface="Arial"/>
                <a:ea typeface="ＭＳ Ｐゴシック"/>
                <a:cs typeface="Arial"/>
                <a:hlinkClick r:id="rId6">
                  <a:extLst>
                    <a:ext uri="{A12FA001-AC4F-418D-AE19-62706E023703}">
                      <ahyp:hlinkClr xmlns:ahyp="http://schemas.microsoft.com/office/drawing/2018/hyperlinkcolor" val="tx"/>
                    </a:ext>
                  </a:extLst>
                </a:hlinkClick>
              </a:rPr>
              <a:t>Occup</a:t>
            </a:r>
            <a:r>
              <a:rPr lang="fr-FR" altLang="de-DE" sz="800" dirty="0">
                <a:solidFill>
                  <a:srgbClr val="000000"/>
                </a:solidFill>
                <a:latin typeface="Arial"/>
                <a:ea typeface="ＭＳ Ｐゴシック"/>
                <a:cs typeface="Arial"/>
                <a:hlinkClick r:id="rId6">
                  <a:extLst>
                    <a:ext uri="{A12FA001-AC4F-418D-AE19-62706E023703}">
                      <ahyp:hlinkClr xmlns:ahyp="http://schemas.microsoft.com/office/drawing/2018/hyperlinkcolor" val="tx"/>
                    </a:ext>
                  </a:extLst>
                </a:hlinkClick>
              </a:rPr>
              <a:t> Environ Med.</a:t>
            </a:r>
            <a:r>
              <a:rPr lang="fr-FR" altLang="de-DE" sz="800" dirty="0">
                <a:solidFill>
                  <a:srgbClr val="000000"/>
                </a:solidFill>
                <a:latin typeface="Arial"/>
                <a:ea typeface="ＭＳ Ｐゴシック"/>
                <a:cs typeface="Arial"/>
              </a:rPr>
              <a:t> 1994 Apr;51(4):229-33. </a:t>
            </a:r>
          </a:p>
          <a:p>
            <a:pPr>
              <a:lnSpc>
                <a:spcPct val="70000"/>
              </a:lnSpc>
              <a:spcBef>
                <a:spcPct val="0"/>
              </a:spcBef>
            </a:pPr>
            <a:r>
              <a:rPr lang="de-DE" altLang="de-DE" sz="800" i="1" dirty="0">
                <a:solidFill>
                  <a:srgbClr val="000000"/>
                </a:solidFill>
                <a:latin typeface="Arial"/>
                <a:ea typeface="ＭＳ Ｐゴシック"/>
                <a:cs typeface="Arial"/>
              </a:rPr>
              <a:t>Ensslin AS et al. </a:t>
            </a:r>
            <a:r>
              <a:rPr lang="en-US" altLang="de-DE" sz="800" dirty="0">
                <a:solidFill>
                  <a:srgbClr val="000000"/>
                </a:solidFill>
                <a:latin typeface="Arial"/>
                <a:ea typeface="ＭＳ Ｐゴシック"/>
                <a:cs typeface="Arial"/>
              </a:rPr>
              <a:t>Biological monitoring of hospital pharmacy personnel occupationally exposed to cytostatic drugs: urinary excretion and cytogenetics studies.</a:t>
            </a:r>
            <a:endParaRPr lang="de-DE" altLang="de-DE" sz="800" dirty="0">
              <a:solidFill>
                <a:srgbClr val="000000"/>
              </a:solidFill>
              <a:latin typeface="Arial"/>
              <a:ea typeface="ＭＳ Ｐゴシック"/>
              <a:cs typeface="Arial"/>
            </a:endParaRPr>
          </a:p>
          <a:p>
            <a:pPr>
              <a:lnSpc>
                <a:spcPct val="70000"/>
              </a:lnSpc>
              <a:spcBef>
                <a:spcPct val="0"/>
              </a:spcBef>
            </a:pPr>
            <a:r>
              <a:rPr lang="de-DE" altLang="de-DE" sz="800" dirty="0">
                <a:solidFill>
                  <a:srgbClr val="000000"/>
                </a:solidFill>
                <a:latin typeface="Arial"/>
                <a:ea typeface="ＭＳ Ｐゴシック"/>
                <a:cs typeface="Arial"/>
              </a:rPr>
              <a:t> </a:t>
            </a:r>
            <a:r>
              <a:rPr lang="en-US" altLang="de-DE" sz="800" dirty="0">
                <a:solidFill>
                  <a:srgbClr val="000000"/>
                </a:solidFill>
                <a:latin typeface="Arial"/>
                <a:ea typeface="ＭＳ Ｐゴシック"/>
                <a:cs typeface="Arial"/>
                <a:hlinkClick r:id="rId7"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sz="800" dirty="0" err="1">
                <a:solidFill>
                  <a:srgbClr val="000000"/>
                </a:solidFill>
                <a:latin typeface="Arial"/>
                <a:ea typeface="ＭＳ Ｐゴシック"/>
                <a:cs typeface="Arial"/>
                <a:hlinkClick r:id="rId7" tooltip="International archives of occupational and environmental health.">
                  <a:extLst>
                    <a:ext uri="{A12FA001-AC4F-418D-AE19-62706E023703}">
                      <ahyp:hlinkClr xmlns:ahyp="http://schemas.microsoft.com/office/drawing/2018/hyperlinkcolor" val="tx"/>
                    </a:ext>
                  </a:extLst>
                </a:hlinkClick>
              </a:rPr>
              <a:t>Occup</a:t>
            </a:r>
            <a:r>
              <a:rPr lang="en-US" altLang="de-DE" sz="800" dirty="0">
                <a:solidFill>
                  <a:srgbClr val="000000"/>
                </a:solidFill>
                <a:latin typeface="Arial"/>
                <a:ea typeface="ＭＳ Ｐゴシック"/>
                <a:cs typeface="Arial"/>
                <a:hlinkClick r:id="rId7"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sz="800" dirty="0">
                <a:solidFill>
                  <a:srgbClr val="000000"/>
                </a:solidFill>
                <a:latin typeface="Arial"/>
                <a:ea typeface="ＭＳ Ｐゴシック"/>
                <a:cs typeface="Arial"/>
              </a:rPr>
              <a:t> 1997;70(3):205-8.</a:t>
            </a:r>
          </a:p>
          <a:p>
            <a:pPr>
              <a:lnSpc>
                <a:spcPct val="70000"/>
              </a:lnSpc>
              <a:spcBef>
                <a:spcPct val="0"/>
              </a:spcBef>
            </a:pPr>
            <a:r>
              <a:rPr lang="de-DE" altLang="de-DE" sz="800" i="1" dirty="0">
                <a:solidFill>
                  <a:srgbClr val="000000"/>
                </a:solidFill>
                <a:latin typeface="Arial"/>
                <a:ea typeface="ＭＳ Ｐゴシック"/>
                <a:cs typeface="Arial"/>
              </a:rPr>
              <a:t>Mason HJ et al</a:t>
            </a:r>
            <a:r>
              <a:rPr lang="en-US" altLang="de-DE" sz="800" dirty="0">
                <a:solidFill>
                  <a:srgbClr val="000000"/>
                </a:solidFill>
                <a:latin typeface="Arial"/>
                <a:ea typeface="ＭＳ Ｐゴシック"/>
                <a:cs typeface="Arial"/>
              </a:rPr>
              <a:t>. Exposure to antineoplastic drugs in two UK hospital pharmacy units.</a:t>
            </a:r>
            <a:r>
              <a:rPr lang="de-DE" altLang="de-DE" sz="800" dirty="0">
                <a:solidFill>
                  <a:srgbClr val="000000"/>
                </a:solidFill>
                <a:latin typeface="Arial"/>
                <a:ea typeface="ＭＳ Ｐゴシック"/>
                <a:cs typeface="Arial"/>
              </a:rPr>
              <a:t> </a:t>
            </a:r>
            <a:r>
              <a:rPr lang="en-US" altLang="de-DE" sz="800" dirty="0">
                <a:solidFill>
                  <a:srgbClr val="000000"/>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Ann </a:t>
            </a:r>
            <a:r>
              <a:rPr lang="en-US" altLang="de-DE" sz="800" dirty="0" err="1">
                <a:solidFill>
                  <a:srgbClr val="000000"/>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Occup</a:t>
            </a:r>
            <a:r>
              <a:rPr lang="en-US" altLang="de-DE" sz="800" dirty="0">
                <a:solidFill>
                  <a:srgbClr val="000000"/>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 </a:t>
            </a:r>
            <a:r>
              <a:rPr lang="en-US" altLang="de-DE" sz="800" dirty="0" err="1">
                <a:solidFill>
                  <a:srgbClr val="000000"/>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Hyg</a:t>
            </a:r>
            <a:r>
              <a:rPr lang="en-US" altLang="de-DE" sz="800" dirty="0">
                <a:solidFill>
                  <a:srgbClr val="000000"/>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a:t>
            </a:r>
            <a:r>
              <a:rPr lang="en-US" altLang="de-DE" sz="800" dirty="0">
                <a:solidFill>
                  <a:srgbClr val="000000"/>
                </a:solidFill>
                <a:latin typeface="Arial"/>
                <a:ea typeface="ＭＳ Ｐゴシック"/>
                <a:cs typeface="Arial"/>
              </a:rPr>
              <a:t> 2005 Oct;49(7):603-10. </a:t>
            </a:r>
            <a:r>
              <a:rPr lang="en-US" altLang="de-DE" sz="800" dirty="0" err="1">
                <a:solidFill>
                  <a:srgbClr val="000000"/>
                </a:solidFill>
                <a:latin typeface="Arial"/>
                <a:ea typeface="ＭＳ Ｐゴシック"/>
                <a:cs typeface="Arial"/>
              </a:rPr>
              <a:t>Epub</a:t>
            </a:r>
            <a:r>
              <a:rPr lang="en-US" altLang="de-DE" sz="800" dirty="0">
                <a:solidFill>
                  <a:srgbClr val="000000"/>
                </a:solidFill>
                <a:latin typeface="Arial"/>
                <a:ea typeface="ＭＳ Ｐゴシック"/>
                <a:cs typeface="Arial"/>
              </a:rPr>
              <a:t> 2005 Jun 17</a:t>
            </a:r>
          </a:p>
          <a:p>
            <a:pPr>
              <a:lnSpc>
                <a:spcPct val="70000"/>
              </a:lnSpc>
              <a:spcBef>
                <a:spcPct val="0"/>
              </a:spcBef>
            </a:pPr>
            <a:r>
              <a:rPr lang="de-DE" altLang="de-DE" sz="800" i="1" dirty="0" err="1">
                <a:solidFill>
                  <a:srgbClr val="000000"/>
                </a:solidFill>
                <a:latin typeface="Arial"/>
                <a:ea typeface="ＭＳ Ｐゴシック"/>
                <a:cs typeface="Arial"/>
              </a:rPr>
              <a:t>Ndaw</a:t>
            </a:r>
            <a:r>
              <a:rPr lang="de-DE" altLang="de-DE" sz="800" i="1" dirty="0">
                <a:solidFill>
                  <a:srgbClr val="000000"/>
                </a:solidFill>
                <a:latin typeface="Arial"/>
                <a:ea typeface="ＭＳ Ｐゴシック"/>
                <a:cs typeface="Arial"/>
              </a:rPr>
              <a:t> S et al. </a:t>
            </a:r>
            <a:r>
              <a:rPr lang="en-US" altLang="de-DE" sz="800" dirty="0">
                <a:solidFill>
                  <a:srgbClr val="000000"/>
                </a:solidFill>
                <a:latin typeface="Arial"/>
                <a:ea typeface="ＭＳ Ｐゴシック"/>
                <a:cs typeface="Arial"/>
              </a:rPr>
              <a:t>Biological monitoring of occupational exposure to 5-fluorouracil: urinary α-</a:t>
            </a:r>
            <a:r>
              <a:rPr lang="en-US" altLang="de-DE" sz="800" dirty="0" err="1">
                <a:solidFill>
                  <a:srgbClr val="000000"/>
                </a:solidFill>
                <a:latin typeface="Arial"/>
                <a:ea typeface="ＭＳ Ｐゴシック"/>
                <a:cs typeface="Arial"/>
              </a:rPr>
              <a:t>fluoro</a:t>
            </a:r>
            <a:r>
              <a:rPr lang="en-US" altLang="de-DE" sz="800" dirty="0">
                <a:solidFill>
                  <a:srgbClr val="000000"/>
                </a:solidFill>
                <a:latin typeface="Arial"/>
                <a:ea typeface="ＭＳ Ｐゴシック"/>
                <a:cs typeface="Arial"/>
              </a:rPr>
              <a:t>-β-alanine assay by high performance liquid chromatography tandem mass spectrometry in health care personnel. </a:t>
            </a:r>
            <a:r>
              <a:rPr lang="de-DE" altLang="de-DE" sz="800" dirty="0">
                <a:solidFill>
                  <a:srgbClr val="000000"/>
                </a:solidFill>
                <a:latin typeface="Arial"/>
                <a:ea typeface="ＭＳ Ｐゴシック"/>
                <a:cs typeface="Arial"/>
                <a:hlinkClick r:id="rId9" tooltip="Journal of chromatography. B, Analytical technologies in the biomedical and life sciences.">
                  <a:extLst>
                    <a:ext uri="{A12FA001-AC4F-418D-AE19-62706E023703}">
                      <ahyp:hlinkClr xmlns:ahyp="http://schemas.microsoft.com/office/drawing/2018/hyperlinkcolor" val="tx"/>
                    </a:ext>
                  </a:extLst>
                </a:hlinkClick>
              </a:rPr>
              <a:t>J </a:t>
            </a:r>
            <a:r>
              <a:rPr lang="de-DE" altLang="de-DE" sz="800" dirty="0" err="1">
                <a:solidFill>
                  <a:srgbClr val="000000"/>
                </a:solidFill>
                <a:latin typeface="Arial"/>
                <a:ea typeface="ＭＳ Ｐゴシック"/>
                <a:cs typeface="Arial"/>
                <a:hlinkClick r:id="rId9" tooltip="Journal of chromatography. B, Analytical technologies in the biomedical and life sciences.">
                  <a:extLst>
                    <a:ext uri="{A12FA001-AC4F-418D-AE19-62706E023703}">
                      <ahyp:hlinkClr xmlns:ahyp="http://schemas.microsoft.com/office/drawing/2018/hyperlinkcolor" val="tx"/>
                    </a:ext>
                  </a:extLst>
                </a:hlinkClick>
              </a:rPr>
              <a:t>Chromatogr</a:t>
            </a:r>
            <a:r>
              <a:rPr lang="de-DE" altLang="de-DE" sz="800" dirty="0">
                <a:solidFill>
                  <a:srgbClr val="000000"/>
                </a:solidFill>
                <a:latin typeface="Arial"/>
                <a:ea typeface="ＭＳ Ｐゴシック"/>
                <a:cs typeface="Arial"/>
                <a:hlinkClick r:id="rId9" tooltip="Journal of chromatography. B, Analytical technologies in the biomedical and life sciences.">
                  <a:extLst>
                    <a:ext uri="{A12FA001-AC4F-418D-AE19-62706E023703}">
                      <ahyp:hlinkClr xmlns:ahyp="http://schemas.microsoft.com/office/drawing/2018/hyperlinkcolor" val="tx"/>
                    </a:ext>
                  </a:extLst>
                </a:hlinkClick>
              </a:rPr>
              <a:t> B Analyt </a:t>
            </a:r>
            <a:r>
              <a:rPr lang="de-DE" altLang="de-DE" sz="800" dirty="0" err="1">
                <a:solidFill>
                  <a:srgbClr val="000000"/>
                </a:solidFill>
                <a:latin typeface="Arial"/>
                <a:ea typeface="ＭＳ Ｐゴシック"/>
                <a:cs typeface="Arial"/>
                <a:hlinkClick r:id="rId9" tooltip="Journal of chromatography. B, Analytical technologies in the biomedical and life sciences.">
                  <a:extLst>
                    <a:ext uri="{A12FA001-AC4F-418D-AE19-62706E023703}">
                      <ahyp:hlinkClr xmlns:ahyp="http://schemas.microsoft.com/office/drawing/2018/hyperlinkcolor" val="tx"/>
                    </a:ext>
                  </a:extLst>
                </a:hlinkClick>
              </a:rPr>
              <a:t>Technol</a:t>
            </a:r>
            <a:r>
              <a:rPr lang="de-DE" altLang="de-DE" sz="800" dirty="0">
                <a:solidFill>
                  <a:srgbClr val="000000"/>
                </a:solidFill>
                <a:latin typeface="Arial"/>
                <a:ea typeface="ＭＳ Ｐゴシック"/>
                <a:cs typeface="Arial"/>
                <a:hlinkClick r:id="rId9" tooltip="Journal of chromatography. B, Analytical technologies in the biomedical and life sciences.">
                  <a:extLst>
                    <a:ext uri="{A12FA001-AC4F-418D-AE19-62706E023703}">
                      <ahyp:hlinkClr xmlns:ahyp="http://schemas.microsoft.com/office/drawing/2018/hyperlinkcolor" val="tx"/>
                    </a:ext>
                  </a:extLst>
                </a:hlinkClick>
              </a:rPr>
              <a:t> Biomed Life </a:t>
            </a:r>
            <a:r>
              <a:rPr lang="de-DE" altLang="de-DE" sz="800" dirty="0" err="1">
                <a:solidFill>
                  <a:srgbClr val="000000"/>
                </a:solidFill>
                <a:latin typeface="Arial"/>
                <a:ea typeface="ＭＳ Ｐゴシック"/>
                <a:cs typeface="Arial"/>
                <a:hlinkClick r:id="rId9" tooltip="Journal of chromatography. B, Analytical technologies in the biomedical and life sciences.">
                  <a:extLst>
                    <a:ext uri="{A12FA001-AC4F-418D-AE19-62706E023703}">
                      <ahyp:hlinkClr xmlns:ahyp="http://schemas.microsoft.com/office/drawing/2018/hyperlinkcolor" val="tx"/>
                    </a:ext>
                  </a:extLst>
                </a:hlinkClick>
              </a:rPr>
              <a:t>Sci</a:t>
            </a:r>
            <a:r>
              <a:rPr lang="de-DE" altLang="de-DE" sz="800" dirty="0">
                <a:solidFill>
                  <a:srgbClr val="000000"/>
                </a:solidFill>
                <a:latin typeface="Arial"/>
                <a:ea typeface="ＭＳ Ｐゴシック"/>
                <a:cs typeface="Arial"/>
                <a:hlinkClick r:id="rId9" tooltip="Journal of chromatography. B, Analytical technologies in the biomedical and life sciences.">
                  <a:extLst>
                    <a:ext uri="{A12FA001-AC4F-418D-AE19-62706E023703}">
                      <ahyp:hlinkClr xmlns:ahyp="http://schemas.microsoft.com/office/drawing/2018/hyperlinkcolor" val="tx"/>
                    </a:ext>
                  </a:extLst>
                </a:hlinkClick>
              </a:rPr>
              <a:t>.</a:t>
            </a:r>
            <a:r>
              <a:rPr lang="de-DE" altLang="de-DE" sz="800" dirty="0">
                <a:solidFill>
                  <a:srgbClr val="000000"/>
                </a:solidFill>
                <a:latin typeface="Arial"/>
                <a:ea typeface="ＭＳ Ｐゴシック"/>
                <a:cs typeface="Arial"/>
              </a:rPr>
              <a:t> 2010 </a:t>
            </a:r>
            <a:r>
              <a:rPr lang="de-DE" altLang="de-DE" sz="800" dirty="0" err="1">
                <a:solidFill>
                  <a:srgbClr val="000000"/>
                </a:solidFill>
                <a:latin typeface="Arial"/>
                <a:ea typeface="ＭＳ Ｐゴシック"/>
                <a:cs typeface="Arial"/>
              </a:rPr>
              <a:t>Oct</a:t>
            </a:r>
            <a:r>
              <a:rPr lang="de-DE" altLang="de-DE" sz="800" dirty="0">
                <a:solidFill>
                  <a:srgbClr val="000000"/>
                </a:solidFill>
                <a:latin typeface="Arial"/>
                <a:ea typeface="ＭＳ Ｐゴシック"/>
                <a:cs typeface="Arial"/>
              </a:rPr>
              <a:t> 1;878(27):2630-4. </a:t>
            </a:r>
            <a:r>
              <a:rPr lang="de-DE" altLang="de-DE" sz="800" dirty="0" err="1">
                <a:solidFill>
                  <a:srgbClr val="000000"/>
                </a:solidFill>
                <a:latin typeface="Arial"/>
                <a:ea typeface="ＭＳ Ｐゴシック"/>
                <a:cs typeface="Arial"/>
              </a:rPr>
              <a:t>doi</a:t>
            </a:r>
            <a:r>
              <a:rPr lang="de-DE" altLang="de-DE" sz="800" dirty="0">
                <a:solidFill>
                  <a:srgbClr val="000000"/>
                </a:solidFill>
                <a:latin typeface="Arial"/>
                <a:ea typeface="ＭＳ Ｐゴシック"/>
                <a:cs typeface="Arial"/>
              </a:rPr>
              <a:t>: 10.1016/j.jchromb.2010.02.011. </a:t>
            </a:r>
            <a:r>
              <a:rPr lang="de-DE" altLang="de-DE" sz="800" dirty="0" err="1">
                <a:solidFill>
                  <a:srgbClr val="000000"/>
                </a:solidFill>
                <a:latin typeface="Arial"/>
                <a:ea typeface="ＭＳ Ｐゴシック"/>
                <a:cs typeface="Arial"/>
              </a:rPr>
              <a:t>Epub</a:t>
            </a:r>
            <a:r>
              <a:rPr lang="de-DE" altLang="de-DE" sz="800" dirty="0">
                <a:solidFill>
                  <a:srgbClr val="000000"/>
                </a:solidFill>
                <a:latin typeface="Arial"/>
                <a:ea typeface="ＭＳ Ｐゴシック"/>
                <a:cs typeface="Arial"/>
              </a:rPr>
              <a:t> 2010 Feb 17.</a:t>
            </a:r>
          </a:p>
          <a:p>
            <a:pPr>
              <a:lnSpc>
                <a:spcPct val="70000"/>
              </a:lnSpc>
              <a:spcBef>
                <a:spcPct val="0"/>
              </a:spcBef>
            </a:pPr>
            <a:r>
              <a:rPr lang="de-DE" altLang="de-DE" sz="800" i="1" dirty="0">
                <a:solidFill>
                  <a:srgbClr val="000000"/>
                </a:solidFill>
                <a:latin typeface="Arial"/>
                <a:ea typeface="ＭＳ Ｐゴシック"/>
                <a:cs typeface="Arial"/>
              </a:rPr>
              <a:t>Pieri M et al. </a:t>
            </a:r>
            <a:r>
              <a:rPr lang="en-US" altLang="de-DE" sz="800" dirty="0">
                <a:solidFill>
                  <a:srgbClr val="000000"/>
                </a:solidFill>
                <a:latin typeface="Arial"/>
                <a:ea typeface="ＭＳ Ｐゴシック"/>
                <a:cs typeface="Arial"/>
              </a:rPr>
              <a:t>Biological monitoring of nurses exposed to doxorubicin and </a:t>
            </a:r>
            <a:r>
              <a:rPr lang="en-US" altLang="de-DE" sz="800" dirty="0" err="1">
                <a:solidFill>
                  <a:srgbClr val="000000"/>
                </a:solidFill>
                <a:latin typeface="Arial"/>
                <a:ea typeface="ＭＳ Ｐゴシック"/>
                <a:cs typeface="Arial"/>
              </a:rPr>
              <a:t>epirubicin</a:t>
            </a:r>
            <a:r>
              <a:rPr lang="en-US" altLang="de-DE" sz="800" dirty="0">
                <a:solidFill>
                  <a:srgbClr val="000000"/>
                </a:solidFill>
                <a:latin typeface="Arial"/>
                <a:ea typeface="ＭＳ Ｐゴシック"/>
                <a:cs typeface="Arial"/>
              </a:rPr>
              <a:t> by a validated liquid chromatography/fluorescence detection method.</a:t>
            </a:r>
            <a:r>
              <a:rPr lang="de-DE" altLang="de-DE" sz="800" dirty="0">
                <a:solidFill>
                  <a:srgbClr val="000000"/>
                </a:solidFill>
                <a:latin typeface="Arial"/>
                <a:ea typeface="ＭＳ Ｐゴシック"/>
                <a:cs typeface="Arial"/>
              </a:rPr>
              <a:t> </a:t>
            </a:r>
            <a:r>
              <a:rPr lang="de-DE" altLang="de-DE" sz="800" dirty="0">
                <a:solidFill>
                  <a:srgbClr val="000000"/>
                </a:solidFill>
                <a:latin typeface="Arial"/>
                <a:ea typeface="ＭＳ Ｐゴシック"/>
                <a:cs typeface="Arial"/>
                <a:hlinkClick r:id="rId10" tooltip="The Annals of occupational hygiene.">
                  <a:extLst>
                    <a:ext uri="{A12FA001-AC4F-418D-AE19-62706E023703}">
                      <ahyp:hlinkClr xmlns:ahyp="http://schemas.microsoft.com/office/drawing/2018/hyperlinkcolor" val="tx"/>
                    </a:ext>
                  </a:extLst>
                </a:hlinkClick>
              </a:rPr>
              <a:t>Ann </a:t>
            </a:r>
            <a:r>
              <a:rPr lang="de-DE" altLang="de-DE" sz="800" dirty="0" err="1">
                <a:solidFill>
                  <a:srgbClr val="000000"/>
                </a:solidFill>
                <a:latin typeface="Arial"/>
                <a:ea typeface="ＭＳ Ｐゴシック"/>
                <a:cs typeface="Arial"/>
                <a:hlinkClick r:id="rId10" tooltip="The Annals of occupational hygiene.">
                  <a:extLst>
                    <a:ext uri="{A12FA001-AC4F-418D-AE19-62706E023703}">
                      <ahyp:hlinkClr xmlns:ahyp="http://schemas.microsoft.com/office/drawing/2018/hyperlinkcolor" val="tx"/>
                    </a:ext>
                  </a:extLst>
                </a:hlinkClick>
              </a:rPr>
              <a:t>Occup</a:t>
            </a:r>
            <a:r>
              <a:rPr lang="de-DE" altLang="de-DE" sz="800" dirty="0">
                <a:solidFill>
                  <a:srgbClr val="000000"/>
                </a:solidFill>
                <a:latin typeface="Arial"/>
                <a:ea typeface="ＭＳ Ｐゴシック"/>
                <a:cs typeface="Arial"/>
                <a:hlinkClick r:id="rId10" tooltip="The Annals of occupational hygiene.">
                  <a:extLst>
                    <a:ext uri="{A12FA001-AC4F-418D-AE19-62706E023703}">
                      <ahyp:hlinkClr xmlns:ahyp="http://schemas.microsoft.com/office/drawing/2018/hyperlinkcolor" val="tx"/>
                    </a:ext>
                  </a:extLst>
                </a:hlinkClick>
              </a:rPr>
              <a:t> Hyg.</a:t>
            </a:r>
            <a:r>
              <a:rPr lang="de-DE" altLang="de-DE" sz="800" dirty="0">
                <a:solidFill>
                  <a:srgbClr val="000000"/>
                </a:solidFill>
                <a:latin typeface="Arial"/>
                <a:ea typeface="ＭＳ Ｐゴシック"/>
                <a:cs typeface="Arial"/>
              </a:rPr>
              <a:t> 2010 Jun;54(4):368-76. </a:t>
            </a:r>
            <a:r>
              <a:rPr lang="de-DE" altLang="de-DE" sz="800" dirty="0" err="1">
                <a:solidFill>
                  <a:srgbClr val="000000"/>
                </a:solidFill>
                <a:latin typeface="Arial"/>
                <a:ea typeface="ＭＳ Ｐゴシック"/>
                <a:cs typeface="Arial"/>
              </a:rPr>
              <a:t>doi</a:t>
            </a:r>
            <a:r>
              <a:rPr lang="de-DE" altLang="de-DE" sz="800" dirty="0">
                <a:solidFill>
                  <a:srgbClr val="000000"/>
                </a:solidFill>
                <a:latin typeface="Arial"/>
                <a:ea typeface="ＭＳ Ｐゴシック"/>
                <a:cs typeface="Arial"/>
              </a:rPr>
              <a:t>: 10.1093/</a:t>
            </a:r>
            <a:r>
              <a:rPr lang="de-DE" altLang="de-DE" sz="800" dirty="0" err="1">
                <a:solidFill>
                  <a:srgbClr val="000000"/>
                </a:solidFill>
                <a:latin typeface="Arial"/>
                <a:ea typeface="ＭＳ Ｐゴシック"/>
                <a:cs typeface="Arial"/>
              </a:rPr>
              <a:t>annhyg</a:t>
            </a:r>
            <a:r>
              <a:rPr lang="de-DE" altLang="de-DE" sz="800" dirty="0">
                <a:solidFill>
                  <a:srgbClr val="000000"/>
                </a:solidFill>
                <a:latin typeface="Arial"/>
                <a:ea typeface="ＭＳ Ｐゴシック"/>
                <a:cs typeface="Arial"/>
              </a:rPr>
              <a:t>/meq006. </a:t>
            </a:r>
            <a:r>
              <a:rPr lang="de-DE" altLang="de-DE" sz="800" dirty="0" err="1">
                <a:solidFill>
                  <a:srgbClr val="000000"/>
                </a:solidFill>
                <a:latin typeface="Arial"/>
                <a:ea typeface="ＭＳ Ｐゴシック"/>
                <a:cs typeface="Arial"/>
              </a:rPr>
              <a:t>Epub</a:t>
            </a:r>
            <a:r>
              <a:rPr lang="de-DE" altLang="de-DE" sz="800" dirty="0">
                <a:solidFill>
                  <a:srgbClr val="000000"/>
                </a:solidFill>
                <a:latin typeface="Arial"/>
                <a:ea typeface="ＭＳ Ｐゴシック"/>
                <a:cs typeface="Arial"/>
              </a:rPr>
              <a:t> 2010 May 13. </a:t>
            </a:r>
            <a:endParaRPr lang="en-US" altLang="de-DE" sz="800" dirty="0">
              <a:solidFill>
                <a:srgbClr val="000000"/>
              </a:solidFill>
              <a:latin typeface="Arial"/>
              <a:ea typeface="ＭＳ Ｐゴシック" panose="020B0600070205080204" pitchFamily="34" charset="-128"/>
              <a:cs typeface="Arial"/>
            </a:endParaRPr>
          </a:p>
          <a:p>
            <a:pPr eaLnBrk="1" hangingPunct="1">
              <a:lnSpc>
                <a:spcPct val="70000"/>
              </a:lnSpc>
              <a:spcBef>
                <a:spcPct val="0"/>
              </a:spcBef>
            </a:pPr>
            <a:r>
              <a:rPr lang="de-DE" altLang="de-DE" sz="800" i="1" dirty="0" err="1">
                <a:solidFill>
                  <a:srgbClr val="000000"/>
                </a:solidFill>
                <a:latin typeface="Arial"/>
                <a:ea typeface="ＭＳ Ｐゴシック"/>
                <a:cs typeface="Arial"/>
              </a:rPr>
              <a:t>Sessink</a:t>
            </a:r>
            <a:r>
              <a:rPr lang="de-DE" altLang="de-DE" sz="800" i="1" dirty="0">
                <a:solidFill>
                  <a:srgbClr val="000000"/>
                </a:solidFill>
                <a:latin typeface="Arial"/>
                <a:ea typeface="ＭＳ Ｐゴシック"/>
                <a:cs typeface="Arial"/>
              </a:rPr>
              <a:t> PJ et al. </a:t>
            </a:r>
            <a:r>
              <a:rPr lang="de-DE" altLang="de-DE" sz="800" dirty="0" err="1">
                <a:solidFill>
                  <a:srgbClr val="000000"/>
                </a:solidFill>
                <a:latin typeface="Arial"/>
                <a:ea typeface="ＭＳ Ｐゴシック"/>
                <a:cs typeface="Arial"/>
              </a:rPr>
              <a:t>Urinary</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cyclophosphamide</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excretion</a:t>
            </a:r>
            <a:r>
              <a:rPr lang="de-DE" altLang="de-DE" sz="800" dirty="0">
                <a:solidFill>
                  <a:srgbClr val="000000"/>
                </a:solidFill>
                <a:latin typeface="Arial"/>
                <a:ea typeface="ＭＳ Ｐゴシック"/>
                <a:cs typeface="Arial"/>
              </a:rPr>
              <a:t> and chromosomal </a:t>
            </a:r>
            <a:r>
              <a:rPr lang="de-DE" altLang="de-DE" sz="800" dirty="0" err="1">
                <a:solidFill>
                  <a:srgbClr val="000000"/>
                </a:solidFill>
                <a:latin typeface="Arial"/>
                <a:ea typeface="ＭＳ Ｐゴシック"/>
                <a:cs typeface="Arial"/>
              </a:rPr>
              <a:t>aberrations</a:t>
            </a:r>
            <a:r>
              <a:rPr lang="de-DE" altLang="de-DE" sz="800" dirty="0">
                <a:solidFill>
                  <a:srgbClr val="000000"/>
                </a:solidFill>
                <a:latin typeface="Arial"/>
                <a:ea typeface="ＭＳ Ｐゴシック"/>
                <a:cs typeface="Arial"/>
              </a:rPr>
              <a:t> in </a:t>
            </a:r>
            <a:r>
              <a:rPr lang="de-DE" altLang="de-DE" sz="800" dirty="0" err="1">
                <a:solidFill>
                  <a:srgbClr val="000000"/>
                </a:solidFill>
                <a:latin typeface="Arial"/>
                <a:ea typeface="ＭＳ Ｐゴシック"/>
                <a:cs typeface="Arial"/>
              </a:rPr>
              <a:t>peripheral</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blood</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lymphocytes</a:t>
            </a:r>
            <a:r>
              <a:rPr lang="de-DE" altLang="de-DE" sz="800" dirty="0">
                <a:solidFill>
                  <a:srgbClr val="000000"/>
                </a:solidFill>
                <a:latin typeface="Arial"/>
                <a:ea typeface="ＭＳ Ｐゴシック"/>
                <a:cs typeface="Arial"/>
              </a:rPr>
              <a:t> after </a:t>
            </a:r>
            <a:r>
              <a:rPr lang="de-DE" altLang="de-DE" sz="800" dirty="0" err="1">
                <a:solidFill>
                  <a:srgbClr val="000000"/>
                </a:solidFill>
                <a:latin typeface="Arial"/>
                <a:ea typeface="ＭＳ Ｐゴシック"/>
                <a:cs typeface="Arial"/>
              </a:rPr>
              <a:t>occupational</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exposure</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to</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antineoplastic</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agents</a:t>
            </a:r>
            <a:r>
              <a:rPr lang="de-DE" altLang="de-DE" sz="800" dirty="0">
                <a:solidFill>
                  <a:srgbClr val="000000"/>
                </a:solidFill>
                <a:latin typeface="Arial"/>
                <a:ea typeface="ＭＳ Ｐゴシック"/>
                <a:cs typeface="Arial"/>
              </a:rPr>
              <a:t>. </a:t>
            </a:r>
            <a:r>
              <a:rPr lang="fr-FR" altLang="de-DE" sz="800" dirty="0" err="1">
                <a:solidFill>
                  <a:srgbClr val="000000"/>
                </a:solidFill>
                <a:latin typeface="Arial"/>
                <a:ea typeface="ＭＳ Ｐゴシック"/>
                <a:cs typeface="Arial"/>
                <a:hlinkClick r:id="rId5" tooltip="Mutation research.">
                  <a:extLst>
                    <a:ext uri="{A12FA001-AC4F-418D-AE19-62706E023703}">
                      <ahyp:hlinkClr xmlns:ahyp="http://schemas.microsoft.com/office/drawing/2018/hyperlinkcolor" val="tx"/>
                    </a:ext>
                  </a:extLst>
                </a:hlinkClick>
              </a:rPr>
              <a:t>Mutat</a:t>
            </a:r>
            <a:r>
              <a:rPr lang="fr-FR" altLang="de-DE" sz="800" dirty="0">
                <a:solidFill>
                  <a:srgbClr val="000000"/>
                </a:solidFill>
                <a:latin typeface="Arial"/>
                <a:ea typeface="ＭＳ Ｐゴシック"/>
                <a:cs typeface="Arial"/>
                <a:hlinkClick r:id="rId5" tooltip="Mutation research.">
                  <a:extLst>
                    <a:ext uri="{A12FA001-AC4F-418D-AE19-62706E023703}">
                      <ahyp:hlinkClr xmlns:ahyp="http://schemas.microsoft.com/office/drawing/2018/hyperlinkcolor" val="tx"/>
                    </a:ext>
                  </a:extLst>
                </a:hlinkClick>
              </a:rPr>
              <a:t> </a:t>
            </a:r>
            <a:r>
              <a:rPr lang="fr-FR" altLang="de-DE" sz="800" dirty="0" err="1">
                <a:solidFill>
                  <a:srgbClr val="000000"/>
                </a:solidFill>
                <a:latin typeface="Arial"/>
                <a:ea typeface="ＭＳ Ｐゴシック"/>
                <a:cs typeface="Arial"/>
                <a:hlinkClick r:id="rId5" tooltip="Mutation research.">
                  <a:extLst>
                    <a:ext uri="{A12FA001-AC4F-418D-AE19-62706E023703}">
                      <ahyp:hlinkClr xmlns:ahyp="http://schemas.microsoft.com/office/drawing/2018/hyperlinkcolor" val="tx"/>
                    </a:ext>
                  </a:extLst>
                </a:hlinkClick>
              </a:rPr>
              <a:t>Res</a:t>
            </a:r>
            <a:r>
              <a:rPr lang="fr-FR" altLang="de-DE" sz="800" dirty="0">
                <a:solidFill>
                  <a:srgbClr val="000000"/>
                </a:solidFill>
                <a:latin typeface="Arial"/>
                <a:ea typeface="ＭＳ Ｐゴシック"/>
                <a:cs typeface="Arial"/>
                <a:hlinkClick r:id="rId5" tooltip="Mutation research.">
                  <a:extLst>
                    <a:ext uri="{A12FA001-AC4F-418D-AE19-62706E023703}">
                      <ahyp:hlinkClr xmlns:ahyp="http://schemas.microsoft.com/office/drawing/2018/hyperlinkcolor" val="tx"/>
                    </a:ext>
                  </a:extLst>
                </a:hlinkClick>
              </a:rPr>
              <a:t>.</a:t>
            </a:r>
            <a:r>
              <a:rPr lang="fr-FR" altLang="de-DE" sz="800" dirty="0">
                <a:solidFill>
                  <a:srgbClr val="000000"/>
                </a:solidFill>
                <a:latin typeface="Arial"/>
                <a:ea typeface="ＭＳ Ｐゴシック"/>
                <a:cs typeface="Arial"/>
              </a:rPr>
              <a:t> 1994 Sep 1;309(2):193-99. </a:t>
            </a:r>
            <a:endParaRPr lang="de-DE" altLang="de-DE" sz="800" dirty="0">
              <a:solidFill>
                <a:srgbClr val="000000"/>
              </a:solidFill>
              <a:latin typeface="Arial"/>
              <a:ea typeface="ＭＳ Ｐゴシック"/>
              <a:cs typeface="Arial"/>
            </a:endParaRPr>
          </a:p>
          <a:p>
            <a:pPr>
              <a:lnSpc>
                <a:spcPct val="70000"/>
              </a:lnSpc>
              <a:spcBef>
                <a:spcPct val="0"/>
              </a:spcBef>
            </a:pPr>
            <a:r>
              <a:rPr lang="de-DE" altLang="de-DE" sz="800" i="1" dirty="0" err="1">
                <a:solidFill>
                  <a:srgbClr val="000000"/>
                </a:solidFill>
                <a:latin typeface="Arial"/>
                <a:ea typeface="ＭＳ Ｐゴシック"/>
                <a:cs typeface="Arial"/>
              </a:rPr>
              <a:t>Villarini</a:t>
            </a:r>
            <a:r>
              <a:rPr lang="de-DE" altLang="de-DE" sz="800" i="1" dirty="0">
                <a:solidFill>
                  <a:srgbClr val="000000"/>
                </a:solidFill>
                <a:latin typeface="Arial"/>
                <a:ea typeface="ＭＳ Ｐゴシック"/>
                <a:cs typeface="Arial"/>
              </a:rPr>
              <a:t> M et al. </a:t>
            </a:r>
            <a:r>
              <a:rPr lang="en-US" altLang="de-DE" sz="800" dirty="0">
                <a:solidFill>
                  <a:srgbClr val="000000"/>
                </a:solidFill>
                <a:latin typeface="Arial"/>
                <a:ea typeface="ＭＳ Ｐゴシック"/>
                <a:cs typeface="Arial"/>
              </a:rPr>
              <a:t>Assessment of primary, oxidative and excision repaired DNA damage in hospital personnel handling antineoplastic drugs.</a:t>
            </a:r>
            <a:r>
              <a:rPr lang="de-DE" altLang="de-DE" sz="800" dirty="0">
                <a:solidFill>
                  <a:srgbClr val="000000"/>
                </a:solidFill>
                <a:latin typeface="Arial"/>
                <a:ea typeface="ＭＳ Ｐゴシック"/>
                <a:cs typeface="Arial"/>
              </a:rPr>
              <a:t> </a:t>
            </a:r>
            <a:r>
              <a:rPr lang="en-US" altLang="de-DE" sz="800" dirty="0">
                <a:solidFill>
                  <a:srgbClr val="000000"/>
                </a:solidFill>
                <a:latin typeface="Arial"/>
                <a:ea typeface="ＭＳ Ｐゴシック"/>
                <a:cs typeface="Arial"/>
                <a:hlinkClick r:id="rId11" tooltip="Mutagenesis.">
                  <a:extLst>
                    <a:ext uri="{A12FA001-AC4F-418D-AE19-62706E023703}">
                      <ahyp:hlinkClr xmlns:ahyp="http://schemas.microsoft.com/office/drawing/2018/hyperlinkcolor" val="tx"/>
                    </a:ext>
                  </a:extLst>
                </a:hlinkClick>
              </a:rPr>
              <a:t>Mutagenesis.</a:t>
            </a:r>
            <a:r>
              <a:rPr lang="en-US" altLang="de-DE" sz="800" dirty="0">
                <a:solidFill>
                  <a:srgbClr val="000000"/>
                </a:solidFill>
                <a:latin typeface="Arial"/>
                <a:ea typeface="ＭＳ Ｐゴシック"/>
                <a:cs typeface="Arial"/>
              </a:rPr>
              <a:t> 2011 May;26(3):359-69. </a:t>
            </a:r>
            <a:r>
              <a:rPr lang="en-US" altLang="de-DE" sz="800" dirty="0" err="1">
                <a:solidFill>
                  <a:srgbClr val="000000"/>
                </a:solidFill>
                <a:latin typeface="Arial"/>
                <a:ea typeface="ＭＳ Ｐゴシック"/>
                <a:cs typeface="Arial"/>
              </a:rPr>
              <a:t>doi</a:t>
            </a:r>
            <a:r>
              <a:rPr lang="en-US" altLang="de-DE" sz="800" dirty="0">
                <a:solidFill>
                  <a:srgbClr val="000000"/>
                </a:solidFill>
                <a:latin typeface="Arial"/>
                <a:ea typeface="ＭＳ Ｐゴシック"/>
                <a:cs typeface="Arial"/>
              </a:rPr>
              <a:t>: 10.1093/</a:t>
            </a:r>
            <a:r>
              <a:rPr lang="en-US" altLang="de-DE" sz="800" dirty="0" err="1">
                <a:solidFill>
                  <a:srgbClr val="000000"/>
                </a:solidFill>
                <a:latin typeface="Arial"/>
                <a:ea typeface="ＭＳ Ｐゴシック"/>
                <a:cs typeface="Arial"/>
              </a:rPr>
              <a:t>mutage</a:t>
            </a:r>
            <a:r>
              <a:rPr lang="en-US" altLang="de-DE" sz="800" dirty="0">
                <a:solidFill>
                  <a:srgbClr val="000000"/>
                </a:solidFill>
                <a:latin typeface="Arial"/>
                <a:ea typeface="ＭＳ Ｐゴシック"/>
                <a:cs typeface="Arial"/>
              </a:rPr>
              <a:t>/geq102. </a:t>
            </a:r>
            <a:r>
              <a:rPr lang="en-US" altLang="de-DE" sz="800" dirty="0" err="1">
                <a:solidFill>
                  <a:srgbClr val="000000"/>
                </a:solidFill>
                <a:latin typeface="Arial"/>
                <a:ea typeface="ＭＳ Ｐゴシック"/>
                <a:cs typeface="Arial"/>
              </a:rPr>
              <a:t>Epub</a:t>
            </a:r>
            <a:r>
              <a:rPr lang="en-US" altLang="de-DE" sz="800" dirty="0">
                <a:solidFill>
                  <a:srgbClr val="000000"/>
                </a:solidFill>
                <a:latin typeface="Arial"/>
                <a:ea typeface="ＭＳ Ｐゴシック"/>
                <a:cs typeface="Arial"/>
              </a:rPr>
              <a:t> 2010 Nov 26. </a:t>
            </a:r>
            <a:endParaRPr lang="en-US" altLang="de-DE" sz="8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endParaRPr lang="de-DE" altLang="de-DE" sz="8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r>
              <a:rPr lang="de-DE" altLang="de-DE" sz="800" dirty="0">
                <a:solidFill>
                  <a:srgbClr val="000000"/>
                </a:solidFill>
                <a:latin typeface="Arial"/>
                <a:ea typeface="ＭＳ Ｐゴシック"/>
                <a:cs typeface="Arial"/>
              </a:rPr>
              <a:t>[5]</a:t>
            </a:r>
          </a:p>
          <a:p>
            <a:pPr>
              <a:lnSpc>
                <a:spcPct val="70000"/>
              </a:lnSpc>
              <a:spcBef>
                <a:spcPct val="0"/>
              </a:spcBef>
            </a:pPr>
            <a:r>
              <a:rPr lang="de-DE" sz="800" dirty="0" err="1">
                <a:solidFill>
                  <a:srgbClr val="000000"/>
                </a:solidFill>
                <a:latin typeface="Arial"/>
                <a:ea typeface="ＭＳ Ｐゴシック"/>
                <a:cs typeface="Arial"/>
              </a:rPr>
              <a:t>Korczowska</a:t>
            </a:r>
            <a:r>
              <a:rPr lang="de-DE" sz="800" dirty="0">
                <a:solidFill>
                  <a:srgbClr val="000000"/>
                </a:solidFill>
                <a:latin typeface="Arial"/>
                <a:ea typeface="ＭＳ Ｐゴシック"/>
                <a:cs typeface="Arial"/>
              </a:rPr>
              <a:t> et al. Surface </a:t>
            </a:r>
            <a:r>
              <a:rPr lang="de-DE" sz="800" dirty="0" err="1">
                <a:solidFill>
                  <a:srgbClr val="000000"/>
                </a:solidFill>
                <a:latin typeface="Arial"/>
                <a:ea typeface="ＭＳ Ｐゴシック"/>
                <a:cs typeface="Arial"/>
              </a:rPr>
              <a:t>contamination</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with</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cytotoxic</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drugs</a:t>
            </a:r>
            <a:r>
              <a:rPr lang="de-DE" sz="800" dirty="0">
                <a:solidFill>
                  <a:srgbClr val="000000"/>
                </a:solidFill>
                <a:latin typeface="Arial"/>
                <a:ea typeface="ＭＳ Ｐゴシック"/>
                <a:cs typeface="Arial"/>
              </a:rPr>
              <a:t> in </a:t>
            </a:r>
            <a:r>
              <a:rPr lang="de-DE" sz="800" dirty="0" err="1">
                <a:solidFill>
                  <a:srgbClr val="000000"/>
                </a:solidFill>
                <a:latin typeface="Arial"/>
                <a:ea typeface="ＭＳ Ｐゴシック"/>
                <a:cs typeface="Arial"/>
              </a:rPr>
              <a:t>european</a:t>
            </a:r>
            <a:r>
              <a:rPr lang="de-DE" sz="800" dirty="0">
                <a:solidFill>
                  <a:srgbClr val="000000"/>
                </a:solidFill>
                <a:latin typeface="Arial"/>
                <a:ea typeface="ＭＳ Ｐゴシック"/>
                <a:cs typeface="Arial"/>
              </a:rPr>
              <a:t> </a:t>
            </a:r>
            <a:r>
              <a:rPr lang="de-DE" sz="800" dirty="0" err="1">
                <a:solidFill>
                  <a:srgbClr val="000000"/>
                </a:solidFill>
                <a:latin typeface="Arial"/>
                <a:ea typeface="ＭＳ Ｐゴシック"/>
                <a:cs typeface="Arial"/>
              </a:rPr>
              <a:t>hospital</a:t>
            </a:r>
            <a:r>
              <a:rPr lang="de-DE" sz="800" dirty="0">
                <a:solidFill>
                  <a:srgbClr val="000000"/>
                </a:solidFill>
                <a:latin typeface="Arial"/>
                <a:ea typeface="ＭＳ Ｐゴシック"/>
                <a:cs typeface="Arial"/>
              </a:rPr>
              <a:t> wards. Poster auf dem 25. EAHP-Kongress, Göteborg, Schweden 2019</a:t>
            </a:r>
          </a:p>
          <a:p>
            <a:pPr>
              <a:lnSpc>
                <a:spcPct val="70000"/>
              </a:lnSpc>
              <a:spcBef>
                <a:spcPct val="0"/>
              </a:spcBef>
            </a:pPr>
            <a:r>
              <a:rPr lang="de-DE" altLang="de-DE" sz="800" i="1" dirty="0">
                <a:solidFill>
                  <a:srgbClr val="000000"/>
                </a:solidFill>
                <a:latin typeface="Arial"/>
                <a:ea typeface="ＭＳ Ｐゴシック"/>
                <a:cs typeface="Arial"/>
              </a:rPr>
              <a:t>Cavallo D et al. </a:t>
            </a:r>
            <a:r>
              <a:rPr lang="en-US" altLang="de-DE" sz="800" dirty="0">
                <a:solidFill>
                  <a:srgbClr val="000000"/>
                </a:solidFill>
                <a:latin typeface="Arial"/>
                <a:ea typeface="ＭＳ Ｐゴシック"/>
                <a:cs typeface="Arial"/>
              </a:rPr>
              <a:t>Evaluation of genotoxic effects induced by exposure to antineoplastic drugs in lymphocytes and exfoliated buccal cells of oncology nurses and pharmacy employees. </a:t>
            </a:r>
            <a:r>
              <a:rPr lang="en-US" altLang="de-DE" sz="800" dirty="0" err="1">
                <a:solidFill>
                  <a:srgbClr val="000000"/>
                </a:solidFill>
                <a:latin typeface="Arial"/>
                <a:ea typeface="ＭＳ Ｐゴシック"/>
                <a:cs typeface="Arial"/>
                <a:hlinkClick r:id="rId12" tooltip="Mutation research.">
                  <a:extLst>
                    <a:ext uri="{A12FA001-AC4F-418D-AE19-62706E023703}">
                      <ahyp:hlinkClr xmlns:ahyp="http://schemas.microsoft.com/office/drawing/2018/hyperlinkcolor" val="tx"/>
                    </a:ext>
                  </a:extLst>
                </a:hlinkClick>
              </a:rPr>
              <a:t>Mutat</a:t>
            </a:r>
            <a:r>
              <a:rPr lang="en-US" altLang="de-DE" sz="800" dirty="0">
                <a:solidFill>
                  <a:srgbClr val="000000"/>
                </a:solidFill>
                <a:latin typeface="Arial"/>
                <a:ea typeface="ＭＳ Ｐゴシック"/>
                <a:cs typeface="Arial"/>
                <a:hlinkClick r:id="rId12" tooltip="Mutation research.">
                  <a:extLst>
                    <a:ext uri="{A12FA001-AC4F-418D-AE19-62706E023703}">
                      <ahyp:hlinkClr xmlns:ahyp="http://schemas.microsoft.com/office/drawing/2018/hyperlinkcolor" val="tx"/>
                    </a:ext>
                  </a:extLst>
                </a:hlinkClick>
              </a:rPr>
              <a:t> Res.</a:t>
            </a:r>
            <a:r>
              <a:rPr lang="en-US" altLang="de-DE" sz="800" dirty="0">
                <a:solidFill>
                  <a:srgbClr val="000000"/>
                </a:solidFill>
                <a:latin typeface="Arial"/>
                <a:ea typeface="ＭＳ Ｐゴシック"/>
                <a:cs typeface="Arial"/>
              </a:rPr>
              <a:t> 2005 Nov 10;587(1-2):45-51. </a:t>
            </a:r>
            <a:r>
              <a:rPr lang="en-US" altLang="de-DE" sz="800" dirty="0" err="1">
                <a:solidFill>
                  <a:srgbClr val="000000"/>
                </a:solidFill>
                <a:latin typeface="Arial"/>
                <a:ea typeface="ＭＳ Ｐゴシック"/>
                <a:cs typeface="Arial"/>
              </a:rPr>
              <a:t>Epub</a:t>
            </a:r>
            <a:r>
              <a:rPr lang="en-US" altLang="de-DE" sz="800" dirty="0">
                <a:solidFill>
                  <a:srgbClr val="000000"/>
                </a:solidFill>
                <a:latin typeface="Arial"/>
                <a:ea typeface="ＭＳ Ｐゴシック"/>
                <a:cs typeface="Arial"/>
              </a:rPr>
              <a:t> 2005 Oct 3. </a:t>
            </a:r>
            <a:endParaRPr lang="en-US" altLang="de-DE" sz="800" dirty="0">
              <a:solidFill>
                <a:srgbClr val="000000"/>
              </a:solidFill>
              <a:latin typeface="Arial"/>
              <a:ea typeface="ＭＳ Ｐゴシック" panose="020B0600070205080204" pitchFamily="34" charset="-128"/>
              <a:cs typeface="Arial"/>
            </a:endParaRPr>
          </a:p>
          <a:p>
            <a:pPr>
              <a:lnSpc>
                <a:spcPct val="70000"/>
              </a:lnSpc>
              <a:spcBef>
                <a:spcPct val="0"/>
              </a:spcBef>
            </a:pPr>
            <a:r>
              <a:rPr lang="en-US" altLang="de-DE" sz="800" i="1" dirty="0" err="1">
                <a:solidFill>
                  <a:srgbClr val="000000"/>
                </a:solidFill>
                <a:latin typeface="Arial"/>
                <a:ea typeface="ＭＳ Ｐゴシック"/>
                <a:cs typeface="Arial"/>
              </a:rPr>
              <a:t>Mattiuzzo</a:t>
            </a:r>
            <a:r>
              <a:rPr lang="en-US" altLang="de-DE" sz="800" i="1" dirty="0">
                <a:solidFill>
                  <a:srgbClr val="000000"/>
                </a:solidFill>
                <a:latin typeface="Arial"/>
                <a:ea typeface="ＭＳ Ｐゴシック"/>
                <a:cs typeface="Arial"/>
              </a:rPr>
              <a:t> M et al. </a:t>
            </a:r>
            <a:r>
              <a:rPr lang="en-US" altLang="de-DE" sz="800" dirty="0">
                <a:solidFill>
                  <a:srgbClr val="000000"/>
                </a:solidFill>
                <a:latin typeface="Arial"/>
                <a:ea typeface="ＭＳ Ｐゴシック"/>
                <a:cs typeface="Arial"/>
              </a:rPr>
              <a:t>Cytotoxic surface contamination in 24 </a:t>
            </a:r>
            <a:r>
              <a:rPr lang="en-US" altLang="de-DE" sz="800" dirty="0" err="1">
                <a:solidFill>
                  <a:srgbClr val="000000"/>
                </a:solidFill>
                <a:latin typeface="Arial"/>
                <a:ea typeface="ＭＳ Ｐゴシック"/>
                <a:cs typeface="Arial"/>
              </a:rPr>
              <a:t>swiss</a:t>
            </a:r>
            <a:r>
              <a:rPr lang="en-US" altLang="de-DE" sz="800" dirty="0">
                <a:solidFill>
                  <a:srgbClr val="000000"/>
                </a:solidFill>
                <a:latin typeface="Arial"/>
                <a:ea typeface="ＭＳ Ｐゴシック"/>
                <a:cs typeface="Arial"/>
              </a:rPr>
              <a:t> hospital pharmacies. </a:t>
            </a:r>
            <a:r>
              <a:rPr lang="en-US" altLang="de-DE" sz="800" dirty="0" err="1">
                <a:solidFill>
                  <a:srgbClr val="000000"/>
                </a:solidFill>
                <a:latin typeface="Arial"/>
                <a:ea typeface="ＭＳ Ｐゴシック"/>
                <a:cs typeface="Arial"/>
              </a:rPr>
              <a:t>Eur</a:t>
            </a:r>
            <a:r>
              <a:rPr lang="en-US" altLang="de-DE" sz="800" dirty="0">
                <a:solidFill>
                  <a:srgbClr val="000000"/>
                </a:solidFill>
                <a:latin typeface="Arial"/>
                <a:ea typeface="ＭＳ Ｐゴシック"/>
                <a:cs typeface="Arial"/>
              </a:rPr>
              <a:t> J Hosp Pharm 2012;19:144.</a:t>
            </a:r>
          </a:p>
          <a:p>
            <a:pPr>
              <a:lnSpc>
                <a:spcPct val="90000"/>
              </a:lnSpc>
              <a:spcBef>
                <a:spcPct val="0"/>
              </a:spcBef>
            </a:pPr>
            <a:r>
              <a:rPr lang="de-DE" altLang="de-DE" sz="800" i="1" dirty="0">
                <a:solidFill>
                  <a:srgbClr val="000000"/>
                </a:solidFill>
                <a:latin typeface="Arial"/>
                <a:ea typeface="ＭＳ Ｐゴシック"/>
                <a:cs typeface="Arial"/>
              </a:rPr>
              <a:t>Hon et al. </a:t>
            </a:r>
            <a:r>
              <a:rPr lang="en-US" altLang="de-DE" sz="800" dirty="0">
                <a:solidFill>
                  <a:srgbClr val="000000"/>
                </a:solidFill>
                <a:latin typeface="Arial"/>
                <a:ea typeface="ＭＳ Ｐゴシック"/>
                <a:cs typeface="Arial"/>
              </a:rPr>
              <a:t>Antineoplastic drug contamination of surfaces throughout the hospital medication system in Canadian hospitals. </a:t>
            </a:r>
            <a:r>
              <a:rPr lang="fr-FR" altLang="de-DE" sz="800" dirty="0">
                <a:solidFill>
                  <a:srgbClr val="0000FF"/>
                </a:solidFill>
                <a:latin typeface="Arial"/>
                <a:ea typeface="ＭＳ Ｐゴシック"/>
                <a:cs typeface="Arial"/>
                <a:hlinkClick r:id="rId13">
                  <a:extLst>
                    <a:ext uri="{A12FA001-AC4F-418D-AE19-62706E023703}">
                      <ahyp:hlinkClr xmlns:ahyp="http://schemas.microsoft.com/office/drawing/2018/hyperlinkcolor" val="tx"/>
                    </a:ext>
                  </a:extLst>
                </a:hlinkClick>
              </a:rPr>
              <a:t>J </a:t>
            </a:r>
            <a:r>
              <a:rPr lang="fr-FR" altLang="de-DE" sz="800" dirty="0" err="1">
                <a:solidFill>
                  <a:srgbClr val="0000FF"/>
                </a:solidFill>
                <a:latin typeface="Arial"/>
                <a:ea typeface="ＭＳ Ｐゴシック"/>
                <a:cs typeface="Arial"/>
                <a:hlinkClick r:id="rId13">
                  <a:extLst>
                    <a:ext uri="{A12FA001-AC4F-418D-AE19-62706E023703}">
                      <ahyp:hlinkClr xmlns:ahyp="http://schemas.microsoft.com/office/drawing/2018/hyperlinkcolor" val="tx"/>
                    </a:ext>
                  </a:extLst>
                </a:hlinkClick>
              </a:rPr>
              <a:t>Occup</a:t>
            </a:r>
            <a:r>
              <a:rPr lang="fr-FR" altLang="de-DE" sz="800" dirty="0">
                <a:solidFill>
                  <a:srgbClr val="0000FF"/>
                </a:solidFill>
                <a:latin typeface="Arial"/>
                <a:ea typeface="ＭＳ Ｐゴシック"/>
                <a:cs typeface="Arial"/>
                <a:hlinkClick r:id="rId13">
                  <a:extLst>
                    <a:ext uri="{A12FA001-AC4F-418D-AE19-62706E023703}">
                      <ahyp:hlinkClr xmlns:ahyp="http://schemas.microsoft.com/office/drawing/2018/hyperlinkcolor" val="tx"/>
                    </a:ext>
                  </a:extLst>
                </a:hlinkClick>
              </a:rPr>
              <a:t> Environ </a:t>
            </a:r>
            <a:r>
              <a:rPr lang="fr-FR" altLang="de-DE" sz="800" dirty="0" err="1">
                <a:solidFill>
                  <a:srgbClr val="0000FF"/>
                </a:solidFill>
                <a:latin typeface="Arial"/>
                <a:ea typeface="ＭＳ Ｐゴシック"/>
                <a:cs typeface="Arial"/>
                <a:hlinkClick r:id="rId13">
                  <a:extLst>
                    <a:ext uri="{A12FA001-AC4F-418D-AE19-62706E023703}">
                      <ahyp:hlinkClr xmlns:ahyp="http://schemas.microsoft.com/office/drawing/2018/hyperlinkcolor" val="tx"/>
                    </a:ext>
                  </a:extLst>
                </a:hlinkClick>
              </a:rPr>
              <a:t>Hyg</a:t>
            </a:r>
            <a:r>
              <a:rPr lang="fr-FR" altLang="de-DE" sz="800" dirty="0">
                <a:solidFill>
                  <a:schemeClr val="tx1">
                    <a:lumMod val="65000"/>
                    <a:lumOff val="35000"/>
                  </a:schemeClr>
                </a:solidFill>
                <a:latin typeface="Arial"/>
                <a:ea typeface="ＭＳ Ｐゴシック"/>
                <a:cs typeface="Arial"/>
                <a:hlinkClick r:id="rId13">
                  <a:extLst>
                    <a:ext uri="{A12FA001-AC4F-418D-AE19-62706E023703}">
                      <ahyp:hlinkClr xmlns:ahyp="http://schemas.microsoft.com/office/drawing/2018/hyperlinkcolor" val="tx"/>
                    </a:ext>
                  </a:extLst>
                </a:hlinkClick>
              </a:rPr>
              <a:t>.</a:t>
            </a:r>
            <a:r>
              <a:rPr lang="fr-FR" altLang="de-DE" sz="800" dirty="0">
                <a:solidFill>
                  <a:schemeClr val="tx1">
                    <a:lumMod val="65000"/>
                    <a:lumOff val="35000"/>
                  </a:schemeClr>
                </a:solidFill>
                <a:latin typeface="Arial"/>
                <a:ea typeface="ＭＳ Ｐゴシック"/>
                <a:cs typeface="Arial"/>
              </a:rPr>
              <a:t> </a:t>
            </a:r>
            <a:r>
              <a:rPr lang="fr-FR" altLang="de-DE" sz="800" dirty="0">
                <a:solidFill>
                  <a:srgbClr val="000000"/>
                </a:solidFill>
                <a:latin typeface="Arial"/>
                <a:ea typeface="ＭＳ Ｐゴシック"/>
                <a:cs typeface="Arial"/>
              </a:rPr>
              <a:t>2013;10(7):374-83. </a:t>
            </a:r>
            <a:r>
              <a:rPr lang="fr-FR" altLang="de-DE" sz="800" dirty="0" err="1">
                <a:solidFill>
                  <a:srgbClr val="000000"/>
                </a:solidFill>
                <a:latin typeface="Arial"/>
                <a:ea typeface="ＭＳ Ｐゴシック"/>
                <a:cs typeface="Arial"/>
              </a:rPr>
              <a:t>doi</a:t>
            </a:r>
            <a:r>
              <a:rPr lang="fr-FR" altLang="de-DE" sz="800" dirty="0">
                <a:solidFill>
                  <a:srgbClr val="000000"/>
                </a:solidFill>
                <a:latin typeface="Arial"/>
                <a:ea typeface="ＭＳ Ｐゴシック"/>
                <a:cs typeface="Arial"/>
              </a:rPr>
              <a:t>: 10.1080/15459624.2013.789743.</a:t>
            </a:r>
          </a:p>
          <a:p>
            <a:pPr>
              <a:lnSpc>
                <a:spcPct val="90000"/>
              </a:lnSpc>
              <a:spcBef>
                <a:spcPct val="0"/>
              </a:spcBef>
            </a:pPr>
            <a:r>
              <a:rPr lang="en-US" altLang="de-DE" i="1" dirty="0" err="1">
                <a:latin typeface="Arial"/>
                <a:ea typeface="ＭＳ Ｐゴシック"/>
                <a:cs typeface="Arial"/>
              </a:rPr>
              <a:t>Korczowska</a:t>
            </a:r>
            <a:r>
              <a:rPr lang="en-US" altLang="de-DE" i="1" dirty="0">
                <a:latin typeface="Arial"/>
                <a:ea typeface="ＭＳ Ｐゴシック"/>
                <a:cs typeface="Arial"/>
              </a:rPr>
              <a:t>, E. </a:t>
            </a:r>
            <a:r>
              <a:rPr lang="en-US" altLang="de-DE" dirty="0">
                <a:latin typeface="Arial"/>
                <a:ea typeface="ＭＳ Ｐゴシック"/>
                <a:cs typeface="Arial"/>
              </a:rPr>
              <a:t>Evaluation of surface contamination with eight antineoplastic drugs in preparation and administration areas in polish hospitals, European Journal of Hospital Pharmacy, April 2012 Vol 19 No2</a:t>
            </a:r>
          </a:p>
          <a:p>
            <a:pPr>
              <a:lnSpc>
                <a:spcPct val="90000"/>
              </a:lnSpc>
              <a:spcBef>
                <a:spcPct val="0"/>
              </a:spcBef>
            </a:pPr>
            <a:r>
              <a:rPr lang="en-US" altLang="de-DE" sz="800" i="1" dirty="0">
                <a:solidFill>
                  <a:srgbClr val="000000"/>
                </a:solidFill>
                <a:latin typeface="Arial"/>
                <a:ea typeface="ＭＳ Ｐゴシック"/>
                <a:cs typeface="Arial"/>
              </a:rPr>
              <a:t>Castiglia L et al</a:t>
            </a:r>
            <a:r>
              <a:rPr lang="en-US" altLang="de-DE" sz="800" dirty="0">
                <a:solidFill>
                  <a:srgbClr val="000000"/>
                </a:solidFill>
                <a:latin typeface="Arial"/>
                <a:ea typeface="ＭＳ Ｐゴシック"/>
                <a:cs typeface="Arial"/>
              </a:rPr>
              <a:t>. Evaluation of occupational exposure to antiblastic drugs in an Italian hospital oncological department.</a:t>
            </a:r>
            <a:r>
              <a:rPr lang="de-DE" altLang="de-DE" sz="800" dirty="0">
                <a:solidFill>
                  <a:srgbClr val="000000"/>
                </a:solidFill>
                <a:latin typeface="Arial"/>
                <a:ea typeface="ＭＳ Ｐゴシック"/>
                <a:cs typeface="Arial"/>
              </a:rPr>
              <a:t> </a:t>
            </a:r>
            <a:r>
              <a:rPr lang="de-DE" altLang="de-DE" sz="800" dirty="0" err="1">
                <a:solidFill>
                  <a:srgbClr val="000000"/>
                </a:solidFill>
                <a:latin typeface="Arial"/>
                <a:ea typeface="ＭＳ Ｐゴシック"/>
                <a:cs typeface="Arial"/>
              </a:rPr>
              <a:t>Occup</a:t>
            </a:r>
            <a:r>
              <a:rPr lang="de-DE" altLang="de-DE" sz="800" dirty="0">
                <a:solidFill>
                  <a:srgbClr val="000000"/>
                </a:solidFill>
                <a:latin typeface="Arial"/>
                <a:ea typeface="ＭＳ Ｐゴシック"/>
                <a:cs typeface="Arial"/>
              </a:rPr>
              <a:t> Health. 2008;50(1):48-56.</a:t>
            </a:r>
            <a:endParaRPr lang="en-US" altLang="de-DE" sz="800" dirty="0">
              <a:solidFill>
                <a:srgbClr val="000000"/>
              </a:solidFill>
              <a:latin typeface="Arial"/>
              <a:ea typeface="ＭＳ Ｐゴシック"/>
              <a:cs typeface="Arial"/>
            </a:endParaRPr>
          </a:p>
          <a:p>
            <a:pPr>
              <a:lnSpc>
                <a:spcPct val="70000"/>
              </a:lnSpc>
              <a:spcBef>
                <a:spcPct val="0"/>
              </a:spcBef>
            </a:pPr>
            <a:r>
              <a:rPr lang="de-DE" altLang="de-DE" sz="800" i="1" dirty="0">
                <a:solidFill>
                  <a:srgbClr val="000000"/>
                </a:solidFill>
                <a:latin typeface="Arial"/>
                <a:ea typeface="ＭＳ Ｐゴシック"/>
                <a:cs typeface="Arial"/>
              </a:rPr>
              <a:t>Hon CY et al. </a:t>
            </a:r>
            <a:r>
              <a:rPr lang="en-US" altLang="de-DE" sz="800" dirty="0">
                <a:solidFill>
                  <a:srgbClr val="000000"/>
                </a:solidFill>
                <a:latin typeface="Arial"/>
                <a:ea typeface="ＭＳ Ｐゴシック"/>
                <a:cs typeface="Arial"/>
              </a:rPr>
              <a:t>Occupational Exposure to Antineoplastic Drugs: Identification of Job Categories Potentially Exposed throughout the Hospital Medication System.</a:t>
            </a:r>
            <a:r>
              <a:rPr lang="de-DE" altLang="de-DE" sz="800" dirty="0">
                <a:solidFill>
                  <a:srgbClr val="000000"/>
                </a:solidFill>
                <a:latin typeface="Arial"/>
                <a:ea typeface="ＭＳ Ｐゴシック"/>
                <a:cs typeface="Arial"/>
              </a:rPr>
              <a:t> </a:t>
            </a:r>
            <a:r>
              <a:rPr lang="en-US" altLang="de-DE" sz="800" dirty="0" err="1">
                <a:solidFill>
                  <a:srgbClr val="000000"/>
                </a:solidFill>
                <a:latin typeface="Arial"/>
                <a:ea typeface="ＭＳ Ｐゴシック"/>
                <a:cs typeface="Arial"/>
                <a:hlinkClick r:id="rId14" tooltip="Safety and health at work.">
                  <a:extLst>
                    <a:ext uri="{A12FA001-AC4F-418D-AE19-62706E023703}">
                      <ahyp:hlinkClr xmlns:ahyp="http://schemas.microsoft.com/office/drawing/2018/hyperlinkcolor" val="tx"/>
                    </a:ext>
                  </a:extLst>
                </a:hlinkClick>
              </a:rPr>
              <a:t>Saf</a:t>
            </a:r>
            <a:r>
              <a:rPr lang="en-US" altLang="de-DE" sz="800" dirty="0">
                <a:solidFill>
                  <a:srgbClr val="000000"/>
                </a:solidFill>
                <a:latin typeface="Arial"/>
                <a:ea typeface="ＭＳ Ｐゴシック"/>
                <a:cs typeface="Arial"/>
                <a:hlinkClick r:id="rId14" tooltip="Safety and health at work.">
                  <a:extLst>
                    <a:ext uri="{A12FA001-AC4F-418D-AE19-62706E023703}">
                      <ahyp:hlinkClr xmlns:ahyp="http://schemas.microsoft.com/office/drawing/2018/hyperlinkcolor" val="tx"/>
                    </a:ext>
                  </a:extLst>
                </a:hlinkClick>
              </a:rPr>
              <a:t> Health Work.</a:t>
            </a:r>
            <a:r>
              <a:rPr lang="en-US" altLang="de-DE" sz="800" dirty="0">
                <a:solidFill>
                  <a:srgbClr val="000000"/>
                </a:solidFill>
                <a:latin typeface="Arial"/>
                <a:ea typeface="ＭＳ Ｐゴシック"/>
                <a:cs typeface="Arial"/>
              </a:rPr>
              <a:t> 2011 Sep;2(3):273-81. </a:t>
            </a:r>
            <a:r>
              <a:rPr lang="en-US" altLang="de-DE" sz="800" dirty="0" err="1">
                <a:solidFill>
                  <a:srgbClr val="000000"/>
                </a:solidFill>
                <a:latin typeface="Arial"/>
                <a:ea typeface="ＭＳ Ｐゴシック"/>
                <a:cs typeface="Arial"/>
              </a:rPr>
              <a:t>doi</a:t>
            </a:r>
            <a:r>
              <a:rPr lang="en-US" altLang="de-DE" sz="800" dirty="0">
                <a:solidFill>
                  <a:srgbClr val="000000"/>
                </a:solidFill>
                <a:latin typeface="Arial"/>
                <a:ea typeface="ＭＳ Ｐゴシック"/>
                <a:cs typeface="Arial"/>
              </a:rPr>
              <a:t>: 10.5491/SHAW.2011.2.3.273. </a:t>
            </a:r>
            <a:r>
              <a:rPr lang="en-US" altLang="de-DE" sz="800" dirty="0" err="1">
                <a:solidFill>
                  <a:srgbClr val="000000"/>
                </a:solidFill>
                <a:latin typeface="Arial"/>
                <a:ea typeface="ＭＳ Ｐゴシック"/>
                <a:cs typeface="Arial"/>
              </a:rPr>
              <a:t>Epub</a:t>
            </a:r>
            <a:r>
              <a:rPr lang="en-US" altLang="de-DE" sz="800" dirty="0">
                <a:solidFill>
                  <a:srgbClr val="000000"/>
                </a:solidFill>
                <a:latin typeface="Arial"/>
                <a:ea typeface="ＭＳ Ｐゴシック"/>
                <a:cs typeface="Arial"/>
              </a:rPr>
              <a:t> 2011 Sep 30. </a:t>
            </a:r>
          </a:p>
          <a:p>
            <a:pPr>
              <a:lnSpc>
                <a:spcPct val="70000"/>
              </a:lnSpc>
              <a:spcBef>
                <a:spcPct val="0"/>
              </a:spcBef>
            </a:pPr>
            <a:r>
              <a:rPr lang="en-US" altLang="de-DE" sz="800" i="1" dirty="0">
                <a:solidFill>
                  <a:srgbClr val="000000"/>
                </a:solidFill>
                <a:latin typeface="Arial"/>
                <a:ea typeface="ＭＳ Ｐゴシック"/>
                <a:cs typeface="Arial"/>
              </a:rPr>
              <a:t>Maeda S et al. </a:t>
            </a:r>
            <a:r>
              <a:rPr lang="en-US" altLang="de-DE" sz="800" dirty="0">
                <a:solidFill>
                  <a:srgbClr val="000000"/>
                </a:solidFill>
                <a:latin typeface="Arial"/>
                <a:ea typeface="ＭＳ Ｐゴシック"/>
                <a:cs typeface="Arial"/>
              </a:rPr>
              <a:t>Evaluation of environmental contaminations and occupational exposures involved in preparation of chemotherapeutic drugs. </a:t>
            </a:r>
            <a:r>
              <a:rPr lang="en-US" altLang="de-DE" sz="800" dirty="0" err="1">
                <a:solidFill>
                  <a:srgbClr val="000000"/>
                </a:solidFill>
                <a:latin typeface="Arial"/>
                <a:ea typeface="ＭＳ Ｐゴシック"/>
                <a:cs typeface="Arial"/>
              </a:rPr>
              <a:t>Yakugaku</a:t>
            </a:r>
            <a:r>
              <a:rPr lang="en-US" altLang="de-DE" sz="800" dirty="0">
                <a:solidFill>
                  <a:srgbClr val="000000"/>
                </a:solidFill>
                <a:latin typeface="Arial"/>
                <a:ea typeface="ＭＳ Ｐゴシック"/>
                <a:cs typeface="Arial"/>
              </a:rPr>
              <a:t> </a:t>
            </a:r>
            <a:r>
              <a:rPr lang="en-US" altLang="de-DE" sz="800" dirty="0" err="1">
                <a:solidFill>
                  <a:srgbClr val="000000"/>
                </a:solidFill>
                <a:latin typeface="Arial"/>
                <a:ea typeface="ＭＳ Ｐゴシック"/>
                <a:cs typeface="Arial"/>
              </a:rPr>
              <a:t>Zasshi</a:t>
            </a:r>
            <a:r>
              <a:rPr lang="en-US" altLang="de-DE" sz="800" dirty="0">
                <a:solidFill>
                  <a:srgbClr val="000000"/>
                </a:solidFill>
                <a:latin typeface="Arial"/>
                <a:ea typeface="ＭＳ Ｐゴシック"/>
                <a:cs typeface="Arial"/>
              </a:rPr>
              <a:t>. 2010 Jun;130(6):903-10.</a:t>
            </a:r>
          </a:p>
          <a:p>
            <a:pPr>
              <a:lnSpc>
                <a:spcPct val="70000"/>
              </a:lnSpc>
              <a:spcBef>
                <a:spcPct val="0"/>
              </a:spcBef>
            </a:pPr>
            <a:r>
              <a:rPr lang="de-DE" altLang="de-DE" sz="800" i="1" dirty="0" err="1">
                <a:solidFill>
                  <a:srgbClr val="000000"/>
                </a:solidFill>
                <a:latin typeface="Arial"/>
                <a:ea typeface="ＭＳ Ｐゴシック"/>
                <a:cs typeface="Arial"/>
              </a:rPr>
              <a:t>Acampora</a:t>
            </a:r>
            <a:r>
              <a:rPr lang="de-DE" altLang="de-DE" sz="800" i="1" dirty="0">
                <a:solidFill>
                  <a:srgbClr val="000000"/>
                </a:solidFill>
                <a:latin typeface="Arial"/>
                <a:ea typeface="ＭＳ Ｐゴシック"/>
                <a:cs typeface="Arial"/>
              </a:rPr>
              <a:t> A </a:t>
            </a:r>
            <a:r>
              <a:rPr lang="en-US" altLang="de-DE" sz="800" i="1" dirty="0">
                <a:solidFill>
                  <a:srgbClr val="000000"/>
                </a:solidFill>
                <a:latin typeface="Arial"/>
                <a:ea typeface="ＭＳ Ｐゴシック"/>
                <a:cs typeface="Arial"/>
              </a:rPr>
              <a:t>et al. </a:t>
            </a:r>
            <a:r>
              <a:rPr lang="en-US" altLang="de-DE" sz="800" dirty="0">
                <a:solidFill>
                  <a:srgbClr val="000000"/>
                </a:solidFill>
                <a:latin typeface="Arial"/>
                <a:ea typeface="ＭＳ Ｐゴシック"/>
                <a:cs typeface="Arial"/>
              </a:rPr>
              <a:t>A case study: surface contamination of cyclophosphamide due to working practices and cleaning procedures in two Italian hospitals. </a:t>
            </a:r>
            <a:r>
              <a:rPr lang="en-US" altLang="de-DE" sz="800" dirty="0">
                <a:solidFill>
                  <a:srgbClr val="000000"/>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Ann </a:t>
            </a:r>
            <a:r>
              <a:rPr lang="en-US" altLang="de-DE" sz="800" dirty="0" err="1">
                <a:solidFill>
                  <a:srgbClr val="000000"/>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Occup</a:t>
            </a:r>
            <a:r>
              <a:rPr lang="en-US" altLang="de-DE" sz="800" dirty="0">
                <a:solidFill>
                  <a:srgbClr val="000000"/>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 </a:t>
            </a:r>
            <a:r>
              <a:rPr lang="en-US" altLang="de-DE" sz="800" dirty="0" err="1">
                <a:solidFill>
                  <a:srgbClr val="000000"/>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Hyg</a:t>
            </a:r>
            <a:r>
              <a:rPr lang="en-US" altLang="de-DE" sz="800" dirty="0">
                <a:solidFill>
                  <a:srgbClr val="000000"/>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a:t>
            </a:r>
            <a:r>
              <a:rPr lang="en-US" altLang="de-DE" sz="800" dirty="0">
                <a:solidFill>
                  <a:srgbClr val="000000"/>
                </a:solidFill>
                <a:latin typeface="Arial"/>
                <a:ea typeface="ＭＳ Ｐゴシック"/>
                <a:cs typeface="Arial"/>
              </a:rPr>
              <a:t> 2005 Oct;49(7):611-8. </a:t>
            </a:r>
            <a:r>
              <a:rPr lang="en-US" altLang="de-DE" sz="800" dirty="0" err="1">
                <a:solidFill>
                  <a:srgbClr val="000000"/>
                </a:solidFill>
                <a:latin typeface="Arial"/>
                <a:ea typeface="ＭＳ Ｐゴシック"/>
                <a:cs typeface="Arial"/>
              </a:rPr>
              <a:t>Epub</a:t>
            </a:r>
            <a:r>
              <a:rPr lang="en-US" altLang="de-DE" sz="800" dirty="0">
                <a:solidFill>
                  <a:srgbClr val="000000"/>
                </a:solidFill>
                <a:latin typeface="Arial"/>
                <a:ea typeface="ＭＳ Ｐゴシック"/>
                <a:cs typeface="Arial"/>
              </a:rPr>
              <a:t> 2005 Jun 17</a:t>
            </a:r>
          </a:p>
          <a:p>
            <a:pPr>
              <a:lnSpc>
                <a:spcPct val="70000"/>
              </a:lnSpc>
              <a:spcBef>
                <a:spcPct val="0"/>
              </a:spcBef>
            </a:pPr>
            <a:r>
              <a:rPr lang="de-DE" altLang="de-DE" sz="800" i="1" dirty="0">
                <a:solidFill>
                  <a:srgbClr val="000000"/>
                </a:solidFill>
                <a:latin typeface="Arial"/>
                <a:ea typeface="ＭＳ Ｐゴシック"/>
                <a:cs typeface="Arial"/>
              </a:rPr>
              <a:t>Chu WC et al. </a:t>
            </a:r>
            <a:r>
              <a:rPr lang="en-US" altLang="de-DE" sz="800" dirty="0">
                <a:solidFill>
                  <a:srgbClr val="000000"/>
                </a:solidFill>
                <a:latin typeface="Arial"/>
                <a:ea typeface="ＭＳ Ｐゴシック"/>
                <a:cs typeface="Arial"/>
              </a:rPr>
              <a:t>Pilot assessment of the antineoplastic drug contamination levels in British Columbian hospitals pre- and post-cleaning.</a:t>
            </a:r>
            <a:r>
              <a:rPr lang="de-DE" altLang="de-DE" sz="800" dirty="0">
                <a:solidFill>
                  <a:srgbClr val="000000"/>
                </a:solidFill>
                <a:latin typeface="Arial"/>
                <a:ea typeface="ＭＳ Ｐゴシック"/>
                <a:cs typeface="Arial"/>
              </a:rPr>
              <a:t> </a:t>
            </a:r>
            <a:r>
              <a:rPr lang="de-DE" altLang="de-DE" sz="800" dirty="0">
                <a:solidFill>
                  <a:srgbClr val="000000"/>
                </a:solidFill>
                <a:latin typeface="Arial"/>
                <a:ea typeface="ＭＳ Ｐゴシック"/>
                <a:cs typeface="Arial"/>
                <a:hlinkClick r:id="rId16"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J </a:t>
            </a:r>
            <a:r>
              <a:rPr lang="de-DE" altLang="de-DE" sz="800" dirty="0" err="1">
                <a:solidFill>
                  <a:srgbClr val="000000"/>
                </a:solidFill>
                <a:latin typeface="Arial"/>
                <a:ea typeface="ＭＳ Ｐゴシック"/>
                <a:cs typeface="Arial"/>
                <a:hlinkClick r:id="rId16"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Oncol</a:t>
            </a:r>
            <a:r>
              <a:rPr lang="de-DE" altLang="de-DE" sz="800" dirty="0">
                <a:solidFill>
                  <a:srgbClr val="000000"/>
                </a:solidFill>
                <a:latin typeface="Arial"/>
                <a:ea typeface="ＭＳ Ｐゴシック"/>
                <a:cs typeface="Arial"/>
                <a:hlinkClick r:id="rId16"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dirty="0" err="1">
                <a:solidFill>
                  <a:srgbClr val="000000"/>
                </a:solidFill>
                <a:latin typeface="Arial"/>
                <a:ea typeface="ＭＳ Ｐゴシック"/>
                <a:cs typeface="Arial"/>
                <a:hlinkClick r:id="rId16"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Pharm</a:t>
            </a:r>
            <a:r>
              <a:rPr lang="de-DE" altLang="de-DE" sz="800" dirty="0">
                <a:solidFill>
                  <a:srgbClr val="000000"/>
                </a:solidFill>
                <a:latin typeface="Arial"/>
                <a:ea typeface="ＭＳ Ｐゴシック"/>
                <a:cs typeface="Arial"/>
                <a:hlinkClick r:id="rId16"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dirty="0" err="1">
                <a:solidFill>
                  <a:srgbClr val="000000"/>
                </a:solidFill>
                <a:latin typeface="Arial"/>
                <a:ea typeface="ＭＳ Ｐゴシック"/>
                <a:cs typeface="Arial"/>
                <a:hlinkClick r:id="rId16"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Pract</a:t>
            </a:r>
            <a:r>
              <a:rPr lang="de-DE" altLang="de-DE" sz="800" dirty="0">
                <a:solidFill>
                  <a:srgbClr val="000000"/>
                </a:solidFill>
                <a:latin typeface="Arial"/>
                <a:ea typeface="ＭＳ Ｐゴシック"/>
                <a:cs typeface="Arial"/>
                <a:hlinkClick r:id="rId16"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a:t>
            </a:r>
            <a:r>
              <a:rPr lang="de-DE" altLang="de-DE" sz="800" dirty="0">
                <a:solidFill>
                  <a:srgbClr val="000000"/>
                </a:solidFill>
                <a:latin typeface="Arial"/>
                <a:ea typeface="ＭＳ Ｐゴシック"/>
                <a:cs typeface="Arial"/>
              </a:rPr>
              <a:t> 2012 Mar;18(1):46-51. </a:t>
            </a:r>
            <a:r>
              <a:rPr lang="de-DE" altLang="de-DE" sz="800" dirty="0" err="1">
                <a:solidFill>
                  <a:srgbClr val="000000"/>
                </a:solidFill>
                <a:latin typeface="Arial"/>
                <a:ea typeface="ＭＳ Ｐゴシック"/>
                <a:cs typeface="Arial"/>
              </a:rPr>
              <a:t>doi</a:t>
            </a:r>
            <a:r>
              <a:rPr lang="de-DE" altLang="de-DE" sz="800" dirty="0">
                <a:solidFill>
                  <a:srgbClr val="000000"/>
                </a:solidFill>
                <a:latin typeface="Arial"/>
                <a:ea typeface="ＭＳ Ｐゴシック"/>
                <a:cs typeface="Arial"/>
              </a:rPr>
              <a:t>: 10.1177/1078155211402106. </a:t>
            </a:r>
            <a:r>
              <a:rPr lang="de-DE" altLang="de-DE" sz="800" dirty="0" err="1">
                <a:solidFill>
                  <a:srgbClr val="000000"/>
                </a:solidFill>
                <a:latin typeface="Arial"/>
                <a:ea typeface="ＭＳ Ｐゴシック"/>
                <a:cs typeface="Arial"/>
              </a:rPr>
              <a:t>Epub</a:t>
            </a:r>
            <a:r>
              <a:rPr lang="de-DE" altLang="de-DE" sz="800" dirty="0">
                <a:solidFill>
                  <a:srgbClr val="000000"/>
                </a:solidFill>
                <a:latin typeface="Arial"/>
                <a:ea typeface="ＭＳ Ｐゴシック"/>
                <a:cs typeface="Arial"/>
              </a:rPr>
              <a:t> 2011 Jul 7. </a:t>
            </a:r>
            <a:endParaRPr lang="de-DE" altLang="de-DE" sz="800" dirty="0">
              <a:solidFill>
                <a:srgbClr val="000000"/>
              </a:solidFill>
              <a:latin typeface="Arial"/>
              <a:ea typeface="ＭＳ Ｐゴシック" panose="020B0600070205080204" pitchFamily="34" charset="-128"/>
              <a:cs typeface="Arial"/>
            </a:endParaRPr>
          </a:p>
          <a:p>
            <a:pPr marL="0" marR="0" lvl="0" indent="0" algn="l" defTabSz="457200" rtl="0" eaLnBrk="0" fontAlgn="base" latinLnBrk="0" hangingPunct="0">
              <a:lnSpc>
                <a:spcPct val="70000"/>
              </a:lnSpc>
              <a:spcBef>
                <a:spcPct val="0"/>
              </a:spcBef>
              <a:spcAft>
                <a:spcPct val="0"/>
              </a:spcAft>
              <a:buClrTx/>
              <a:buSzTx/>
              <a:buFontTx/>
              <a:buNone/>
              <a:tabLst/>
              <a:defRPr/>
            </a:pPr>
            <a:r>
              <a:rPr lang="de-DE" sz="800" i="1" dirty="0">
                <a:latin typeface="Arial"/>
                <a:ea typeface="ＭＳ Ｐゴシック"/>
                <a:cs typeface="Arial"/>
              </a:rPr>
              <a:t>Verscheure et al. </a:t>
            </a:r>
            <a:r>
              <a:rPr lang="en-US" sz="800" dirty="0">
                <a:latin typeface="Arial"/>
                <a:ea typeface="ＭＳ Ｐゴシック"/>
                <a:cs typeface="Arial"/>
              </a:rPr>
              <a:t>Environmental Contamination and Occupational Exposure of Algerian Hospital Workers. Front Public Health. 2020; 8: 374. Published online 2020 Aug 5. </a:t>
            </a:r>
            <a:r>
              <a:rPr lang="en-US" sz="800" dirty="0" err="1">
                <a:latin typeface="Arial"/>
                <a:ea typeface="ＭＳ Ｐゴシック"/>
                <a:cs typeface="Arial"/>
              </a:rPr>
              <a:t>doi</a:t>
            </a:r>
            <a:r>
              <a:rPr lang="en-US" sz="800" dirty="0">
                <a:latin typeface="Arial"/>
                <a:ea typeface="ＭＳ Ｐゴシック"/>
                <a:cs typeface="Arial"/>
              </a:rPr>
              <a:t>: 10.3389/fpubh.2020.00374 </a:t>
            </a:r>
            <a:r>
              <a:rPr lang="de-DE" sz="800" dirty="0">
                <a:latin typeface="Arial"/>
                <a:ea typeface="ＭＳ Ｐゴシック"/>
                <a:cs typeface="Arial"/>
              </a:rPr>
              <a:t>PMCID: PMC7419462 PMID: 32850596</a:t>
            </a:r>
          </a:p>
          <a:p>
            <a:r>
              <a:rPr lang="de-DE" sz="1800" dirty="0" err="1">
                <a:effectLst/>
                <a:latin typeface="Segoe UI" panose="020B0502040204020203" pitchFamily="34" charset="0"/>
              </a:rPr>
              <a:t>Korczowska</a:t>
            </a:r>
            <a:r>
              <a:rPr lang="de-DE" sz="1800" dirty="0">
                <a:effectLst/>
                <a:latin typeface="Segoe UI" panose="020B0502040204020203" pitchFamily="34" charset="0"/>
              </a:rPr>
              <a:t> E, </a:t>
            </a:r>
            <a:r>
              <a:rPr lang="de-DE" sz="1800" dirty="0" err="1">
                <a:effectLst/>
                <a:latin typeface="Segoe UI" panose="020B0502040204020203" pitchFamily="34" charset="0"/>
              </a:rPr>
              <a:t>Crul</a:t>
            </a:r>
            <a:r>
              <a:rPr lang="de-DE" sz="1800" dirty="0">
                <a:effectLst/>
                <a:latin typeface="Segoe UI" panose="020B0502040204020203" pitchFamily="34" charset="0"/>
              </a:rPr>
              <a:t> M, </a:t>
            </a:r>
            <a:r>
              <a:rPr lang="de-DE" sz="1800" dirty="0" err="1">
                <a:effectLst/>
                <a:latin typeface="Segoe UI" panose="020B0502040204020203" pitchFamily="34" charset="0"/>
              </a:rPr>
              <a:t>Tuerk</a:t>
            </a:r>
            <a:r>
              <a:rPr lang="de-DE" sz="1800" dirty="0">
                <a:effectLst/>
                <a:latin typeface="Segoe UI" panose="020B0502040204020203" pitchFamily="34" charset="0"/>
              </a:rPr>
              <a:t> J, Meier K (2020) Environmental </a:t>
            </a:r>
            <a:r>
              <a:rPr lang="de-DE" sz="1800" dirty="0" err="1">
                <a:effectLst/>
                <a:latin typeface="Segoe UI" panose="020B0502040204020203" pitchFamily="34" charset="0"/>
              </a:rPr>
              <a:t>contamination</a:t>
            </a:r>
            <a:r>
              <a:rPr lang="de-DE" sz="1800" dirty="0">
                <a:effectLst/>
                <a:latin typeface="Segoe UI" panose="020B0502040204020203" pitchFamily="34" charset="0"/>
              </a:rPr>
              <a:t> </a:t>
            </a:r>
            <a:r>
              <a:rPr lang="de-DE" sz="1800" dirty="0" err="1">
                <a:effectLst/>
                <a:latin typeface="Segoe UI" panose="020B0502040204020203" pitchFamily="34" charset="0"/>
              </a:rPr>
              <a:t>with</a:t>
            </a:r>
            <a:r>
              <a:rPr lang="de-DE" sz="1800" dirty="0">
                <a:effectLst/>
                <a:latin typeface="Segoe UI" panose="020B0502040204020203" pitchFamily="34" charset="0"/>
              </a:rPr>
              <a:t> </a:t>
            </a:r>
            <a:r>
              <a:rPr lang="de-DE" sz="1800" dirty="0" err="1">
                <a:effectLst/>
                <a:latin typeface="Segoe UI" panose="020B0502040204020203" pitchFamily="34" charset="0"/>
              </a:rPr>
              <a:t>cytotoxic</a:t>
            </a:r>
            <a:r>
              <a:rPr lang="de-DE" sz="1800" dirty="0">
                <a:effectLst/>
                <a:latin typeface="Segoe UI" panose="020B0502040204020203" pitchFamily="34" charset="0"/>
              </a:rPr>
              <a:t> </a:t>
            </a:r>
            <a:r>
              <a:rPr lang="de-DE" sz="1800" dirty="0" err="1">
                <a:effectLst/>
                <a:latin typeface="Segoe UI" panose="020B0502040204020203" pitchFamily="34" charset="0"/>
              </a:rPr>
              <a:t>drugs</a:t>
            </a:r>
            <a:r>
              <a:rPr lang="de-DE" sz="1800" dirty="0">
                <a:effectLst/>
                <a:latin typeface="Segoe UI" panose="020B0502040204020203" pitchFamily="34" charset="0"/>
              </a:rPr>
              <a:t> in 15 </a:t>
            </a:r>
            <a:r>
              <a:rPr lang="de-DE" sz="1800" dirty="0" err="1">
                <a:effectLst/>
                <a:latin typeface="Segoe UI" panose="020B0502040204020203" pitchFamily="34" charset="0"/>
              </a:rPr>
              <a:t>hospitals</a:t>
            </a:r>
            <a:r>
              <a:rPr lang="de-DE" sz="1800" dirty="0">
                <a:effectLst/>
                <a:latin typeface="Segoe UI" panose="020B0502040204020203" pitchFamily="34" charset="0"/>
              </a:rPr>
              <a:t> </a:t>
            </a:r>
            <a:r>
              <a:rPr lang="de-DE" sz="1800" dirty="0" err="1">
                <a:effectLst/>
                <a:latin typeface="Segoe UI" panose="020B0502040204020203" pitchFamily="34" charset="0"/>
              </a:rPr>
              <a:t>from</a:t>
            </a:r>
            <a:r>
              <a:rPr lang="de-DE" sz="1800" dirty="0">
                <a:effectLst/>
                <a:latin typeface="Segoe UI" panose="020B0502040204020203" pitchFamily="34" charset="0"/>
              </a:rPr>
              <a:t> 11 European</a:t>
            </a:r>
            <a:r>
              <a:rPr lang="de-DE" sz="1800" dirty="0">
                <a:effectLst/>
                <a:latin typeface="Arial" panose="020B0604020202020204" pitchFamily="34" charset="0"/>
              </a:rPr>
              <a:t> </a:t>
            </a:r>
            <a:r>
              <a:rPr lang="de-DE" sz="1800" dirty="0">
                <a:effectLst/>
                <a:latin typeface="Segoe UI" panose="020B0502040204020203" pitchFamily="34" charset="0"/>
              </a:rPr>
              <a:t>countries—</a:t>
            </a:r>
            <a:r>
              <a:rPr lang="de-DE" sz="1800" dirty="0" err="1">
                <a:effectLst/>
                <a:latin typeface="Segoe UI" panose="020B0502040204020203" pitchFamily="34" charset="0"/>
              </a:rPr>
              <a:t>results</a:t>
            </a:r>
            <a:r>
              <a:rPr lang="de-DE" sz="1800" dirty="0">
                <a:effectLst/>
                <a:latin typeface="Segoe UI" panose="020B0502040204020203" pitchFamily="34" charset="0"/>
              </a:rPr>
              <a:t> </a:t>
            </a:r>
            <a:r>
              <a:rPr lang="de-DE" sz="1800" dirty="0" err="1">
                <a:effectLst/>
                <a:latin typeface="Segoe UI" panose="020B0502040204020203" pitchFamily="34" charset="0"/>
              </a:rPr>
              <a:t>of</a:t>
            </a:r>
            <a:r>
              <a:rPr lang="de-DE" sz="1800" dirty="0">
                <a:effectLst/>
                <a:latin typeface="Segoe UI" panose="020B0502040204020203" pitchFamily="34" charset="0"/>
              </a:rPr>
              <a:t> </a:t>
            </a:r>
            <a:r>
              <a:rPr lang="de-DE" sz="1800" dirty="0" err="1">
                <a:effectLst/>
                <a:latin typeface="Segoe UI" panose="020B0502040204020203" pitchFamily="34" charset="0"/>
              </a:rPr>
              <a:t>the</a:t>
            </a:r>
            <a:r>
              <a:rPr lang="de-DE" sz="1800" dirty="0">
                <a:effectLst/>
                <a:latin typeface="Segoe UI" panose="020B0502040204020203" pitchFamily="34" charset="0"/>
              </a:rPr>
              <a:t> MASHA </a:t>
            </a:r>
            <a:r>
              <a:rPr lang="de-DE" sz="1800" dirty="0" err="1">
                <a:effectLst/>
                <a:latin typeface="Segoe UI" panose="020B0502040204020203" pitchFamily="34" charset="0"/>
              </a:rPr>
              <a:t>project</a:t>
            </a:r>
            <a:r>
              <a:rPr lang="de-DE" sz="1800" dirty="0">
                <a:effectLst/>
                <a:latin typeface="Segoe UI" panose="020B0502040204020203" pitchFamily="34" charset="0"/>
              </a:rPr>
              <a:t>. </a:t>
            </a:r>
            <a:r>
              <a:rPr lang="de-DE" sz="1800" dirty="0" err="1">
                <a:effectLst/>
                <a:latin typeface="Segoe UI" panose="020B0502040204020203" pitchFamily="34" charset="0"/>
              </a:rPr>
              <a:t>Eur</a:t>
            </a:r>
            <a:r>
              <a:rPr lang="de-DE" sz="1800" dirty="0">
                <a:effectLst/>
                <a:latin typeface="Segoe UI" panose="020B0502040204020203" pitchFamily="34" charset="0"/>
              </a:rPr>
              <a:t> J </a:t>
            </a:r>
            <a:r>
              <a:rPr lang="de-DE" sz="1800" dirty="0" err="1">
                <a:effectLst/>
                <a:latin typeface="Segoe UI" panose="020B0502040204020203" pitchFamily="34" charset="0"/>
              </a:rPr>
              <a:t>Oncol</a:t>
            </a:r>
            <a:r>
              <a:rPr lang="de-DE" sz="1800" dirty="0">
                <a:effectLst/>
                <a:latin typeface="Segoe UI" panose="020B0502040204020203" pitchFamily="34" charset="0"/>
              </a:rPr>
              <a:t> </a:t>
            </a:r>
            <a:r>
              <a:rPr lang="de-DE" sz="1800" dirty="0" err="1">
                <a:effectLst/>
                <a:latin typeface="Segoe UI" panose="020B0502040204020203" pitchFamily="34" charset="0"/>
              </a:rPr>
              <a:t>Pharm</a:t>
            </a:r>
            <a:r>
              <a:rPr lang="de-DE" sz="1800" dirty="0">
                <a:effectLst/>
                <a:latin typeface="Segoe UI" panose="020B0502040204020203" pitchFamily="34" charset="0"/>
              </a:rPr>
              <a:t> 3(2):e24</a:t>
            </a:r>
            <a:endParaRPr lang="de-DE" sz="1800" dirty="0">
              <a:effectLst/>
              <a:latin typeface="Arial" panose="020B0604020202020204" pitchFamily="34" charset="0"/>
            </a:endParaRPr>
          </a:p>
          <a:p>
            <a:pPr>
              <a:lnSpc>
                <a:spcPct val="70000"/>
              </a:lnSpc>
              <a:spcBef>
                <a:spcPct val="0"/>
              </a:spcBef>
            </a:pPr>
            <a:endParaRPr lang="de-DE" altLang="de-DE" sz="8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endParaRPr lang="de-DE" altLang="de-DE" sz="8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457200" rtl="0" eaLnBrk="0" fontAlgn="base" latinLnBrk="0" hangingPunct="0">
              <a:lnSpc>
                <a:spcPct val="70000"/>
              </a:lnSpc>
              <a:spcBef>
                <a:spcPct val="0"/>
              </a:spcBef>
              <a:spcAft>
                <a:spcPct val="0"/>
              </a:spcAft>
              <a:buClrTx/>
              <a:buSzTx/>
              <a:buFontTx/>
              <a:buNone/>
              <a:tabLst/>
              <a:defRPr/>
            </a:pPr>
            <a:r>
              <a:rPr lang="de-DE" altLang="de-DE" sz="800" b="1" dirty="0">
                <a:solidFill>
                  <a:srgbClr val="000000"/>
                </a:solidFill>
                <a:latin typeface="Arial"/>
                <a:ea typeface="ＭＳ Ｐゴシック"/>
                <a:cs typeface="Arial"/>
              </a:rPr>
              <a:t>Eigene Ergänzungen:</a:t>
            </a:r>
          </a:p>
          <a:p>
            <a:pPr>
              <a:lnSpc>
                <a:spcPct val="70000"/>
              </a:lnSpc>
              <a:spcBef>
                <a:spcPct val="0"/>
              </a:spcBef>
            </a:pPr>
            <a:endParaRPr lang="de-DE" altLang="de-DE" sz="8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25</a:t>
            </a:fld>
            <a:endParaRPr lang="de-DE" altLang="de-DE"/>
          </a:p>
        </p:txBody>
      </p:sp>
    </p:spTree>
    <p:extLst>
      <p:ext uri="{BB962C8B-B14F-4D97-AF65-F5344CB8AC3E}">
        <p14:creationId xmlns:p14="http://schemas.microsoft.com/office/powerpoint/2010/main" val="3415358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eaLnBrk="1" hangingPunct="1">
              <a:lnSpc>
                <a:spcPct val="80000"/>
              </a:lnSpc>
              <a:spcBef>
                <a:spcPct val="0"/>
              </a:spcBef>
            </a:pPr>
            <a:r>
              <a:rPr lang="de-DE" altLang="de-DE" sz="1200" u="sng">
                <a:ea typeface="ＭＳ Ｐゴシック"/>
                <a:cs typeface="Calibri"/>
              </a:rPr>
              <a:t>Literatur</a:t>
            </a:r>
            <a:r>
              <a:rPr lang="de-DE" altLang="de-DE" sz="1200">
                <a:ea typeface="ＭＳ Ｐゴシック"/>
                <a:cs typeface="Calibri"/>
              </a:rPr>
              <a:t>:</a:t>
            </a:r>
          </a:p>
          <a:p>
            <a:pPr eaLnBrk="1" hangingPunct="1">
              <a:lnSpc>
                <a:spcPct val="80000"/>
              </a:lnSpc>
              <a:spcBef>
                <a:spcPct val="0"/>
              </a:spcBef>
            </a:pPr>
            <a:r>
              <a:rPr lang="de-DE" altLang="de-DE" sz="1200">
                <a:ea typeface="ＭＳ Ｐゴシック"/>
                <a:cs typeface="Calibri"/>
              </a:rPr>
              <a:t>[6]</a:t>
            </a:r>
          </a:p>
          <a:p>
            <a:pPr eaLnBrk="1" hangingPunct="1">
              <a:lnSpc>
                <a:spcPct val="80000"/>
              </a:lnSpc>
              <a:spcBef>
                <a:spcPct val="0"/>
              </a:spcBef>
            </a:pPr>
            <a:r>
              <a:rPr lang="de-DE" altLang="de-DE" sz="1200" i="1" err="1">
                <a:ea typeface="ＭＳ Ｐゴシック"/>
                <a:cs typeface="Calibri"/>
              </a:rPr>
              <a:t>Sessink</a:t>
            </a:r>
            <a:r>
              <a:rPr lang="de-DE" altLang="de-DE" sz="1200" i="1">
                <a:ea typeface="ＭＳ Ｐゴシック"/>
                <a:cs typeface="Calibri"/>
              </a:rPr>
              <a:t> PJ et al. </a:t>
            </a:r>
            <a:r>
              <a:rPr lang="de-DE" altLang="de-DE" sz="1200">
                <a:ea typeface="ＭＳ Ｐゴシック"/>
                <a:cs typeface="Calibri"/>
              </a:rPr>
              <a:t>Cancer </a:t>
            </a:r>
            <a:r>
              <a:rPr lang="de-DE" altLang="de-DE" sz="1200" err="1">
                <a:ea typeface="ＭＳ Ｐゴシック"/>
                <a:cs typeface="Calibri"/>
              </a:rPr>
              <a:t>risk</a:t>
            </a:r>
            <a:r>
              <a:rPr lang="de-DE" altLang="de-DE" sz="1200">
                <a:ea typeface="ＭＳ Ｐゴシック"/>
                <a:cs typeface="Calibri"/>
              </a:rPr>
              <a:t> </a:t>
            </a:r>
            <a:r>
              <a:rPr lang="de-DE" altLang="de-DE" sz="1200" err="1">
                <a:ea typeface="ＭＳ Ｐゴシック"/>
                <a:cs typeface="Calibri"/>
              </a:rPr>
              <a:t>assessment</a:t>
            </a:r>
            <a:r>
              <a:rPr lang="de-DE" altLang="de-DE" sz="1200">
                <a:ea typeface="ＭＳ Ｐゴシック"/>
                <a:cs typeface="Calibri"/>
              </a:rPr>
              <a:t> </a:t>
            </a:r>
            <a:r>
              <a:rPr lang="de-DE" altLang="de-DE" sz="1200" err="1">
                <a:ea typeface="ＭＳ Ｐゴシック"/>
                <a:cs typeface="Calibri"/>
              </a:rPr>
              <a:t>health</a:t>
            </a:r>
            <a:r>
              <a:rPr lang="de-DE" altLang="de-DE" sz="1200">
                <a:ea typeface="ＭＳ Ｐゴシック"/>
                <a:cs typeface="Calibri"/>
              </a:rPr>
              <a:t> care </a:t>
            </a:r>
            <a:r>
              <a:rPr lang="de-DE" altLang="de-DE" sz="1200" err="1">
                <a:ea typeface="ＭＳ Ｐゴシック"/>
                <a:cs typeface="Calibri"/>
              </a:rPr>
              <a:t>workers</a:t>
            </a:r>
            <a:r>
              <a:rPr lang="de-DE" altLang="de-DE" sz="1200">
                <a:ea typeface="ＭＳ Ｐゴシック"/>
                <a:cs typeface="Calibri"/>
              </a:rPr>
              <a:t> </a:t>
            </a:r>
            <a:r>
              <a:rPr lang="de-DE" altLang="de-DE" sz="1200" err="1">
                <a:ea typeface="ＭＳ Ｐゴシック"/>
                <a:cs typeface="Calibri"/>
              </a:rPr>
              <a:t>occupationally</a:t>
            </a:r>
            <a:r>
              <a:rPr lang="de-DE" altLang="de-DE" sz="1200">
                <a:ea typeface="ＭＳ Ｐゴシック"/>
                <a:cs typeface="Calibri"/>
              </a:rPr>
              <a:t> </a:t>
            </a:r>
            <a:r>
              <a:rPr lang="de-DE" altLang="de-DE" sz="1200" err="1">
                <a:ea typeface="ＭＳ Ｐゴシック"/>
                <a:cs typeface="Calibri"/>
              </a:rPr>
              <a:t>exposed</a:t>
            </a:r>
            <a:r>
              <a:rPr lang="de-DE" altLang="de-DE" sz="1200">
                <a:ea typeface="ＭＳ Ｐゴシック"/>
                <a:cs typeface="Calibri"/>
              </a:rPr>
              <a:t> </a:t>
            </a:r>
            <a:r>
              <a:rPr lang="de-DE" altLang="de-DE" sz="1200" err="1">
                <a:ea typeface="ＭＳ Ｐゴシック"/>
                <a:cs typeface="Calibri"/>
              </a:rPr>
              <a:t>to</a:t>
            </a:r>
            <a:r>
              <a:rPr lang="de-DE" altLang="de-DE" sz="1200">
                <a:ea typeface="ＭＳ Ｐゴシック"/>
                <a:cs typeface="Calibri"/>
              </a:rPr>
              <a:t> </a:t>
            </a:r>
            <a:r>
              <a:rPr lang="de-DE" altLang="de-DE" sz="1200" err="1">
                <a:ea typeface="ＭＳ Ｐゴシック"/>
                <a:cs typeface="Calibri"/>
              </a:rPr>
              <a:t>cyclophosphamide</a:t>
            </a:r>
            <a:r>
              <a:rPr lang="de-DE" altLang="de-DE" sz="1200">
                <a:ea typeface="ＭＳ Ｐゴシック"/>
                <a:cs typeface="Calibri"/>
              </a:rPr>
              <a:t>. </a:t>
            </a:r>
            <a:r>
              <a:rPr lang="de-DE" altLang="de-DE" sz="1200" err="1">
                <a:ea typeface="ＭＳ Ｐゴシック"/>
                <a:cs typeface="Calibri"/>
              </a:rPr>
              <a:t>Int</a:t>
            </a:r>
            <a:r>
              <a:rPr lang="de-DE" altLang="de-DE" sz="1200">
                <a:ea typeface="ＭＳ Ｐゴシック"/>
                <a:cs typeface="Calibri"/>
              </a:rPr>
              <a:t> Arch </a:t>
            </a:r>
            <a:r>
              <a:rPr lang="de-DE" altLang="de-DE" sz="1200" err="1">
                <a:ea typeface="ＭＳ Ｐゴシック"/>
                <a:cs typeface="Calibri"/>
              </a:rPr>
              <a:t>Occup</a:t>
            </a:r>
            <a:r>
              <a:rPr lang="de-DE" altLang="de-DE" sz="1200">
                <a:ea typeface="ＭＳ Ｐゴシック"/>
                <a:cs typeface="Calibri"/>
              </a:rPr>
              <a:t> Environ Health. 1995;67:317-323.</a:t>
            </a:r>
          </a:p>
          <a:p>
            <a:pPr eaLnBrk="1" hangingPunct="1">
              <a:lnSpc>
                <a:spcPct val="80000"/>
              </a:lnSpc>
              <a:spcBef>
                <a:spcPct val="0"/>
              </a:spcBef>
            </a:pPr>
            <a:r>
              <a:rPr lang="de-DE" altLang="de-DE" sz="1200">
                <a:ea typeface="ＭＳ Ｐゴシック"/>
                <a:cs typeface="Calibri"/>
              </a:rPr>
              <a:t>[7]</a:t>
            </a:r>
          </a:p>
          <a:p>
            <a:pPr eaLnBrk="1" hangingPunct="1">
              <a:lnSpc>
                <a:spcPct val="80000"/>
              </a:lnSpc>
              <a:spcBef>
                <a:spcPct val="0"/>
              </a:spcBef>
            </a:pPr>
            <a:r>
              <a:rPr lang="de-DE" altLang="de-DE" sz="1200" i="1" err="1">
                <a:ea typeface="ＭＳ Ｐゴシック"/>
                <a:cs typeface="Calibri"/>
              </a:rPr>
              <a:t>Bouyer</a:t>
            </a:r>
            <a:r>
              <a:rPr lang="de-DE" altLang="de-DE" sz="1200" i="1">
                <a:ea typeface="ＭＳ Ｐゴシック"/>
                <a:cs typeface="Calibri"/>
              </a:rPr>
              <a:t> J et al. </a:t>
            </a:r>
            <a:r>
              <a:rPr lang="de-DE" altLang="de-DE" sz="1200" err="1">
                <a:ea typeface="ＭＳ Ｐゴシック"/>
                <a:cs typeface="Calibri"/>
              </a:rPr>
              <a:t>Ectopic</a:t>
            </a:r>
            <a:r>
              <a:rPr lang="de-DE" altLang="de-DE" sz="1200">
                <a:ea typeface="ＭＳ Ｐゴシック"/>
                <a:cs typeface="Calibri"/>
              </a:rPr>
              <a:t> </a:t>
            </a:r>
            <a:r>
              <a:rPr lang="de-DE" altLang="de-DE" sz="1200" err="1">
                <a:ea typeface="ＭＳ Ｐゴシック"/>
                <a:cs typeface="Calibri"/>
              </a:rPr>
              <a:t>pregnancy</a:t>
            </a:r>
            <a:r>
              <a:rPr lang="de-DE" altLang="de-DE" sz="1200">
                <a:ea typeface="ＭＳ Ｐゴシック"/>
                <a:cs typeface="Calibri"/>
              </a:rPr>
              <a:t> and </a:t>
            </a:r>
            <a:r>
              <a:rPr lang="de-DE" altLang="de-DE" sz="1200" err="1">
                <a:ea typeface="ＭＳ Ｐゴシック"/>
                <a:cs typeface="Calibri"/>
              </a:rPr>
              <a:t>occupational</a:t>
            </a:r>
            <a:r>
              <a:rPr lang="de-DE" altLang="de-DE" sz="1200">
                <a:ea typeface="ＭＳ Ｐゴシック"/>
                <a:cs typeface="Calibri"/>
              </a:rPr>
              <a:t> </a:t>
            </a:r>
            <a:r>
              <a:rPr lang="de-DE" altLang="de-DE" sz="1200" err="1">
                <a:ea typeface="ＭＳ Ｐゴシック"/>
                <a:cs typeface="Calibri"/>
              </a:rPr>
              <a:t>exposure</a:t>
            </a:r>
            <a:r>
              <a:rPr lang="de-DE" altLang="de-DE" sz="1200">
                <a:ea typeface="ＭＳ Ｐゴシック"/>
                <a:cs typeface="Calibri"/>
              </a:rPr>
              <a:t> </a:t>
            </a:r>
            <a:r>
              <a:rPr lang="de-DE" altLang="de-DE" sz="1200" err="1">
                <a:ea typeface="ＭＳ Ｐゴシック"/>
                <a:cs typeface="Calibri"/>
              </a:rPr>
              <a:t>to</a:t>
            </a:r>
            <a:r>
              <a:rPr lang="de-DE" altLang="de-DE" sz="1200">
                <a:ea typeface="ＭＳ Ｐゴシック"/>
                <a:cs typeface="Calibri"/>
              </a:rPr>
              <a:t> </a:t>
            </a:r>
            <a:r>
              <a:rPr lang="de-DE" altLang="de-DE" sz="1200" err="1">
                <a:ea typeface="ＭＳ Ｐゴシック"/>
                <a:cs typeface="Calibri"/>
              </a:rPr>
              <a:t>hospital</a:t>
            </a:r>
            <a:r>
              <a:rPr lang="de-DE" altLang="de-DE" sz="1200">
                <a:ea typeface="ＭＳ Ｐゴシック"/>
                <a:cs typeface="Calibri"/>
              </a:rPr>
              <a:t> </a:t>
            </a:r>
            <a:r>
              <a:rPr lang="de-DE" altLang="de-DE" sz="1200" err="1">
                <a:ea typeface="ＭＳ Ｐゴシック"/>
                <a:cs typeface="Calibri"/>
              </a:rPr>
              <a:t>personnel</a:t>
            </a:r>
            <a:r>
              <a:rPr lang="de-DE" altLang="de-DE" sz="1200">
                <a:ea typeface="ＭＳ Ｐゴシック"/>
                <a:cs typeface="Calibri"/>
              </a:rPr>
              <a:t>. </a:t>
            </a:r>
            <a:r>
              <a:rPr lang="de-DE" altLang="de-DE" sz="1200" err="1">
                <a:ea typeface="ＭＳ Ｐゴシック"/>
                <a:cs typeface="Calibri"/>
              </a:rPr>
              <a:t>Scand</a:t>
            </a:r>
            <a:r>
              <a:rPr lang="de-DE" altLang="de-DE" sz="1200">
                <a:ea typeface="ＭＳ Ｐゴシック"/>
                <a:cs typeface="Calibri"/>
              </a:rPr>
              <a:t> J Work Environ Health. 1998;24:98-103.</a:t>
            </a:r>
          </a:p>
          <a:p>
            <a:pPr eaLnBrk="1" hangingPunct="1">
              <a:lnSpc>
                <a:spcPct val="80000"/>
              </a:lnSpc>
              <a:spcBef>
                <a:spcPct val="0"/>
              </a:spcBef>
            </a:pPr>
            <a:r>
              <a:rPr lang="de-DE" altLang="de-DE" sz="1200">
                <a:ea typeface="ＭＳ Ｐゴシック"/>
                <a:cs typeface="Calibri"/>
              </a:rPr>
              <a:t>[3]</a:t>
            </a:r>
          </a:p>
          <a:p>
            <a:pPr eaLnBrk="1" hangingPunct="1">
              <a:spcBef>
                <a:spcPct val="50000"/>
              </a:spcBef>
              <a:buClr>
                <a:srgbClr val="D11242"/>
              </a:buClr>
              <a:buSzPct val="85000"/>
            </a:pPr>
            <a:r>
              <a:rPr lang="en-US" altLang="de-DE" sz="1100" err="1">
                <a:ea typeface="ＭＳ Ｐゴシック"/>
                <a:cs typeface="Calibri"/>
              </a:rPr>
              <a:t>Kopjar</a:t>
            </a:r>
            <a:r>
              <a:rPr lang="en-US" altLang="de-DE" sz="1100">
                <a:ea typeface="ＭＳ Ｐゴシック"/>
                <a:cs typeface="Calibri"/>
              </a:rPr>
              <a:t> et al. Assessment of genotoxic risks in Croatian health care workers occupationally exposed to cytotoxic drugs: a multi-biomarker approach. Int J </a:t>
            </a:r>
            <a:r>
              <a:rPr lang="en-US" altLang="de-DE" sz="1100" err="1">
                <a:ea typeface="ＭＳ Ｐゴシック"/>
                <a:cs typeface="Calibri"/>
              </a:rPr>
              <a:t>Hyg</a:t>
            </a:r>
            <a:r>
              <a:rPr lang="en-US" altLang="de-DE" sz="1100">
                <a:ea typeface="ＭＳ Ｐゴシック"/>
                <a:cs typeface="Calibri"/>
              </a:rPr>
              <a:t> Environ Health 2009 Jul;212(4):414-31.  </a:t>
            </a:r>
            <a:endParaRPr lang="de-DE" altLang="de-DE" sz="1100">
              <a:ea typeface="ＭＳ Ｐゴシック"/>
              <a:cs typeface="Calibri"/>
            </a:endParaRPr>
          </a:p>
          <a:p>
            <a:pPr eaLnBrk="1" hangingPunct="1">
              <a:lnSpc>
                <a:spcPct val="80000"/>
              </a:lnSpc>
              <a:spcBef>
                <a:spcPct val="0"/>
              </a:spcBef>
            </a:pPr>
            <a:endParaRPr lang="de-DE" altLang="de-DE">
              <a:ea typeface="ＭＳ Ｐゴシック" panose="020B0600070205080204" pitchFamily="34" charset="-128"/>
              <a:cs typeface="Geneva" charset="0"/>
            </a:endParaRPr>
          </a:p>
          <a:p>
            <a:pPr eaLnBrk="1" hangingPunct="1">
              <a:spcBef>
                <a:spcPct val="50000"/>
              </a:spcBef>
              <a:buClr>
                <a:srgbClr val="D11242"/>
              </a:buClr>
              <a:buSzPct val="85000"/>
              <a:buFont typeface="Wingdings" panose="05000000000000000000" pitchFamily="2" charset="2"/>
              <a:buNone/>
            </a:pPr>
            <a:r>
              <a:rPr lang="de-DE" altLang="de-DE" sz="1200" u="sng">
                <a:ea typeface="ＭＳ Ｐゴシック"/>
                <a:cs typeface="Calibri"/>
              </a:rPr>
              <a:t>Zusätzliche Literatur</a:t>
            </a:r>
            <a:r>
              <a:rPr lang="de-DE" altLang="de-DE" sz="1200">
                <a:ea typeface="ＭＳ Ｐゴシック"/>
                <a:cs typeface="Calibri"/>
              </a:rPr>
              <a:t>:</a:t>
            </a:r>
          </a:p>
          <a:p>
            <a:pPr eaLnBrk="1" hangingPunct="1">
              <a:lnSpc>
                <a:spcPct val="80000"/>
              </a:lnSpc>
              <a:spcBef>
                <a:spcPct val="0"/>
              </a:spcBef>
            </a:pPr>
            <a:r>
              <a:rPr lang="de-DE" altLang="de-DE" sz="1200">
                <a:ea typeface="ＭＳ Ｐゴシック"/>
                <a:cs typeface="Calibri"/>
              </a:rPr>
              <a:t>[6]</a:t>
            </a:r>
            <a:r>
              <a:rPr lang="de-DE" altLang="de-DE">
                <a:ea typeface="ＭＳ Ｐゴシック"/>
                <a:cs typeface="Calibri"/>
              </a:rPr>
              <a:t> </a:t>
            </a:r>
            <a:endParaRPr lang="de-DE" altLang="de-DE" sz="1200">
              <a:ea typeface="ＭＳ Ｐゴシック" panose="020B0600070205080204" pitchFamily="34" charset="-128"/>
              <a:cs typeface="Calibri"/>
            </a:endParaRPr>
          </a:p>
          <a:p>
            <a:pPr eaLnBrk="1" hangingPunct="1">
              <a:lnSpc>
                <a:spcPct val="80000"/>
              </a:lnSpc>
              <a:spcBef>
                <a:spcPct val="0"/>
              </a:spcBef>
            </a:pPr>
            <a:r>
              <a:rPr lang="de-DE" altLang="de-DE" sz="1200" i="1">
                <a:ea typeface="ＭＳ Ｐゴシック"/>
                <a:cs typeface="Calibri"/>
              </a:rPr>
              <a:t>Falck K et al. </a:t>
            </a:r>
            <a:r>
              <a:rPr lang="de-DE" altLang="de-DE" sz="1200" err="1">
                <a:ea typeface="ＭＳ Ｐゴシック"/>
                <a:cs typeface="Calibri"/>
              </a:rPr>
              <a:t>Mutagenicity</a:t>
            </a:r>
            <a:r>
              <a:rPr lang="de-DE" altLang="de-DE" sz="1200">
                <a:ea typeface="ＭＳ Ｐゴシック"/>
                <a:cs typeface="Calibri"/>
              </a:rPr>
              <a:t> in </a:t>
            </a:r>
            <a:r>
              <a:rPr lang="de-DE" altLang="de-DE" sz="1200" err="1">
                <a:ea typeface="ＭＳ Ｐゴシック"/>
                <a:cs typeface="Calibri"/>
              </a:rPr>
              <a:t>urine</a:t>
            </a:r>
            <a:r>
              <a:rPr lang="de-DE" altLang="de-DE" sz="1200">
                <a:ea typeface="ＭＳ Ｐゴシック"/>
                <a:cs typeface="Calibri"/>
              </a:rPr>
              <a:t> </a:t>
            </a:r>
            <a:r>
              <a:rPr lang="de-DE" altLang="de-DE" sz="1200" err="1">
                <a:ea typeface="ＭＳ Ｐゴシック"/>
                <a:cs typeface="Calibri"/>
              </a:rPr>
              <a:t>of</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cytostatic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Lancet. 1979 Jun 9;1(8128):1250-51.</a:t>
            </a:r>
            <a:r>
              <a:rPr lang="de-DE" altLang="de-DE">
                <a:ea typeface="ＭＳ Ｐゴシック"/>
                <a:cs typeface="Calibri"/>
              </a:rPr>
              <a:t> </a:t>
            </a:r>
            <a:endParaRPr lang="de-DE" altLang="de-DE" sz="1200">
              <a:ea typeface="ＭＳ Ｐゴシック" panose="020B0600070205080204" pitchFamily="34" charset="-128"/>
              <a:cs typeface="Calibri"/>
            </a:endParaRPr>
          </a:p>
          <a:p>
            <a:pPr eaLnBrk="1" hangingPunct="1">
              <a:lnSpc>
                <a:spcPct val="80000"/>
              </a:lnSpc>
              <a:spcBef>
                <a:spcPct val="0"/>
              </a:spcBef>
            </a:pPr>
            <a:r>
              <a:rPr lang="de-DE" altLang="de-DE" sz="1200" i="1" err="1">
                <a:ea typeface="ＭＳ Ｐゴシック"/>
                <a:cs typeface="Calibri"/>
              </a:rPr>
              <a:t>Skov</a:t>
            </a:r>
            <a:r>
              <a:rPr lang="de-DE" altLang="de-DE" sz="1200" i="1">
                <a:ea typeface="ＭＳ Ｐゴシック"/>
                <a:cs typeface="Calibri"/>
              </a:rPr>
              <a:t> T et al. </a:t>
            </a:r>
            <a:r>
              <a:rPr lang="de-DE" altLang="de-DE" sz="1200" err="1">
                <a:ea typeface="ＭＳ Ｐゴシック"/>
                <a:cs typeface="Calibri"/>
              </a:rPr>
              <a:t>Leukaemia</a:t>
            </a:r>
            <a:r>
              <a:rPr lang="de-DE" altLang="de-DE" sz="1200">
                <a:ea typeface="ＭＳ Ｐゴシック"/>
                <a:cs typeface="Calibri"/>
              </a:rPr>
              <a:t> and </a:t>
            </a:r>
            <a:r>
              <a:rPr lang="de-DE" altLang="de-DE" sz="1200" err="1">
                <a:ea typeface="ＭＳ Ｐゴシック"/>
                <a:cs typeface="Calibri"/>
              </a:rPr>
              <a:t>reproductive</a:t>
            </a:r>
            <a:r>
              <a:rPr lang="de-DE" altLang="de-DE" sz="1200">
                <a:ea typeface="ＭＳ Ｐゴシック"/>
                <a:cs typeface="Calibri"/>
              </a:rPr>
              <a:t> </a:t>
            </a:r>
            <a:r>
              <a:rPr lang="de-DE" altLang="de-DE" sz="1200" err="1">
                <a:ea typeface="ＭＳ Ｐゴシック"/>
                <a:cs typeface="Calibri"/>
              </a:rPr>
              <a:t>outcome</a:t>
            </a:r>
            <a:r>
              <a:rPr lang="de-DE" altLang="de-DE" sz="1200">
                <a:ea typeface="ＭＳ Ｐゴシック"/>
                <a:cs typeface="Calibri"/>
              </a:rPr>
              <a:t> </a:t>
            </a:r>
            <a:r>
              <a:rPr lang="de-DE" altLang="de-DE" sz="1200" err="1">
                <a:ea typeface="ＭＳ Ｐゴシック"/>
                <a:cs typeface="Calibri"/>
              </a:rPr>
              <a:t>among</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Br J </a:t>
            </a:r>
            <a:r>
              <a:rPr lang="de-DE" altLang="de-DE" sz="1200" err="1">
                <a:ea typeface="ＭＳ Ｐゴシック"/>
                <a:cs typeface="Calibri"/>
              </a:rPr>
              <a:t>Ind</a:t>
            </a:r>
            <a:r>
              <a:rPr lang="de-DE" altLang="de-DE" sz="1200">
                <a:ea typeface="ＭＳ Ｐゴシック"/>
                <a:cs typeface="Calibri"/>
              </a:rPr>
              <a:t> Med. 1992;49:855-861.</a:t>
            </a:r>
            <a:r>
              <a:rPr lang="de-DE" altLang="de-DE">
                <a:ea typeface="ＭＳ Ｐゴシック"/>
                <a:cs typeface="Calibri"/>
              </a:rPr>
              <a:t> </a:t>
            </a:r>
            <a:endParaRPr lang="de-DE" altLang="de-DE" sz="1200">
              <a:ea typeface="ＭＳ Ｐゴシック" panose="020B0600070205080204" pitchFamily="34" charset="-128"/>
              <a:cs typeface="Calibri"/>
            </a:endParaRPr>
          </a:p>
          <a:p>
            <a:pPr>
              <a:lnSpc>
                <a:spcPct val="80000"/>
              </a:lnSpc>
            </a:pPr>
            <a:r>
              <a:rPr lang="de-DE" altLang="de-DE" sz="1200">
                <a:ea typeface="ＭＳ Ｐゴシック"/>
                <a:cs typeface="Calibri"/>
              </a:rPr>
              <a:t>IARC-Classification: http://monographs.iarc.fr/ENG/Classification/</a:t>
            </a:r>
          </a:p>
          <a:p>
            <a:pPr>
              <a:lnSpc>
                <a:spcPct val="80000"/>
              </a:lnSpc>
            </a:pPr>
            <a:endParaRPr lang="de-DE" altLang="de-DE" sz="1200">
              <a:ea typeface="ＭＳ Ｐゴシック" panose="020B0600070205080204" pitchFamily="34" charset="-128"/>
              <a:cs typeface="Geneva" charset="0"/>
            </a:endParaRPr>
          </a:p>
          <a:p>
            <a:pPr>
              <a:lnSpc>
                <a:spcPct val="80000"/>
              </a:lnSpc>
            </a:pPr>
            <a:r>
              <a:rPr lang="de-DE" altLang="de-DE" sz="1200">
                <a:ea typeface="ＭＳ Ｐゴシック"/>
                <a:cs typeface="Calibri"/>
              </a:rPr>
              <a:t>[7]</a:t>
            </a:r>
          </a:p>
          <a:p>
            <a:r>
              <a:rPr lang="de-DE" err="1">
                <a:ea typeface="ＭＳ Ｐゴシック"/>
                <a:cs typeface="Calibri"/>
              </a:rPr>
              <a:t>Nassan</a:t>
            </a:r>
            <a:r>
              <a:rPr lang="de-DE">
                <a:ea typeface="ＭＳ Ｐゴシック"/>
                <a:cs typeface="Calibri"/>
              </a:rPr>
              <a:t> F. et al. </a:t>
            </a:r>
            <a:r>
              <a:rPr lang="de-DE" err="1">
                <a:ea typeface="ＭＳ Ｐゴシック"/>
                <a:cs typeface="Calibri"/>
              </a:rPr>
              <a:t>Pre-pregnancy</a:t>
            </a:r>
            <a:r>
              <a:rPr lang="de-DE">
                <a:ea typeface="ＭＳ Ｐゴシック"/>
                <a:cs typeface="Calibri"/>
              </a:rPr>
              <a:t> </a:t>
            </a:r>
            <a:r>
              <a:rPr lang="de-DE" err="1">
                <a:ea typeface="ＭＳ Ｐゴシック"/>
                <a:cs typeface="Calibri"/>
              </a:rPr>
              <a:t>handling</a:t>
            </a:r>
            <a:r>
              <a:rPr lang="de-DE">
                <a:ea typeface="ＭＳ Ｐゴシック"/>
                <a:cs typeface="Calibri"/>
              </a:rPr>
              <a:t> </a:t>
            </a:r>
            <a:r>
              <a:rPr lang="de-DE" err="1">
                <a:ea typeface="ＭＳ Ｐゴシック"/>
                <a:cs typeface="Calibri"/>
              </a:rPr>
              <a:t>of</a:t>
            </a:r>
            <a:r>
              <a:rPr lang="de-DE">
                <a:ea typeface="ＭＳ Ｐゴシック"/>
                <a:cs typeface="Calibri"/>
              </a:rPr>
              <a:t> </a:t>
            </a:r>
            <a:r>
              <a:rPr lang="de-DE" err="1">
                <a:ea typeface="ＭＳ Ｐゴシック"/>
                <a:cs typeface="Calibri"/>
              </a:rPr>
              <a:t>antineoplastic</a:t>
            </a:r>
            <a:r>
              <a:rPr lang="de-DE">
                <a:ea typeface="ＭＳ Ｐゴシック"/>
                <a:cs typeface="Calibri"/>
              </a:rPr>
              <a:t> </a:t>
            </a:r>
            <a:r>
              <a:rPr lang="de-DE" err="1">
                <a:ea typeface="ＭＳ Ｐゴシック"/>
                <a:cs typeface="Calibri"/>
              </a:rPr>
              <a:t>drugs</a:t>
            </a:r>
            <a:r>
              <a:rPr lang="de-DE">
                <a:ea typeface="ＭＳ Ｐゴシック"/>
                <a:cs typeface="Calibri"/>
              </a:rPr>
              <a:t> and </a:t>
            </a:r>
            <a:r>
              <a:rPr lang="de-DE" err="1">
                <a:ea typeface="ＭＳ Ｐゴシック"/>
                <a:cs typeface="Calibri"/>
              </a:rPr>
              <a:t>risk</a:t>
            </a:r>
            <a:r>
              <a:rPr lang="de-DE">
                <a:ea typeface="ＭＳ Ｐゴシック"/>
                <a:cs typeface="Calibri"/>
              </a:rPr>
              <a:t> </a:t>
            </a:r>
            <a:r>
              <a:rPr lang="de-DE" err="1">
                <a:ea typeface="ＭＳ Ｐゴシック"/>
                <a:cs typeface="Calibri"/>
              </a:rPr>
              <a:t>of</a:t>
            </a:r>
            <a:r>
              <a:rPr lang="de-DE">
                <a:ea typeface="ＭＳ Ｐゴシック"/>
                <a:cs typeface="Calibri"/>
              </a:rPr>
              <a:t> </a:t>
            </a:r>
            <a:r>
              <a:rPr lang="de-DE" err="1">
                <a:ea typeface="ＭＳ Ｐゴシック"/>
                <a:cs typeface="Calibri"/>
              </a:rPr>
              <a:t>miscarriage</a:t>
            </a:r>
            <a:r>
              <a:rPr lang="de-DE">
                <a:ea typeface="ＭＳ Ｐゴシック"/>
                <a:cs typeface="Calibri"/>
              </a:rPr>
              <a:t> in </a:t>
            </a:r>
            <a:r>
              <a:rPr lang="de-DE" err="1">
                <a:ea typeface="ＭＳ Ｐゴシック"/>
                <a:cs typeface="Calibri"/>
              </a:rPr>
              <a:t>female</a:t>
            </a:r>
            <a:r>
              <a:rPr lang="de-DE">
                <a:ea typeface="ＭＳ Ｐゴシック"/>
                <a:cs typeface="Calibri"/>
              </a:rPr>
              <a:t> </a:t>
            </a:r>
            <a:r>
              <a:rPr lang="de-DE" err="1">
                <a:ea typeface="ＭＳ Ｐゴシック"/>
                <a:cs typeface="Calibri"/>
              </a:rPr>
              <a:t>nurses</a:t>
            </a:r>
            <a:r>
              <a:rPr lang="de-DE">
                <a:ea typeface="ＭＳ Ｐゴシック"/>
                <a:cs typeface="Calibri"/>
              </a:rPr>
              <a:t>. Ann </a:t>
            </a:r>
            <a:r>
              <a:rPr lang="de-DE" err="1">
                <a:ea typeface="ＭＳ Ｐゴシック"/>
                <a:cs typeface="Calibri"/>
              </a:rPr>
              <a:t>Epidemiol</a:t>
            </a:r>
            <a:r>
              <a:rPr lang="de-DE">
                <a:ea typeface="ＭＳ Ｐゴシック"/>
                <a:cs typeface="Calibri"/>
              </a:rPr>
              <a:t>. 2021 </a:t>
            </a:r>
            <a:r>
              <a:rPr lang="de-DE" err="1">
                <a:ea typeface="ＭＳ Ｐゴシック"/>
                <a:cs typeface="Calibri"/>
              </a:rPr>
              <a:t>January</a:t>
            </a:r>
            <a:r>
              <a:rPr lang="de-DE">
                <a:ea typeface="ＭＳ Ｐゴシック"/>
                <a:cs typeface="Calibri"/>
              </a:rPr>
              <a:t> ; 53: 95–102.</a:t>
            </a:r>
          </a:p>
          <a:p>
            <a:pPr>
              <a:lnSpc>
                <a:spcPct val="80000"/>
              </a:lnSpc>
            </a:pPr>
            <a:r>
              <a:rPr lang="de-DE" altLang="de-DE" sz="1200" i="1" err="1">
                <a:ea typeface="ＭＳ Ｐゴシック"/>
                <a:cs typeface="Calibri"/>
              </a:rPr>
              <a:t>Selevan</a:t>
            </a:r>
            <a:r>
              <a:rPr lang="de-DE" altLang="de-DE" sz="1200" i="1">
                <a:ea typeface="ＭＳ Ｐゴシック"/>
                <a:cs typeface="Calibri"/>
              </a:rPr>
              <a:t> SG et al.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and </a:t>
            </a:r>
            <a:r>
              <a:rPr lang="de-DE" altLang="de-DE" sz="1200" err="1">
                <a:ea typeface="ＭＳ Ｐゴシック"/>
                <a:cs typeface="Calibri"/>
              </a:rPr>
              <a:t>spontaneous</a:t>
            </a:r>
            <a:r>
              <a:rPr lang="de-DE" altLang="de-DE" sz="1200">
                <a:ea typeface="ＭＳ Ｐゴシック"/>
                <a:cs typeface="Calibri"/>
              </a:rPr>
              <a:t> </a:t>
            </a:r>
            <a:r>
              <a:rPr lang="de-DE" altLang="de-DE" sz="1200" err="1">
                <a:ea typeface="ＭＳ Ｐゴシック"/>
                <a:cs typeface="Calibri"/>
              </a:rPr>
              <a:t>abortion</a:t>
            </a:r>
            <a:r>
              <a:rPr lang="de-DE" altLang="de-DE" sz="1200">
                <a:ea typeface="ＭＳ Ｐゴシック"/>
                <a:cs typeface="Calibri"/>
              </a:rPr>
              <a:t> in </a:t>
            </a:r>
            <a:r>
              <a:rPr lang="de-DE" altLang="de-DE" sz="1200" err="1">
                <a:ea typeface="ＭＳ Ｐゴシック"/>
                <a:cs typeface="Calibri"/>
              </a:rPr>
              <a:t>nurses</a:t>
            </a:r>
            <a:r>
              <a:rPr lang="de-DE" altLang="de-DE" sz="1200">
                <a:ea typeface="ＭＳ Ｐゴシック"/>
                <a:cs typeface="Calibri"/>
              </a:rPr>
              <a:t>. N Engl J Med. 1985;314:1050.</a:t>
            </a:r>
            <a:endParaRPr lang="de-DE"/>
          </a:p>
          <a:p>
            <a:pPr>
              <a:lnSpc>
                <a:spcPct val="80000"/>
              </a:lnSpc>
            </a:pPr>
            <a:r>
              <a:rPr lang="de-DE" altLang="de-DE" sz="1200" i="1" err="1">
                <a:ea typeface="ＭＳ Ｐゴシック"/>
                <a:cs typeface="Calibri"/>
              </a:rPr>
              <a:t>Mc</a:t>
            </a:r>
            <a:r>
              <a:rPr lang="de-DE" altLang="de-DE" sz="1200" i="1">
                <a:ea typeface="ＭＳ Ｐゴシック"/>
                <a:cs typeface="Calibri"/>
              </a:rPr>
              <a:t> Donald AD et al. </a:t>
            </a:r>
            <a:r>
              <a:rPr lang="de-DE" altLang="de-DE" sz="1200" err="1">
                <a:ea typeface="ＭＳ Ｐゴシック"/>
                <a:cs typeface="Calibri"/>
              </a:rPr>
              <a:t>Congenital</a:t>
            </a:r>
            <a:r>
              <a:rPr lang="de-DE" altLang="de-DE" sz="1200">
                <a:ea typeface="ＭＳ Ｐゴシック"/>
                <a:cs typeface="Calibri"/>
              </a:rPr>
              <a:t> </a:t>
            </a:r>
            <a:r>
              <a:rPr lang="de-DE" altLang="de-DE" sz="1200" err="1">
                <a:ea typeface="ＭＳ Ｐゴシック"/>
                <a:cs typeface="Calibri"/>
              </a:rPr>
              <a:t>defects</a:t>
            </a:r>
            <a:r>
              <a:rPr lang="de-DE" altLang="de-DE" sz="1200">
                <a:ea typeface="ＭＳ Ｐゴシック"/>
                <a:cs typeface="Calibri"/>
              </a:rPr>
              <a:t> and </a:t>
            </a:r>
            <a:r>
              <a:rPr lang="de-DE" altLang="de-DE" sz="1200" err="1">
                <a:ea typeface="ＭＳ Ｐゴシック"/>
                <a:cs typeface="Calibri"/>
              </a:rPr>
              <a:t>work</a:t>
            </a:r>
            <a:r>
              <a:rPr lang="de-DE" altLang="de-DE" sz="1200">
                <a:ea typeface="ＭＳ Ｐゴシック"/>
                <a:cs typeface="Calibri"/>
              </a:rPr>
              <a:t> in </a:t>
            </a:r>
            <a:r>
              <a:rPr lang="de-DE" altLang="de-DE" sz="1200" err="1">
                <a:ea typeface="ＭＳ Ｐゴシック"/>
                <a:cs typeface="Calibri"/>
              </a:rPr>
              <a:t>pregnancy</a:t>
            </a:r>
            <a:r>
              <a:rPr lang="de-DE" altLang="de-DE" sz="1200">
                <a:ea typeface="ＭＳ Ｐゴシック"/>
                <a:cs typeface="Calibri"/>
              </a:rPr>
              <a:t>. Br J </a:t>
            </a:r>
            <a:r>
              <a:rPr lang="de-DE" altLang="de-DE" sz="1200" err="1">
                <a:ea typeface="ＭＳ Ｐゴシック"/>
                <a:cs typeface="Calibri"/>
              </a:rPr>
              <a:t>Ind</a:t>
            </a:r>
            <a:r>
              <a:rPr lang="de-DE" altLang="de-DE" sz="1200">
                <a:ea typeface="ＭＳ Ｐゴシック"/>
                <a:cs typeface="Calibri"/>
              </a:rPr>
              <a:t> Med. 1988;45:581-588.</a:t>
            </a:r>
          </a:p>
          <a:p>
            <a:pPr>
              <a:lnSpc>
                <a:spcPct val="80000"/>
              </a:lnSpc>
            </a:pPr>
            <a:r>
              <a:rPr lang="de-DE" altLang="de-DE" sz="1200" i="1" err="1">
                <a:ea typeface="ＭＳ Ｐゴシック"/>
                <a:cs typeface="Calibri"/>
              </a:rPr>
              <a:t>Stuecker</a:t>
            </a:r>
            <a:r>
              <a:rPr lang="de-DE" altLang="de-DE" sz="1200" i="1">
                <a:ea typeface="ＭＳ Ｐゴシック"/>
                <a:cs typeface="Calibri"/>
              </a:rPr>
              <a:t> I et al. </a:t>
            </a:r>
            <a:r>
              <a:rPr lang="de-DE" altLang="de-DE" sz="1200">
                <a:ea typeface="ＭＳ Ｐゴシック"/>
                <a:cs typeface="Calibri"/>
              </a:rPr>
              <a:t>Risk </a:t>
            </a:r>
            <a:r>
              <a:rPr lang="de-DE" altLang="de-DE" sz="1200" err="1">
                <a:ea typeface="ＭＳ Ｐゴシック"/>
                <a:cs typeface="Calibri"/>
              </a:rPr>
              <a:t>of</a:t>
            </a:r>
            <a:r>
              <a:rPr lang="de-DE" altLang="de-DE" sz="1200">
                <a:ea typeface="ＭＳ Ｐゴシック"/>
                <a:cs typeface="Calibri"/>
              </a:rPr>
              <a:t> </a:t>
            </a:r>
            <a:r>
              <a:rPr lang="de-DE" altLang="de-DE" sz="1200" err="1">
                <a:ea typeface="ＭＳ Ｐゴシック"/>
                <a:cs typeface="Calibri"/>
              </a:rPr>
              <a:t>spontaneous</a:t>
            </a:r>
            <a:r>
              <a:rPr lang="de-DE" altLang="de-DE" sz="1200">
                <a:ea typeface="ＭＳ Ｐゴシック"/>
                <a:cs typeface="Calibri"/>
              </a:rPr>
              <a:t> </a:t>
            </a:r>
            <a:r>
              <a:rPr lang="de-DE" altLang="de-DE" sz="1200" err="1">
                <a:ea typeface="ＭＳ Ｐゴシック"/>
                <a:cs typeface="Calibri"/>
              </a:rPr>
              <a:t>abortion</a:t>
            </a:r>
            <a:r>
              <a:rPr lang="de-DE" altLang="de-DE" sz="1200">
                <a:ea typeface="ＭＳ Ｐゴシック"/>
                <a:cs typeface="Calibri"/>
              </a:rPr>
              <a:t> </a:t>
            </a:r>
            <a:r>
              <a:rPr lang="de-DE" altLang="de-DE" sz="1200" err="1">
                <a:ea typeface="ＭＳ Ｐゴシック"/>
                <a:cs typeface="Calibri"/>
              </a:rPr>
              <a:t>among</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t>
            </a:r>
            <a:r>
              <a:rPr lang="de-DE" altLang="de-DE" sz="1200" err="1">
                <a:ea typeface="ＭＳ Ｐゴシック"/>
                <a:cs typeface="Calibri"/>
              </a:rPr>
              <a:t>Scand</a:t>
            </a:r>
            <a:r>
              <a:rPr lang="de-DE" altLang="de-DE" sz="1200">
                <a:ea typeface="ＭＳ Ｐゴシック"/>
                <a:cs typeface="Calibri"/>
              </a:rPr>
              <a:t> J Work Environ Health 1990;16:102-107.</a:t>
            </a:r>
          </a:p>
          <a:p>
            <a:pPr>
              <a:lnSpc>
                <a:spcPct val="80000"/>
              </a:lnSpc>
            </a:pPr>
            <a:r>
              <a:rPr lang="de-DE" altLang="de-DE" sz="1200" i="1" err="1">
                <a:ea typeface="ＭＳ Ｐゴシック"/>
                <a:cs typeface="Calibri"/>
              </a:rPr>
              <a:t>Valanis</a:t>
            </a:r>
            <a:r>
              <a:rPr lang="de-DE" altLang="de-DE" sz="1200" i="1">
                <a:ea typeface="ＭＳ Ｐゴシック"/>
                <a:cs typeface="Calibri"/>
              </a:rPr>
              <a:t> BG et al. </a:t>
            </a:r>
            <a:r>
              <a:rPr lang="de-DE" altLang="de-DE" sz="1200" err="1">
                <a:ea typeface="ＭＳ Ｐゴシック"/>
                <a:cs typeface="Calibri"/>
              </a:rPr>
              <a:t>Occupational</a:t>
            </a:r>
            <a:r>
              <a:rPr lang="de-DE" altLang="de-DE" sz="1200">
                <a:ea typeface="ＭＳ Ｐゴシック"/>
                <a:cs typeface="Calibri"/>
              </a:rPr>
              <a:t> </a:t>
            </a:r>
            <a:r>
              <a:rPr lang="de-DE" altLang="de-DE" sz="1200" err="1">
                <a:ea typeface="ＭＳ Ｐゴシック"/>
                <a:cs typeface="Calibri"/>
              </a:rPr>
              <a:t>exposure</a:t>
            </a:r>
            <a:r>
              <a:rPr lang="de-DE" altLang="de-DE" sz="1200">
                <a:ea typeface="ＭＳ Ｐゴシック"/>
                <a:cs typeface="Calibri"/>
              </a:rPr>
              <a:t> </a:t>
            </a:r>
            <a:r>
              <a:rPr lang="de-DE" altLang="de-DE" sz="1200" err="1">
                <a:ea typeface="ＭＳ Ｐゴシック"/>
                <a:cs typeface="Calibri"/>
              </a:rPr>
              <a:t>to</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agents</a:t>
            </a:r>
            <a:r>
              <a:rPr lang="de-DE" altLang="de-DE" sz="1200">
                <a:ea typeface="ＭＳ Ｐゴシック"/>
                <a:cs typeface="Calibri"/>
              </a:rPr>
              <a:t> and </a:t>
            </a:r>
            <a:r>
              <a:rPr lang="de-DE" altLang="de-DE" sz="1200" err="1">
                <a:ea typeface="ＭＳ Ｐゴシック"/>
                <a:cs typeface="Calibri"/>
              </a:rPr>
              <a:t>self-reported</a:t>
            </a:r>
            <a:r>
              <a:rPr lang="de-DE" altLang="de-DE" sz="1200">
                <a:ea typeface="ＭＳ Ｐゴシック"/>
                <a:cs typeface="Calibri"/>
              </a:rPr>
              <a:t> </a:t>
            </a:r>
            <a:r>
              <a:rPr lang="de-DE" altLang="de-DE" sz="1200" err="1">
                <a:ea typeface="ＭＳ Ｐゴシック"/>
                <a:cs typeface="Calibri"/>
              </a:rPr>
              <a:t>infertility</a:t>
            </a:r>
            <a:r>
              <a:rPr lang="de-DE" altLang="de-DE" sz="1200">
                <a:ea typeface="ＭＳ Ｐゴシック"/>
                <a:cs typeface="Calibri"/>
              </a:rPr>
              <a:t> </a:t>
            </a:r>
            <a:r>
              <a:rPr lang="de-DE" altLang="de-DE" sz="1200" err="1">
                <a:ea typeface="ＭＳ Ｐゴシック"/>
                <a:cs typeface="Calibri"/>
              </a:rPr>
              <a:t>among</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and </a:t>
            </a:r>
            <a:r>
              <a:rPr lang="de-DE" altLang="de-DE" sz="1200" err="1">
                <a:ea typeface="ＭＳ Ｐゴシック"/>
                <a:cs typeface="Calibri"/>
              </a:rPr>
              <a:t>pharmacists</a:t>
            </a:r>
            <a:r>
              <a:rPr lang="de-DE" altLang="de-DE" sz="1200">
                <a:ea typeface="ＭＳ Ｐゴシック"/>
                <a:cs typeface="Calibri"/>
              </a:rPr>
              <a:t>. J </a:t>
            </a:r>
            <a:r>
              <a:rPr lang="de-DE" altLang="de-DE" sz="1200" err="1">
                <a:ea typeface="ＭＳ Ｐゴシック"/>
                <a:cs typeface="Calibri"/>
              </a:rPr>
              <a:t>Occup</a:t>
            </a:r>
            <a:r>
              <a:rPr lang="de-DE" altLang="de-DE" sz="1200">
                <a:ea typeface="ＭＳ Ｐゴシック"/>
                <a:cs typeface="Calibri"/>
              </a:rPr>
              <a:t> Environ Med. 1997;39:574-580.</a:t>
            </a:r>
          </a:p>
          <a:p>
            <a:pPr>
              <a:lnSpc>
                <a:spcPct val="80000"/>
              </a:lnSpc>
            </a:pPr>
            <a:r>
              <a:rPr lang="de-DE" altLang="de-DE" sz="1200" i="1" err="1">
                <a:ea typeface="ＭＳ Ｐゴシック"/>
                <a:cs typeface="Calibri"/>
              </a:rPr>
              <a:t>Dranitsaris</a:t>
            </a:r>
            <a:r>
              <a:rPr lang="de-DE" altLang="de-DE" sz="1200" i="1">
                <a:ea typeface="ＭＳ Ｐゴシック"/>
                <a:cs typeface="Calibri"/>
              </a:rPr>
              <a:t> G et al. </a:t>
            </a:r>
            <a:r>
              <a:rPr lang="de-DE" altLang="de-DE" sz="1200">
                <a:ea typeface="ＭＳ Ｐゴシック"/>
                <a:cs typeface="Calibri"/>
              </a:rPr>
              <a:t>Are </a:t>
            </a:r>
            <a:r>
              <a:rPr lang="de-DE" altLang="de-DE" sz="1200" err="1">
                <a:ea typeface="ＭＳ Ｐゴシック"/>
                <a:cs typeface="Calibri"/>
              </a:rPr>
              <a:t>health</a:t>
            </a:r>
            <a:r>
              <a:rPr lang="de-DE" altLang="de-DE" sz="1200">
                <a:ea typeface="ＭＳ Ｐゴシック"/>
                <a:cs typeface="Calibri"/>
              </a:rPr>
              <a:t> care </a:t>
            </a:r>
            <a:r>
              <a:rPr lang="de-DE" altLang="de-DE" sz="1200" err="1">
                <a:ea typeface="ＭＳ Ｐゴシック"/>
                <a:cs typeface="Calibri"/>
              </a:rPr>
              <a:t>providers</a:t>
            </a:r>
            <a:r>
              <a:rPr lang="de-DE" altLang="de-DE" sz="1200">
                <a:ea typeface="ＭＳ Ｐゴシック"/>
                <a:cs typeface="Calibri"/>
              </a:rPr>
              <a:t> </a:t>
            </a:r>
            <a:r>
              <a:rPr lang="de-DE" altLang="de-DE" sz="1200" err="1">
                <a:ea typeface="ＭＳ Ｐゴシック"/>
                <a:cs typeface="Calibri"/>
              </a:rPr>
              <a:t>who</a:t>
            </a:r>
            <a:r>
              <a:rPr lang="de-DE" altLang="de-DE" sz="1200">
                <a:ea typeface="ＭＳ Ｐゴシック"/>
                <a:cs typeface="Calibri"/>
              </a:rPr>
              <a:t> </a:t>
            </a:r>
            <a:r>
              <a:rPr lang="de-DE" altLang="de-DE" sz="1200" err="1">
                <a:ea typeface="ＭＳ Ｐゴシック"/>
                <a:cs typeface="Calibri"/>
              </a:rPr>
              <a:t>work</a:t>
            </a:r>
            <a:r>
              <a:rPr lang="de-DE" altLang="de-DE" sz="1200">
                <a:ea typeface="ＭＳ Ｐゴシック"/>
                <a:cs typeface="Calibri"/>
              </a:rPr>
              <a:t> </a:t>
            </a:r>
            <a:r>
              <a:rPr lang="de-DE" altLang="de-DE" sz="1200" err="1">
                <a:ea typeface="ＭＳ Ｐゴシック"/>
                <a:cs typeface="Calibri"/>
              </a:rPr>
              <a:t>with</a:t>
            </a:r>
            <a:r>
              <a:rPr lang="de-DE" altLang="de-DE" sz="1200">
                <a:ea typeface="ＭＳ Ｐゴシック"/>
                <a:cs typeface="Calibri"/>
              </a:rPr>
              <a:t> </a:t>
            </a:r>
            <a:r>
              <a:rPr lang="de-DE" altLang="de-DE" sz="1200" err="1">
                <a:ea typeface="ＭＳ Ｐゴシック"/>
                <a:cs typeface="Calibri"/>
              </a:rPr>
              <a:t>cancer</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at an </a:t>
            </a:r>
            <a:r>
              <a:rPr lang="de-DE" altLang="de-DE" sz="1200" err="1">
                <a:ea typeface="ＭＳ Ｐゴシック"/>
                <a:cs typeface="Calibri"/>
              </a:rPr>
              <a:t>increased</a:t>
            </a:r>
            <a:r>
              <a:rPr lang="de-DE" altLang="de-DE" sz="1200">
                <a:ea typeface="ＭＳ Ｐゴシック"/>
                <a:cs typeface="Calibri"/>
              </a:rPr>
              <a:t> </a:t>
            </a:r>
            <a:r>
              <a:rPr lang="de-DE" altLang="de-DE" sz="1200" err="1">
                <a:ea typeface="ＭＳ Ｐゴシック"/>
                <a:cs typeface="Calibri"/>
              </a:rPr>
              <a:t>risk</a:t>
            </a:r>
            <a:r>
              <a:rPr lang="de-DE" altLang="de-DE" sz="1200">
                <a:ea typeface="ＭＳ Ｐゴシック"/>
                <a:cs typeface="Calibri"/>
              </a:rPr>
              <a:t> </a:t>
            </a:r>
            <a:r>
              <a:rPr lang="de-DE" altLang="de-DE" sz="1200" err="1">
                <a:ea typeface="ＭＳ Ｐゴシック"/>
                <a:cs typeface="Calibri"/>
              </a:rPr>
              <a:t>for</a:t>
            </a:r>
            <a:r>
              <a:rPr lang="de-DE" altLang="de-DE" sz="1200">
                <a:ea typeface="ＭＳ Ｐゴシック"/>
                <a:cs typeface="Calibri"/>
              </a:rPr>
              <a:t> </a:t>
            </a:r>
            <a:r>
              <a:rPr lang="de-DE" altLang="de-DE" sz="1200" err="1">
                <a:ea typeface="ＭＳ Ｐゴシック"/>
                <a:cs typeface="Calibri"/>
              </a:rPr>
              <a:t>toxic</a:t>
            </a:r>
            <a:r>
              <a:rPr lang="de-DE" altLang="de-DE" sz="1200">
                <a:ea typeface="ＭＳ Ｐゴシック"/>
                <a:cs typeface="Calibri"/>
              </a:rPr>
              <a:t> </a:t>
            </a:r>
            <a:r>
              <a:rPr lang="de-DE" altLang="de-DE" sz="1200" err="1">
                <a:ea typeface="ＭＳ Ｐゴシック"/>
                <a:cs typeface="Calibri"/>
              </a:rPr>
              <a:t>events</a:t>
            </a:r>
            <a:r>
              <a:rPr lang="de-DE" altLang="de-DE" sz="1200">
                <a:ea typeface="ＭＳ Ｐゴシック"/>
                <a:cs typeface="Calibri"/>
              </a:rPr>
              <a:t>? A </a:t>
            </a:r>
            <a:r>
              <a:rPr lang="de-DE" altLang="de-DE" sz="1200" err="1">
                <a:ea typeface="ＭＳ Ｐゴシック"/>
                <a:cs typeface="Calibri"/>
              </a:rPr>
              <a:t>systematic</a:t>
            </a:r>
            <a:r>
              <a:rPr lang="de-DE" altLang="de-DE" sz="1200">
                <a:ea typeface="ＭＳ Ｐゴシック"/>
                <a:cs typeface="Calibri"/>
              </a:rPr>
              <a:t> review and meta-analysis </a:t>
            </a:r>
            <a:r>
              <a:rPr lang="de-DE" altLang="de-DE" sz="1200" err="1">
                <a:ea typeface="ＭＳ Ｐゴシック"/>
                <a:cs typeface="Calibri"/>
              </a:rPr>
              <a:t>of</a:t>
            </a:r>
            <a:r>
              <a:rPr lang="de-DE" altLang="de-DE" sz="1200">
                <a:ea typeface="ＭＳ Ｐゴシック"/>
                <a:cs typeface="Calibri"/>
              </a:rPr>
              <a:t> </a:t>
            </a:r>
            <a:r>
              <a:rPr lang="de-DE" altLang="de-DE" sz="1200" err="1">
                <a:ea typeface="ＭＳ Ｐゴシック"/>
                <a:cs typeface="Calibri"/>
              </a:rPr>
              <a:t>the</a:t>
            </a:r>
            <a:r>
              <a:rPr lang="de-DE" altLang="de-DE" sz="1200">
                <a:ea typeface="ＭＳ Ｐゴシック"/>
                <a:cs typeface="Calibri"/>
              </a:rPr>
              <a:t> </a:t>
            </a:r>
            <a:r>
              <a:rPr lang="de-DE" altLang="de-DE" sz="1200" err="1">
                <a:ea typeface="ＭＳ Ｐゴシック"/>
                <a:cs typeface="Calibri"/>
              </a:rPr>
              <a:t>literature</a:t>
            </a:r>
            <a:r>
              <a:rPr lang="de-DE" altLang="de-DE" sz="1200">
                <a:ea typeface="ＭＳ Ｐゴシック"/>
                <a:cs typeface="Calibri"/>
              </a:rPr>
              <a:t>. J </a:t>
            </a:r>
            <a:r>
              <a:rPr lang="de-DE" altLang="de-DE" sz="1200" err="1">
                <a:ea typeface="ＭＳ Ｐゴシック"/>
                <a:cs typeface="Calibri"/>
              </a:rPr>
              <a:t>Oncol</a:t>
            </a:r>
            <a:r>
              <a:rPr lang="de-DE" altLang="de-DE" sz="1200">
                <a:ea typeface="ＭＳ Ｐゴシック"/>
                <a:cs typeface="Calibri"/>
              </a:rPr>
              <a:t> </a:t>
            </a:r>
            <a:r>
              <a:rPr lang="de-DE" altLang="de-DE" sz="1200" err="1">
                <a:ea typeface="ＭＳ Ｐゴシック"/>
                <a:cs typeface="Calibri"/>
              </a:rPr>
              <a:t>Pharm</a:t>
            </a:r>
            <a:r>
              <a:rPr lang="de-DE" altLang="de-DE" sz="1200">
                <a:ea typeface="ＭＳ Ｐゴシック"/>
                <a:cs typeface="Calibri"/>
              </a:rPr>
              <a:t> </a:t>
            </a:r>
            <a:r>
              <a:rPr lang="de-DE" altLang="de-DE" sz="1200" err="1">
                <a:ea typeface="ＭＳ Ｐゴシック"/>
                <a:cs typeface="Calibri"/>
              </a:rPr>
              <a:t>Pract</a:t>
            </a:r>
            <a:r>
              <a:rPr lang="de-DE" altLang="de-DE" sz="1200">
                <a:ea typeface="ＭＳ Ｐゴシック"/>
                <a:cs typeface="Calibri"/>
              </a:rPr>
              <a:t>. 2005;11:69-78.</a:t>
            </a:r>
          </a:p>
          <a:p>
            <a:pPr>
              <a:lnSpc>
                <a:spcPct val="80000"/>
              </a:lnSpc>
            </a:pPr>
            <a:r>
              <a:rPr lang="de-DE" altLang="de-DE" sz="1200" i="1" err="1">
                <a:ea typeface="ＭＳ Ｐゴシック"/>
                <a:cs typeface="Calibri"/>
              </a:rPr>
              <a:t>Fransman</a:t>
            </a:r>
            <a:r>
              <a:rPr lang="de-DE" altLang="de-DE" sz="1200" i="1">
                <a:ea typeface="ＭＳ Ｐゴシック"/>
                <a:cs typeface="Calibri"/>
              </a:rPr>
              <a:t> W et al.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with</a:t>
            </a:r>
            <a:r>
              <a:rPr lang="de-DE" altLang="de-DE" sz="1200">
                <a:ea typeface="ＭＳ Ｐゴシック"/>
                <a:cs typeface="Calibri"/>
              </a:rPr>
              <a:t> dermal </a:t>
            </a:r>
            <a:r>
              <a:rPr lang="de-DE" altLang="de-DE" sz="1200" err="1">
                <a:ea typeface="ＭＳ Ｐゴシック"/>
                <a:cs typeface="Calibri"/>
              </a:rPr>
              <a:t>exposure</a:t>
            </a:r>
            <a:r>
              <a:rPr lang="de-DE" altLang="de-DE" sz="1200">
                <a:ea typeface="ＭＳ Ｐゴシック"/>
                <a:cs typeface="Calibri"/>
              </a:rPr>
              <a:t> </a:t>
            </a:r>
            <a:r>
              <a:rPr lang="de-DE" altLang="de-DE" sz="1200" err="1">
                <a:ea typeface="ＭＳ Ｐゴシック"/>
                <a:cs typeface="Calibri"/>
              </a:rPr>
              <a:t>to</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t>
            </a:r>
            <a:r>
              <a:rPr lang="de-DE" altLang="de-DE" sz="1200" err="1">
                <a:ea typeface="ＭＳ Ｐゴシック"/>
                <a:cs typeface="Calibri"/>
              </a:rPr>
              <a:t>reproductive</a:t>
            </a:r>
            <a:r>
              <a:rPr lang="de-DE" altLang="de-DE" sz="1200">
                <a:ea typeface="ＭＳ Ｐゴシック"/>
                <a:cs typeface="Calibri"/>
              </a:rPr>
              <a:t> </a:t>
            </a:r>
            <a:r>
              <a:rPr lang="de-DE" altLang="de-DE" sz="1200" err="1">
                <a:ea typeface="ＭＳ Ｐゴシック"/>
                <a:cs typeface="Calibri"/>
              </a:rPr>
              <a:t>outcomes</a:t>
            </a:r>
            <a:r>
              <a:rPr lang="de-DE" altLang="de-DE" sz="1200">
                <a:ea typeface="ＭＳ Ｐゴシック"/>
                <a:cs typeface="Calibri"/>
              </a:rPr>
              <a:t>. </a:t>
            </a:r>
            <a:r>
              <a:rPr lang="de-DE" altLang="de-DE" sz="1200" err="1">
                <a:ea typeface="ＭＳ Ｐゴシック"/>
                <a:cs typeface="Calibri"/>
              </a:rPr>
              <a:t>Epiemiology</a:t>
            </a:r>
            <a:r>
              <a:rPr lang="de-DE" altLang="de-DE" sz="1200">
                <a:ea typeface="ＭＳ Ｐゴシック"/>
                <a:cs typeface="Calibri"/>
              </a:rPr>
              <a:t>. 2007;18:112-119.</a:t>
            </a:r>
          </a:p>
          <a:p>
            <a:pPr>
              <a:lnSpc>
                <a:spcPct val="80000"/>
              </a:lnSpc>
            </a:pPr>
            <a:endParaRPr lang="de-DE" altLang="de-DE" sz="1200">
              <a:ea typeface="ＭＳ Ｐゴシック" panose="020B0600070205080204" pitchFamily="34" charset="-128"/>
              <a:cs typeface="Geneva" charset="0"/>
            </a:endParaRPr>
          </a:p>
          <a:p>
            <a:pPr>
              <a:lnSpc>
                <a:spcPct val="80000"/>
              </a:lnSpc>
            </a:pPr>
            <a:r>
              <a:rPr lang="de-DE" altLang="de-DE" sz="1200">
                <a:ea typeface="ＭＳ Ｐゴシック"/>
                <a:cs typeface="Calibri"/>
              </a:rPr>
              <a:t>[3]</a:t>
            </a:r>
          </a:p>
          <a:p>
            <a:pPr>
              <a:lnSpc>
                <a:spcPct val="80000"/>
              </a:lnSpc>
            </a:pPr>
            <a:r>
              <a:rPr lang="de-DE" altLang="de-DE" sz="1200" i="1" err="1">
                <a:solidFill>
                  <a:srgbClr val="FF0000"/>
                </a:solidFill>
                <a:ea typeface="ＭＳ Ｐゴシック"/>
                <a:cs typeface="Calibri"/>
              </a:rPr>
              <a:t>Valanis</a:t>
            </a:r>
            <a:r>
              <a:rPr lang="de-DE" altLang="de-DE" sz="1200" i="1">
                <a:solidFill>
                  <a:srgbClr val="FF0000"/>
                </a:solidFill>
                <a:ea typeface="ＭＳ Ｐゴシック"/>
                <a:cs typeface="Calibri"/>
              </a:rPr>
              <a:t> BG et al. </a:t>
            </a:r>
            <a:r>
              <a:rPr lang="de-DE" altLang="de-DE" sz="1200" err="1">
                <a:solidFill>
                  <a:srgbClr val="FF0000"/>
                </a:solidFill>
                <a:ea typeface="ＭＳ Ｐゴシック"/>
                <a:cs typeface="Calibri"/>
              </a:rPr>
              <a:t>Association</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of</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antineoplatsic</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drug</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handling</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with</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acute</a:t>
            </a:r>
            <a:r>
              <a:rPr lang="de-DE" altLang="de-DE" sz="1200">
                <a:solidFill>
                  <a:srgbClr val="FF0000"/>
                </a:solidFill>
                <a:ea typeface="ＭＳ Ｐゴシック"/>
                <a:cs typeface="Calibri"/>
              </a:rPr>
              <a:t> adverse </a:t>
            </a:r>
            <a:r>
              <a:rPr lang="de-DE" altLang="de-DE" sz="1200" err="1">
                <a:solidFill>
                  <a:srgbClr val="FF0000"/>
                </a:solidFill>
                <a:ea typeface="ＭＳ Ｐゴシック"/>
                <a:cs typeface="Calibri"/>
              </a:rPr>
              <a:t>effects</a:t>
            </a:r>
            <a:r>
              <a:rPr lang="de-DE" altLang="de-DE" sz="1200">
                <a:solidFill>
                  <a:srgbClr val="FF0000"/>
                </a:solidFill>
                <a:ea typeface="ＭＳ Ｐゴシック"/>
                <a:cs typeface="Calibri"/>
              </a:rPr>
              <a:t> in </a:t>
            </a:r>
            <a:r>
              <a:rPr lang="de-DE" altLang="de-DE" sz="1200" err="1">
                <a:solidFill>
                  <a:srgbClr val="FF0000"/>
                </a:solidFill>
                <a:ea typeface="ＭＳ Ｐゴシック"/>
                <a:cs typeface="Calibri"/>
              </a:rPr>
              <a:t>pharmacy</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personnel</a:t>
            </a:r>
            <a:r>
              <a:rPr lang="de-DE" altLang="de-DE" sz="1200">
                <a:solidFill>
                  <a:srgbClr val="FF0000"/>
                </a:solidFill>
                <a:ea typeface="ＭＳ Ｐゴシック"/>
                <a:cs typeface="Calibri"/>
              </a:rPr>
              <a:t>. Am J Hosp Pharm. 1993;50:455-462.</a:t>
            </a:r>
          </a:p>
          <a:p>
            <a:pPr>
              <a:lnSpc>
                <a:spcPct val="80000"/>
              </a:lnSpc>
            </a:pPr>
            <a:r>
              <a:rPr lang="de-DE" altLang="de-DE" sz="1200" i="1" err="1">
                <a:ea typeface="ＭＳ Ｐゴシック"/>
                <a:cs typeface="Calibri"/>
              </a:rPr>
              <a:t>Valanis</a:t>
            </a:r>
            <a:r>
              <a:rPr lang="de-DE" altLang="de-DE" sz="1200" i="1">
                <a:ea typeface="ＭＳ Ｐゴシック"/>
                <a:cs typeface="Calibri"/>
              </a:rPr>
              <a:t> BG et al. </a:t>
            </a:r>
            <a:r>
              <a:rPr lang="de-DE" altLang="de-DE" sz="1200" err="1">
                <a:ea typeface="ＭＳ Ｐゴシック"/>
                <a:cs typeface="Calibri"/>
              </a:rPr>
              <a:t>Acute</a:t>
            </a:r>
            <a:r>
              <a:rPr lang="de-DE" altLang="de-DE" sz="1200">
                <a:ea typeface="ＭＳ Ｐゴシック"/>
                <a:cs typeface="Calibri"/>
              </a:rPr>
              <a:t> </a:t>
            </a:r>
            <a:r>
              <a:rPr lang="de-DE" altLang="de-DE" sz="1200" err="1">
                <a:ea typeface="ＭＳ Ｐゴシック"/>
                <a:cs typeface="Calibri"/>
              </a:rPr>
              <a:t>symptoms</a:t>
            </a:r>
            <a:r>
              <a:rPr lang="de-DE" altLang="de-DE" sz="1200">
                <a:ea typeface="ＭＳ Ｐゴシック"/>
                <a:cs typeface="Calibri"/>
              </a:rPr>
              <a:t> </a:t>
            </a:r>
            <a:r>
              <a:rPr lang="de-DE" altLang="de-DE" sz="1200" err="1">
                <a:ea typeface="ＭＳ Ｐゴシック"/>
                <a:cs typeface="Calibri"/>
              </a:rPr>
              <a:t>assiciated</a:t>
            </a:r>
            <a:r>
              <a:rPr lang="de-DE" altLang="de-DE" sz="1200">
                <a:ea typeface="ＭＳ Ｐゴシック"/>
                <a:cs typeface="Calibri"/>
              </a:rPr>
              <a:t> </a:t>
            </a:r>
            <a:r>
              <a:rPr lang="de-DE" altLang="de-DE" sz="1200" err="1">
                <a:ea typeface="ＭＳ Ｐゴシック"/>
                <a:cs typeface="Calibri"/>
              </a:rPr>
              <a:t>with</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among</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Cancer Nurs. 1993;16:288-295.</a:t>
            </a:r>
          </a:p>
          <a:p>
            <a:r>
              <a:rPr lang="en-US" altLang="de-DE">
                <a:ea typeface="ＭＳ Ｐゴシック"/>
                <a:cs typeface="Calibri"/>
              </a:rPr>
              <a:t>Occupational exposure to antineoplastic agents at several departments in a hospital. Environmental contamination and excretion of cyclophosphamide and </a:t>
            </a:r>
            <a:r>
              <a:rPr lang="en-US" altLang="de-DE" err="1">
                <a:ea typeface="ＭＳ Ｐゴシック"/>
                <a:cs typeface="Calibri"/>
              </a:rPr>
              <a:t>ifosfamide</a:t>
            </a:r>
            <a:r>
              <a:rPr lang="en-US" altLang="de-DE">
                <a:ea typeface="ＭＳ Ｐゴシック"/>
                <a:cs typeface="Calibri"/>
              </a:rPr>
              <a:t> in urine of exposed workers.</a:t>
            </a:r>
            <a:endParaRPr lang="de-DE" altLang="de-DE">
              <a:ea typeface="ＭＳ Ｐゴシック"/>
              <a:cs typeface="Calibri"/>
            </a:endParaRPr>
          </a:p>
          <a:p>
            <a:r>
              <a:rPr lang="en-US" altLang="de-DE" i="1" err="1">
                <a:ea typeface="ＭＳ Ｐゴシック"/>
                <a:cs typeface="Calibri"/>
              </a:rPr>
              <a:t>Sessink</a:t>
            </a:r>
            <a:r>
              <a:rPr lang="en-US" altLang="de-DE" i="1">
                <a:ea typeface="ＭＳ Ｐゴシック"/>
                <a:cs typeface="Calibri"/>
              </a:rPr>
              <a:t> PJ et al</a:t>
            </a:r>
            <a:r>
              <a:rPr lang="en-US" altLang="de-DE">
                <a:ea typeface="ＭＳ Ｐゴシック"/>
                <a:cs typeface="Calibri"/>
              </a:rPr>
              <a:t>. Occupational exposure to antineoplastic agents at several departments in a hospital. Environmental contamination and excretion of cyclophosphamide and </a:t>
            </a:r>
            <a:r>
              <a:rPr lang="en-US" altLang="de-DE" err="1">
                <a:ea typeface="ＭＳ Ｐゴシック"/>
                <a:cs typeface="Calibri"/>
              </a:rPr>
              <a:t>ifosfamide</a:t>
            </a:r>
            <a:r>
              <a:rPr lang="en-US" altLang="de-DE">
                <a:ea typeface="ＭＳ Ｐゴシック"/>
                <a:cs typeface="Calibri"/>
              </a:rPr>
              <a:t> in urine of exposed workers.</a:t>
            </a:r>
            <a:r>
              <a:rPr lang="de-DE" altLang="de-DE">
                <a:ea typeface="ＭＳ Ｐゴシック"/>
                <a:cs typeface="Calibri"/>
              </a:rPr>
              <a:t> </a:t>
            </a:r>
            <a:r>
              <a:rPr lang="en-US" altLang="de-DE">
                <a:ea typeface="ＭＳ Ｐゴシック"/>
                <a:cs typeface="Calibri"/>
              </a:rPr>
              <a:t>Int Arch </a:t>
            </a:r>
            <a:r>
              <a:rPr lang="en-US" altLang="de-DE" err="1">
                <a:ea typeface="ＭＳ Ｐゴシック"/>
                <a:cs typeface="Calibri"/>
              </a:rPr>
              <a:t>Occup</a:t>
            </a:r>
            <a:r>
              <a:rPr lang="en-US" altLang="de-DE">
                <a:ea typeface="ＭＳ Ｐゴシック"/>
                <a:cs typeface="Calibri"/>
              </a:rPr>
              <a:t> Environ Health. </a:t>
            </a:r>
            <a:r>
              <a:rPr lang="de-DE" altLang="de-DE">
                <a:ea typeface="ＭＳ Ｐゴシック"/>
                <a:cs typeface="Calibri"/>
              </a:rPr>
              <a:t>1992;64(2):105-12.</a:t>
            </a:r>
          </a:p>
          <a:p>
            <a:pPr>
              <a:lnSpc>
                <a:spcPct val="80000"/>
              </a:lnSpc>
            </a:pPr>
            <a:endParaRPr lang="de-DE" altLang="de-DE" sz="1200">
              <a:ea typeface="ＭＳ Ｐゴシック" panose="020B0600070205080204" pitchFamily="34" charset="-128"/>
              <a:cs typeface="Geneva" charset="0"/>
            </a:endParaRPr>
          </a:p>
          <a:p>
            <a:pPr>
              <a:lnSpc>
                <a:spcPct val="80000"/>
              </a:lnSpc>
            </a:pPr>
            <a:endParaRPr lang="de-DE" altLang="de-DE" sz="1200">
              <a:ea typeface="ＭＳ Ｐゴシック" panose="020B0600070205080204" pitchFamily="34" charset="-128"/>
              <a:cs typeface="Geneva" charset="0"/>
            </a:endParaRPr>
          </a:p>
          <a:p>
            <a:pPr marL="0" marR="0" indent="0" algn="l" defTabSz="457200" rtl="0" eaLnBrk="0" fontAlgn="base" latinLnBrk="0" hangingPunct="0">
              <a:lnSpc>
                <a:spcPct val="80000"/>
              </a:lnSpc>
              <a:spcBef>
                <a:spcPct val="30000"/>
              </a:spcBef>
              <a:spcAft>
                <a:spcPct val="0"/>
              </a:spcAft>
              <a:buClrTx/>
              <a:buSzTx/>
              <a:buFontTx/>
              <a:buNone/>
              <a:tabLst/>
              <a:defRPr/>
            </a:pPr>
            <a:r>
              <a:rPr lang="de-DE" altLang="de-DE" sz="1200" b="1">
                <a:solidFill>
                  <a:srgbClr val="000000"/>
                </a:solidFill>
                <a:ea typeface="ＭＳ Ｐゴシック"/>
                <a:cs typeface="Calibri"/>
              </a:rPr>
              <a:t>Eigene Ergänzungen:</a:t>
            </a:r>
          </a:p>
          <a:p>
            <a:pPr>
              <a:lnSpc>
                <a:spcPct val="80000"/>
              </a:lnSpc>
            </a:pPr>
            <a:endParaRPr lang="de-DE" altLang="de-DE" sz="1200">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26</a:t>
            </a:fld>
            <a:endParaRPr lang="de-DE" altLang="de-DE"/>
          </a:p>
        </p:txBody>
      </p:sp>
    </p:spTree>
    <p:extLst>
      <p:ext uri="{BB962C8B-B14F-4D97-AF65-F5344CB8AC3E}">
        <p14:creationId xmlns:p14="http://schemas.microsoft.com/office/powerpoint/2010/main" val="3059164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27</a:t>
            </a:fld>
            <a:endParaRPr lang="de-DE" altLang="de-DE"/>
          </a:p>
        </p:txBody>
      </p:sp>
    </p:spTree>
    <p:extLst>
      <p:ext uri="{BB962C8B-B14F-4D97-AF65-F5344CB8AC3E}">
        <p14:creationId xmlns:p14="http://schemas.microsoft.com/office/powerpoint/2010/main" val="3104211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r>
              <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Zur Herstellung, Verabreichung und Entsorgung von Zytostatika gibt es zahlreiche</a:t>
            </a:r>
          </a:p>
          <a:p>
            <a:endPar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Bekanntmachungen</a:t>
            </a: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Gesetze</a:t>
            </a:r>
            <a:r>
              <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(Chemikaliengesetz (ChemG), Arzneimittelgesetz (AMG), Apothekengesetz (</a:t>
            </a:r>
            <a:r>
              <a:rPr lang="de-DE" altLang="de-DE" sz="12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ApoG</a:t>
            </a:r>
            <a:r>
              <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Arbeitsrechtliche Bestimmungen </a:t>
            </a:r>
            <a:r>
              <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(Arbeitsschutzgesetz (ArbSchG), Mutterschutzgesetz (MuSchG), Jugendarbeitsschutzgesetz (</a:t>
            </a:r>
            <a:r>
              <a:rPr lang="de-DE" altLang="de-DE" sz="12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JArbSchG</a:t>
            </a:r>
            <a:r>
              <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Leitlinien</a:t>
            </a: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Richtlinien</a:t>
            </a:r>
          </a:p>
          <a:p>
            <a:pPr marL="0" marR="0" lvl="0" indent="0" algn="l" defTabSz="457200" rtl="0" eaLnBrk="0" fontAlgn="base" latinLnBrk="0" hangingPunct="0">
              <a:lnSpc>
                <a:spcPct val="100000"/>
              </a:lnSpc>
              <a:spcBef>
                <a:spcPct val="30000"/>
              </a:spcBef>
              <a:spcAft>
                <a:spcPct val="0"/>
              </a:spcAft>
              <a:buClrTx/>
              <a:buSzTx/>
              <a:buFontTx/>
              <a:buChar char="•"/>
              <a:tabLst/>
              <a:defRP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Verordnungen</a:t>
            </a:r>
            <a:r>
              <a:rPr lang="de-DE" sz="1800" dirty="0">
                <a:effectLst/>
                <a:latin typeface="Segoe UI" panose="020B0502040204020203" pitchFamily="34" charset="0"/>
              </a:rPr>
              <a:t> (Verordnung über das europäische Abfallverzeichnis (AVV), Verordnung zur arbeitsmedizinischen Vorsorge (</a:t>
            </a:r>
            <a:r>
              <a:rPr lang="de-DE" sz="1800" dirty="0" err="1">
                <a:effectLst/>
                <a:latin typeface="Segoe UI" panose="020B0502040204020203" pitchFamily="34" charset="0"/>
              </a:rPr>
              <a:t>ArbMedVV</a:t>
            </a:r>
            <a:r>
              <a:rPr lang="de-DE" sz="1800" dirty="0">
                <a:effectLst/>
                <a:latin typeface="Segoe UI" panose="020B0502040204020203" pitchFamily="34" charset="0"/>
              </a:rPr>
              <a:t>), </a:t>
            </a:r>
            <a:r>
              <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Apothekenbetriebsordnung (ApBetrO), CLP-Verordnung (GHS/CLP-Verordnung), Gefahrstoffverordnung (GefStoffV), Chemikalien-Verbotsverordnung (</a:t>
            </a:r>
            <a:r>
              <a:rPr lang="de-DE" altLang="de-DE" sz="12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ChemVerbotV</a:t>
            </a:r>
            <a:r>
              <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Berufsgenossenschaftliche Vorschriften (BGV)</a:t>
            </a: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Behördlich und berufsgenossenschaftlich anerkannte Verfahren</a:t>
            </a: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Technische Regeln für Gefahrstoffe (TRGS)</a:t>
            </a:r>
          </a:p>
          <a:p>
            <a:pPr>
              <a:buFontTx/>
              <a:buChar cha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Betriebsanweisungen für Gefahrstoffe</a:t>
            </a:r>
            <a:endPar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Literatur:</a:t>
            </a:r>
            <a:b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br>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29</a:t>
            </a:fld>
            <a:endParaRPr lang="de-DE" altLang="de-DE"/>
          </a:p>
        </p:txBody>
      </p:sp>
    </p:spTree>
    <p:extLst>
      <p:ext uri="{BB962C8B-B14F-4D97-AF65-F5344CB8AC3E}">
        <p14:creationId xmlns:p14="http://schemas.microsoft.com/office/powerpoint/2010/main" val="378200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de-DE" altLang="de-DE" sz="1200" b="1" dirty="0">
                <a:latin typeface="Arial"/>
                <a:ea typeface="ＭＳ Ｐゴシック"/>
                <a:cs typeface="Arial"/>
              </a:rPr>
              <a:t>Hinweise:</a:t>
            </a:r>
            <a:endParaRPr lang="de-DE" altLang="de-DE" dirty="0">
              <a:latin typeface="Arial"/>
              <a:ea typeface="ＭＳ Ｐゴシック"/>
              <a:cs typeface="Arial"/>
            </a:endParaRPr>
          </a:p>
          <a:p>
            <a:pPr marL="163195" indent="-163195">
              <a:buFont typeface="Arial" panose="020B0604020202020204" pitchFamily="34" charset="0"/>
              <a:buChar char="•"/>
            </a:pPr>
            <a:r>
              <a:rPr lang="de-DE" altLang="de-DE" dirty="0">
                <a:latin typeface="Arial"/>
                <a:ea typeface="ＭＳ Ｐゴシック"/>
                <a:cs typeface="Arial"/>
              </a:rPr>
              <a:t>Gemäß Gefahrstoffverordnung § 14 (2) hat „der Arbeitgeber sicherzustellen, dass die Beschäftigten (...) über alle auftretenden Gefährdungen und entsprechende Schutzmaßnahmen mündlich unterwiesen werden. (...) Die Unterweisung muss vor Aufnahme der Beschäftigung und danach mindestens jährlich arbeitsplatzbezogen durchgeführt werden. Sie muss in für die Beschäftigten verständlicher Form und Sprache erfolgen. Inhalt und Zeitpunkt der Unterweisung sind schriftlich festzuhalten und von den Unterwiesenen durch Unterschrift zu bestätigen.“ Link (</a:t>
            </a:r>
            <a:r>
              <a:rPr lang="de-DE" dirty="0">
                <a:latin typeface="Arial"/>
                <a:ea typeface="ＭＳ Ｐゴシック"/>
                <a:cs typeface="Arial"/>
              </a:rPr>
              <a:t>01.10.2021)</a:t>
            </a:r>
            <a:r>
              <a:rPr lang="de-DE" altLang="de-DE" dirty="0">
                <a:latin typeface="Arial"/>
                <a:ea typeface="ＭＳ Ｐゴシック"/>
                <a:cs typeface="Arial"/>
              </a:rPr>
              <a:t> </a:t>
            </a:r>
            <a:r>
              <a:rPr lang="de-DE" dirty="0">
                <a:latin typeface="Arial"/>
                <a:ea typeface="ＭＳ Ｐゴシック"/>
                <a:cs typeface="Arial"/>
                <a:hlinkClick r:id="rId3">
                  <a:extLst>
                    <a:ext uri="{A12FA001-AC4F-418D-AE19-62706E023703}">
                      <ahyp:hlinkClr xmlns:ahyp="http://schemas.microsoft.com/office/drawing/2018/hyperlinkcolor" val="tx"/>
                    </a:ext>
                  </a:extLst>
                </a:hlinkClick>
              </a:rPr>
              <a:t>https://www.baua.de/DE/Themen/Arbeitsgestaltung-im-Betrieb/Gefahrstoffe/Arbeiten-mit-Gefahrstoffen/Gefahrstoffverordnung/Gefahrstoffverordnung_node.html</a:t>
            </a:r>
            <a:endParaRPr lang="de-DE" dirty="0">
              <a:latin typeface="Arial"/>
              <a:ea typeface="ＭＳ Ｐゴシック"/>
              <a:cs typeface="Arial"/>
            </a:endParaRPr>
          </a:p>
          <a:p>
            <a:pPr marL="163195" indent="-163195">
              <a:buFont typeface="Arial" panose="020B0604020202020204" pitchFamily="34" charset="0"/>
              <a:buChar char="•"/>
            </a:pPr>
            <a:r>
              <a:rPr lang="de-DE" altLang="ja-JP" dirty="0">
                <a:latin typeface="Arial"/>
                <a:ea typeface="ＭＳ Ｐゴシック"/>
                <a:cs typeface="Arial"/>
              </a:rPr>
              <a:t>Zur Schulung gehört als Basiswissen die Kenntnis und Umsetzung der geschilderten gesetzlichen Auflagen der Gefahrstoffverordnung und des Arzneimittelrechts. Weiterhin sind auch grundlegende Kenntnisse zur Pharmakologie sowie der wichtigsten </a:t>
            </a:r>
            <a:r>
              <a:rPr lang="de-DE" altLang="ja-JP" dirty="0" err="1">
                <a:latin typeface="Arial"/>
                <a:ea typeface="ＭＳ Ｐゴシック"/>
                <a:cs typeface="Arial"/>
              </a:rPr>
              <a:t>Toxizitäten</a:t>
            </a:r>
            <a:r>
              <a:rPr lang="de-DE" altLang="ja-JP" dirty="0">
                <a:latin typeface="Arial"/>
                <a:ea typeface="ＭＳ Ｐゴシック"/>
                <a:cs typeface="Arial"/>
              </a:rPr>
              <a:t> der Zytostatika erforderlich. Die gängigen Zytostatika, ihre Freinamen [INN] und die Art der Zubereitung sollten bekannt sein.</a:t>
            </a:r>
          </a:p>
          <a:p>
            <a:endParaRPr lang="de-DE" altLang="de-DE" dirty="0">
              <a:latin typeface="Arial"/>
              <a:ea typeface="ＭＳ Ｐゴシック"/>
              <a:cs typeface="Arial"/>
            </a:endParaRPr>
          </a:p>
          <a:p>
            <a:r>
              <a:rPr lang="de-DE" altLang="de-DE" dirty="0">
                <a:latin typeface="Arial"/>
                <a:ea typeface="ＭＳ Ｐゴシック"/>
                <a:cs typeface="Arial"/>
              </a:rPr>
              <a:t>Literatur:</a:t>
            </a:r>
          </a:p>
          <a:p>
            <a:r>
              <a:rPr lang="de-DE" altLang="de-DE" dirty="0">
                <a:latin typeface="Arial"/>
                <a:ea typeface="ＭＳ Ｐゴシック"/>
                <a:cs typeface="Arial"/>
              </a:rPr>
              <a:t>[10]</a:t>
            </a:r>
          </a:p>
          <a:p>
            <a:pPr marL="0" marR="0" indent="0" algn="l" defTabSz="436626" rtl="0" eaLnBrk="0" fontAlgn="base" latinLnBrk="0" hangingPunct="0">
              <a:lnSpc>
                <a:spcPct val="100000"/>
              </a:lnSpc>
              <a:spcBef>
                <a:spcPct val="30000"/>
              </a:spcBef>
              <a:spcAft>
                <a:spcPct val="0"/>
              </a:spcAft>
              <a:buClrTx/>
              <a:buSzTx/>
              <a:buFontTx/>
              <a:buNone/>
              <a:tabLst/>
              <a:defRPr/>
            </a:pPr>
            <a:r>
              <a:rPr lang="de-DE" altLang="de-DE" dirty="0">
                <a:latin typeface="Arial"/>
                <a:ea typeface="ＭＳ Ｐゴシック"/>
                <a:cs typeface="Arial"/>
              </a:rPr>
              <a:t>Gefahrstoffverordnun</a:t>
            </a:r>
            <a:r>
              <a:rPr lang="de-DE" altLang="de-DE" sz="1200" dirty="0">
                <a:solidFill>
                  <a:srgbClr val="000000"/>
                </a:solidFill>
                <a:latin typeface="Verdana"/>
                <a:ea typeface="ＭＳ Ｐゴシック"/>
                <a:cs typeface="Geneva" charset="0"/>
              </a:rPr>
              <a:t>g (GefStoffV) v. 21.07.2021, §14. Online veröffentlicht </a:t>
            </a:r>
            <a:r>
              <a:rPr lang="de-DE" altLang="de-DE" dirty="0">
                <a:solidFill>
                  <a:srgbClr val="000000"/>
                </a:solidFill>
                <a:latin typeface="Verdana"/>
                <a:ea typeface="ＭＳ Ｐゴシック"/>
              </a:rPr>
              <a:t>unter: </a:t>
            </a:r>
            <a:r>
              <a:rPr lang="de-DE" sz="1800" dirty="0">
                <a:effectLst/>
                <a:latin typeface="Segoe UI" panose="020B0502040204020203" pitchFamily="34" charset="0"/>
              </a:rPr>
              <a:t>https://www.gesetze-im-internet.de/gefstoffv_2010/</a:t>
            </a:r>
            <a:endParaRPr lang="de-DE" dirty="0">
              <a:latin typeface="Verdana"/>
              <a:ea typeface="ＭＳ Ｐゴシック"/>
            </a:endParaRPr>
          </a:p>
          <a:p>
            <a:pPr defTabSz="436626">
              <a:defRPr/>
            </a:pPr>
            <a:endParaRPr lang="de-DE" dirty="0">
              <a:solidFill>
                <a:srgbClr val="000000"/>
              </a:solidFill>
              <a:latin typeface="Calibri"/>
              <a:ea typeface="ＭＳ Ｐゴシック"/>
              <a:cs typeface="Calibri"/>
            </a:endParaRPr>
          </a:p>
          <a:p>
            <a:r>
              <a:rPr lang="de-DE" altLang="de-DE" sz="1200" b="1" dirty="0">
                <a:latin typeface="Arial"/>
                <a:ea typeface="ＭＳ Ｐゴシック"/>
                <a:cs typeface="Arial"/>
              </a:rPr>
              <a:t>Eigene Ergänzungen:</a:t>
            </a:r>
            <a:endParaRPr lang="de-DE" altLang="de-DE" sz="1200" dirty="0">
              <a:latin typeface="Arial"/>
              <a:ea typeface="ＭＳ Ｐゴシック"/>
              <a:cs typeface="Arial"/>
            </a:endParaRPr>
          </a:p>
          <a:p>
            <a:endParaRPr lang="de-DE" altLang="de-DE" sz="1200" dirty="0">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30</a:t>
            </a:fld>
            <a:endParaRPr lang="de-DE" altLang="de-DE"/>
          </a:p>
        </p:txBody>
      </p:sp>
    </p:spTree>
    <p:extLst>
      <p:ext uri="{BB962C8B-B14F-4D97-AF65-F5344CB8AC3E}">
        <p14:creationId xmlns:p14="http://schemas.microsoft.com/office/powerpoint/2010/main" val="118841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a:t>
            </a:fld>
            <a:endParaRPr lang="de-DE" altLang="de-DE"/>
          </a:p>
        </p:txBody>
      </p:sp>
    </p:spTree>
    <p:extLst>
      <p:ext uri="{BB962C8B-B14F-4D97-AF65-F5344CB8AC3E}">
        <p14:creationId xmlns:p14="http://schemas.microsoft.com/office/powerpoint/2010/main" val="2148493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Einige Zytostatika können direkt in die Muttermilch übergehen!</a:t>
            </a:r>
            <a:endParaRPr lang="de-DE" altLang="de-DE" sz="1200" i="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63735" indent="-163735">
              <a:buFont typeface="Arial" panose="020B0604020202020204" pitchFamily="34" charset="0"/>
              <a:buChar char="•"/>
            </a:pPr>
            <a:r>
              <a:rPr lang="de-DE" altLang="de-DE" sz="1200" i="0">
                <a:solidFill>
                  <a:srgbClr val="000000"/>
                </a:solidFill>
                <a:latin typeface="Arial" panose="020B0604020202020204" pitchFamily="34" charset="0"/>
                <a:ea typeface="ＭＳ Ｐゴシック" panose="020B0600070205080204" pitchFamily="34" charset="-128"/>
                <a:cs typeface="Arial" panose="020B0604020202020204" pitchFamily="34" charset="0"/>
              </a:rPr>
              <a:t>Laut § 22 Abs. 1 Jugendarbeitsschutzgesetz dürfen Jugendliche nur dann Zytostatika ausgesetzt sein, wenn das Erlernen bestimmter Tätigkeiten zur Erreichung des Ausbildungsziels erforderlich und ein ausreichender Schutz der Jugendlichen durch die Aufsicht eines Fachkundigen gewährleistet ist.</a:t>
            </a:r>
          </a:p>
          <a:p>
            <a:pPr marL="163735" indent="-163735">
              <a:buFont typeface="Arial" panose="020B0604020202020204" pitchFamily="34" charset="0"/>
              <a:buChar char="•"/>
            </a:pPr>
            <a:r>
              <a:rPr lang="de-DE" altLang="de-DE" sz="1200" i="0">
                <a:solidFill>
                  <a:srgbClr val="000000"/>
                </a:solidFill>
                <a:latin typeface="Arial" panose="020B0604020202020204" pitchFamily="34" charset="0"/>
                <a:ea typeface="ＭＳ Ｐゴシック" panose="020B0600070205080204" pitchFamily="34" charset="-128"/>
                <a:cs typeface="Arial" panose="020B0604020202020204" pitchFamily="34" charset="0"/>
              </a:rPr>
              <a:t>Laut § 11 MuSchG </a:t>
            </a:r>
            <a:r>
              <a:rPr lang="de-DE" b="0" i="0">
                <a:solidFill>
                  <a:srgbClr val="000000"/>
                </a:solidFill>
                <a:effectLst/>
                <a:latin typeface="Arial" panose="020B0604020202020204" pitchFamily="34" charset="0"/>
              </a:rPr>
              <a:t>darf der </a:t>
            </a:r>
            <a:r>
              <a:rPr lang="de-DE" b="0" i="1">
                <a:solidFill>
                  <a:srgbClr val="000000"/>
                </a:solidFill>
                <a:effectLst/>
                <a:latin typeface="Arial" panose="020B0604020202020204" pitchFamily="34" charset="0"/>
              </a:rPr>
              <a:t>„Arbeitgeber eine schwangere Frau keine Tätigkeiten ausüben lassen und sie keinen Arbeitsbedingungen aussetzen, bei denen sie in einem Maß Gefahrstoffen ausgesetzt ist oder sein kann, dass dies für sie oder für ihr Kind eine unverantwortbare Gefährdung darstellt“</a:t>
            </a:r>
            <a:endPar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31</a:t>
            </a:fld>
            <a:endParaRPr lang="de-DE" altLang="de-DE"/>
          </a:p>
        </p:txBody>
      </p:sp>
    </p:spTree>
    <p:extLst>
      <p:ext uri="{BB962C8B-B14F-4D97-AF65-F5344CB8AC3E}">
        <p14:creationId xmlns:p14="http://schemas.microsoft.com/office/powerpoint/2010/main" val="4078887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u="sng" dirty="0">
                <a:latin typeface="Arial"/>
                <a:ea typeface="ＭＳ Ｐゴシック"/>
                <a:cs typeface="Arial"/>
              </a:rPr>
              <a:t>Literatur</a:t>
            </a:r>
            <a:r>
              <a:rPr lang="de-DE" altLang="de-DE" sz="1200" dirty="0">
                <a:latin typeface="Arial"/>
                <a:ea typeface="ＭＳ Ｐゴシック"/>
                <a:cs typeface="Arial"/>
              </a:rPr>
              <a:t>:</a:t>
            </a:r>
          </a:p>
          <a:p>
            <a:r>
              <a:rPr lang="de-DE" altLang="de-DE" b="0" dirty="0">
                <a:solidFill>
                  <a:srgbClr val="000000"/>
                </a:solidFill>
                <a:ea typeface="ＭＳ Ｐゴシック"/>
                <a:cs typeface="Calibri"/>
              </a:rPr>
              <a:t>[28] </a:t>
            </a:r>
            <a:r>
              <a:rPr lang="de-DE" sz="1800" dirty="0">
                <a:effectLst/>
                <a:latin typeface="Segoe UI" panose="020B0502040204020203" pitchFamily="34" charset="0"/>
              </a:rPr>
              <a:t>Verordnung zur arbeitsmedizinischen Vorsorge (</a:t>
            </a:r>
            <a:r>
              <a:rPr lang="de-DE" sz="1800" dirty="0" err="1">
                <a:effectLst/>
                <a:latin typeface="Segoe UI" panose="020B0502040204020203" pitchFamily="34" charset="0"/>
              </a:rPr>
              <a:t>ArbMedVV</a:t>
            </a:r>
            <a:r>
              <a:rPr lang="de-DE" sz="1800" dirty="0">
                <a:effectLst/>
                <a:latin typeface="Segoe UI" panose="020B0502040204020203" pitchFamily="34" charset="0"/>
              </a:rPr>
              <a:t>): https://www.gesetze-im-internet.de/arbmedvv/BJNR276810008.html</a:t>
            </a:r>
            <a:endParaRPr lang="de-DE" altLang="de-DE" b="1" dirty="0">
              <a:solidFill>
                <a:srgbClr val="000000"/>
              </a:solidFill>
              <a:ea typeface="ＭＳ Ｐゴシック"/>
              <a:cs typeface="Calibri"/>
            </a:endParaRPr>
          </a:p>
          <a:p>
            <a:endParaRPr lang="de-DE" altLang="de-DE" b="1" dirty="0">
              <a:solidFill>
                <a:srgbClr val="000000"/>
              </a:solidFill>
              <a:ea typeface="ＭＳ Ｐゴシック"/>
              <a:cs typeface="Calibri"/>
            </a:endParaRPr>
          </a:p>
          <a:p>
            <a:endParaRPr lang="de-DE" altLang="de-DE" b="1" dirty="0">
              <a:solidFill>
                <a:srgbClr val="000000"/>
              </a:solidFill>
              <a:ea typeface="ＭＳ Ｐゴシック"/>
              <a:cs typeface="Calibri"/>
            </a:endParaRPr>
          </a:p>
          <a:p>
            <a:r>
              <a:rPr lang="de-DE" altLang="de-DE" b="1" dirty="0">
                <a:solidFill>
                  <a:srgbClr val="000000"/>
                </a:solidFill>
                <a:ea typeface="ＭＳ Ｐゴシック"/>
                <a:cs typeface="Calibri"/>
              </a:rPr>
              <a:t>Eigene Ergänzungen:</a:t>
            </a: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32</a:t>
            </a:fld>
            <a:endParaRPr lang="de-DE" altLang="de-DE"/>
          </a:p>
        </p:txBody>
      </p:sp>
    </p:spTree>
    <p:extLst>
      <p:ext uri="{BB962C8B-B14F-4D97-AF65-F5344CB8AC3E}">
        <p14:creationId xmlns:p14="http://schemas.microsoft.com/office/powerpoint/2010/main" val="3452018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34</a:t>
            </a:fld>
            <a:endParaRPr lang="de-DE" altLang="de-DE"/>
          </a:p>
        </p:txBody>
      </p:sp>
    </p:spTree>
    <p:extLst>
      <p:ext uri="{BB962C8B-B14F-4D97-AF65-F5344CB8AC3E}">
        <p14:creationId xmlns:p14="http://schemas.microsoft.com/office/powerpoint/2010/main" val="2817858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Hauseigene Prozesse:</a:t>
            </a:r>
          </a:p>
          <a:p>
            <a:endParaRPr lang="de-DE" altLang="de-DE" sz="1200" i="1">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a:t>
            </a: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Verwenden Sie zur Ergänzung dieser Charts doch einfach die Leerchart-Vorlagen, die sich am Ende dieser Präsentation befinden.</a:t>
            </a:r>
          </a:p>
          <a:p>
            <a:endParaRPr lang="de-DE" altLang="de-DE" sz="1200" i="1">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35</a:t>
            </a:fld>
            <a:endParaRPr lang="de-DE" altLang="de-DE"/>
          </a:p>
        </p:txBody>
      </p:sp>
    </p:spTree>
    <p:extLst>
      <p:ext uri="{BB962C8B-B14F-4D97-AF65-F5344CB8AC3E}">
        <p14:creationId xmlns:p14="http://schemas.microsoft.com/office/powerpoint/2010/main" val="3816471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36</a:t>
            </a:fld>
            <a:endParaRPr lang="de-DE" altLang="de-DE"/>
          </a:p>
        </p:txBody>
      </p:sp>
    </p:spTree>
    <p:extLst>
      <p:ext uri="{BB962C8B-B14F-4D97-AF65-F5344CB8AC3E}">
        <p14:creationId xmlns:p14="http://schemas.microsoft.com/office/powerpoint/2010/main" val="76469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solidFill>
                <a:srgbClr val="000000"/>
              </a:solidFill>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37</a:t>
            </a:fld>
            <a:endParaRPr lang="de-DE" altLang="de-DE"/>
          </a:p>
        </p:txBody>
      </p:sp>
    </p:spTree>
    <p:extLst>
      <p:ext uri="{BB962C8B-B14F-4D97-AF65-F5344CB8AC3E}">
        <p14:creationId xmlns:p14="http://schemas.microsoft.com/office/powerpoint/2010/main" val="2118884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dirty="0">
                <a:solidFill>
                  <a:srgbClr val="000000"/>
                </a:solidFill>
                <a:latin typeface="Arial"/>
                <a:ea typeface="ＭＳ Ｐゴシック"/>
                <a:cs typeface="Arial"/>
              </a:rPr>
              <a:t>Hinweise:</a:t>
            </a:r>
          </a:p>
          <a:p>
            <a:pPr marL="171450" indent="-171450">
              <a:buFont typeface="Arial" panose="020B0604020202020204" pitchFamily="34" charset="0"/>
              <a:buChar char="•"/>
            </a:pPr>
            <a:r>
              <a:rPr lang="de-DE" altLang="de-DE" sz="1200" dirty="0">
                <a:solidFill>
                  <a:srgbClr val="000000"/>
                </a:solidFill>
                <a:latin typeface="Arial"/>
                <a:ea typeface="ＭＳ Ｐゴシック"/>
                <a:cs typeface="Arial"/>
              </a:rPr>
              <a:t>Schutzhandschuhe müssen der DIN EN 16523-1 entsprechen</a:t>
            </a:r>
          </a:p>
          <a:p>
            <a:pPr marL="171450" indent="-171450">
              <a:buFont typeface="Arial" panose="020B0604020202020204" pitchFamily="34" charset="0"/>
              <a:buChar char="•"/>
            </a:pPr>
            <a:r>
              <a:rPr lang="de-DE" altLang="de-DE" sz="1200" dirty="0">
                <a:solidFill>
                  <a:srgbClr val="000000"/>
                </a:solidFill>
                <a:latin typeface="Arial"/>
                <a:ea typeface="ＭＳ Ｐゴシック"/>
                <a:cs typeface="Arial"/>
              </a:rPr>
              <a:t>Man benöti</a:t>
            </a:r>
            <a:r>
              <a:rPr lang="de-DE" altLang="de-DE" dirty="0">
                <a:solidFill>
                  <a:srgbClr val="000000"/>
                </a:solidFill>
                <a:latin typeface="Arial"/>
                <a:ea typeface="ＭＳ Ｐゴシック"/>
                <a:cs typeface="Arial"/>
              </a:rPr>
              <a:t>gt in onkologischen Einrichtungen nicht </a:t>
            </a:r>
            <a:r>
              <a:rPr lang="de-DE" altLang="de-DE" sz="1200" dirty="0">
                <a:solidFill>
                  <a:srgbClr val="000000"/>
                </a:solidFill>
                <a:latin typeface="Arial"/>
                <a:ea typeface="ＭＳ Ｐゴシック"/>
                <a:cs typeface="Arial"/>
              </a:rPr>
              <a:t>Handschuhe mit langer Durchdringungszeit, sondern Handschuhe, welche sich so bequem an- und ablegen lassen, sodass sie oft genug gewechselt werden.</a:t>
            </a:r>
          </a:p>
          <a:p>
            <a:pPr marL="171450" indent="-171450">
              <a:buFont typeface="Arial" panose="020B0604020202020204" pitchFamily="34" charset="0"/>
              <a:buChar char="•"/>
            </a:pPr>
            <a:r>
              <a:rPr lang="de-DE" altLang="de-DE" sz="1200" dirty="0">
                <a:solidFill>
                  <a:srgbClr val="000000"/>
                </a:solidFill>
                <a:latin typeface="Arial"/>
                <a:ea typeface="ＭＳ Ｐゴシック"/>
                <a:cs typeface="Arial"/>
              </a:rPr>
              <a:t>Material Schutzhandschuhe: Cave: PVC – manche Zytostatika können Weichmacher aus PVC ausspülen und das Material so angreifen.</a:t>
            </a:r>
            <a:r>
              <a:rPr lang="de-DE" altLang="de-DE" dirty="0">
                <a:solidFill>
                  <a:srgbClr val="000000"/>
                </a:solidFill>
                <a:latin typeface="Arial"/>
                <a:ea typeface="ＭＳ Ｐゴシック"/>
                <a:cs typeface="Arial"/>
              </a:rPr>
              <a:t> </a:t>
            </a:r>
            <a:endParaRPr lang="de-DE" altLang="de-DE" dirty="0">
              <a:ea typeface="ＭＳ Ｐゴシック"/>
              <a:cs typeface="Calibri"/>
            </a:endParaRPr>
          </a:p>
          <a:p>
            <a:pPr marL="171450" indent="-171450">
              <a:buFont typeface="Arial" panose="020B0604020202020204" pitchFamily="34" charset="0"/>
              <a:buChar char="•"/>
            </a:pPr>
            <a:r>
              <a:rPr lang="de-DE" dirty="0">
                <a:solidFill>
                  <a:srgbClr val="000000"/>
                </a:solidFill>
                <a:latin typeface="Arial"/>
                <a:ea typeface="ＭＳ Ｐゴシック"/>
                <a:cs typeface="Arial"/>
              </a:rPr>
              <a:t>Tipp: Zum Teil kann man gut mit nur einem Handschuh arbeiten: für Tätigkeiten mit Kontaminationsgefahr! Mit der anderen Hand ohne Handschuh können Stifte, Telefon und Türklinke bedient werden.</a:t>
            </a:r>
            <a:endParaRPr lang="de-DE" altLang="de-DE" dirty="0">
              <a:solidFill>
                <a:srgbClr val="000000"/>
              </a:solidFill>
              <a:latin typeface="Arial"/>
              <a:ea typeface="ＭＳ Ｐゴシック"/>
              <a:cs typeface="Arial"/>
            </a:endParaRPr>
          </a:p>
          <a:p>
            <a:br>
              <a:rPr lang="en-US" dirty="0">
                <a:cs typeface="+mn-lt"/>
              </a:rPr>
            </a:br>
            <a:endParaRPr lang="en-US" dirty="0"/>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dirty="0">
                <a:solidFill>
                  <a:srgbClr val="000000"/>
                </a:solidFill>
                <a:latin typeface="Arial"/>
                <a:ea typeface="ＭＳ Ｐゴシック"/>
                <a:cs typeface="Arial"/>
              </a:rPr>
              <a:t>Eigene Ergänzungen:</a:t>
            </a:r>
          </a:p>
          <a:p>
            <a:endPar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38</a:t>
            </a:fld>
            <a:endParaRPr lang="de-DE" altLang="de-DE"/>
          </a:p>
        </p:txBody>
      </p:sp>
    </p:spTree>
    <p:extLst>
      <p:ext uri="{BB962C8B-B14F-4D97-AF65-F5344CB8AC3E}">
        <p14:creationId xmlns:p14="http://schemas.microsoft.com/office/powerpoint/2010/main" val="4148921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latin typeface="Arial"/>
                <a:ea typeface="ＭＳ Ｐゴシック"/>
                <a:cs typeface="Arial"/>
              </a:rPr>
              <a:t>Hinweise:</a:t>
            </a:r>
          </a:p>
          <a:p>
            <a:pPr marL="285750" indent="-285750">
              <a:buFont typeface="Arial"/>
              <a:buChar char="•"/>
            </a:pPr>
            <a:r>
              <a:rPr lang="de-DE">
                <a:ea typeface="ＭＳ Ｐゴシック"/>
                <a:cs typeface="Calibri"/>
              </a:rPr>
              <a:t>Werden die Infusionsbehältnisse erst auf Station mit dem Infusionssystem verbunden, so sollte dies an einem zugangsbeschränkten Arbeitsplatz erfolgen. Das Infusionsbesteck muss vorab mit Trägerlösung vorbefüllt und entlüftet werden.</a:t>
            </a:r>
            <a:endParaRPr lang="de-DE">
              <a:cs typeface="Calibri"/>
            </a:endParaRPr>
          </a:p>
          <a:p>
            <a:endParaRPr lang="de-DE" altLang="de-DE" b="1">
              <a:solidFill>
                <a:srgbClr val="000000"/>
              </a:solidFill>
              <a:latin typeface="Arial"/>
              <a:ea typeface="ＭＳ Ｐゴシック"/>
              <a:cs typeface="Arial"/>
            </a:endParaRPr>
          </a:p>
          <a:p>
            <a:r>
              <a:rPr lang="de-DE" altLang="de-DE" sz="1200" b="1">
                <a:solidFill>
                  <a:srgbClr val="000000"/>
                </a:solidFill>
                <a:latin typeface="Arial"/>
                <a:ea typeface="ＭＳ Ｐゴシック"/>
                <a:cs typeface="Arial"/>
              </a:rPr>
              <a:t>Eigene Ergänzungen:</a:t>
            </a:r>
            <a:endParaRPr lang="de-DE" altLang="de-DE" sz="1200">
              <a:solidFill>
                <a:srgbClr val="000000"/>
              </a:solidFill>
              <a:latin typeface="Arial"/>
              <a:ea typeface="ＭＳ Ｐゴシック"/>
              <a:cs typeface="Arial"/>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39</a:t>
            </a:fld>
            <a:endParaRPr lang="de-DE" altLang="de-DE"/>
          </a:p>
        </p:txBody>
      </p:sp>
    </p:spTree>
    <p:extLst>
      <p:ext uri="{BB962C8B-B14F-4D97-AF65-F5344CB8AC3E}">
        <p14:creationId xmlns:p14="http://schemas.microsoft.com/office/powerpoint/2010/main" val="1805332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altLang="de-DE" sz="1200" b="1" dirty="0">
                <a:solidFill>
                  <a:srgbClr val="000000"/>
                </a:solidFill>
                <a:latin typeface="Arial"/>
                <a:ea typeface="ＭＳ Ｐゴシック"/>
                <a:cs typeface="Arial"/>
              </a:rPr>
              <a:t>Hinweise:</a:t>
            </a:r>
          </a:p>
          <a:p>
            <a:pPr marL="171450" indent="-171450">
              <a:buFont typeface="Arial" panose="020B0604020202020204" pitchFamily="34" charset="0"/>
              <a:buChar char="•"/>
            </a:pPr>
            <a:r>
              <a:rPr lang="de-DE" altLang="de-DE" sz="1200" dirty="0">
                <a:solidFill>
                  <a:srgbClr val="000000"/>
                </a:solidFill>
                <a:latin typeface="Arial"/>
                <a:ea typeface="ＭＳ Ｐゴシック"/>
                <a:cs typeface="Arial"/>
              </a:rPr>
              <a:t>Aufgesteckte Kanülen für subkutane Gaben NICHT entlüften</a:t>
            </a:r>
          </a:p>
          <a:p>
            <a:pPr marL="171450" indent="-171450">
              <a:buFont typeface="Arial" panose="020B0604020202020204" pitchFamily="34" charset="0"/>
              <a:buChar char="•"/>
            </a:pPr>
            <a:r>
              <a:rPr lang="de-DE" altLang="de-DE" sz="1200" dirty="0">
                <a:solidFill>
                  <a:srgbClr val="000000"/>
                </a:solidFill>
                <a:latin typeface="Arial"/>
                <a:ea typeface="ＭＳ Ｐゴシック"/>
                <a:cs typeface="Arial"/>
              </a:rPr>
              <a:t>Matratzenschutz: bei Patientenwechsel reinigen, besser noch: wechseln</a:t>
            </a:r>
          </a:p>
          <a:p>
            <a:pPr marL="171450" indent="-171450">
              <a:buFont typeface="Arial" panose="020B0604020202020204" pitchFamily="34" charset="0"/>
              <a:buChar char="•"/>
            </a:pPr>
            <a:r>
              <a:rPr lang="de-DE" altLang="de-DE" sz="1200" dirty="0">
                <a:solidFill>
                  <a:srgbClr val="000000"/>
                </a:solidFill>
                <a:latin typeface="Arial"/>
                <a:ea typeface="ＭＳ Ｐゴシック"/>
                <a:cs typeface="Arial"/>
              </a:rPr>
              <a:t>Behandlungsstühle: bei Patientenwechsel mit wässrigem Desinfektionsmittel abwischen (z. B. </a:t>
            </a:r>
            <a:r>
              <a:rPr lang="de-DE" altLang="de-DE" sz="1200" dirty="0" err="1">
                <a:solidFill>
                  <a:srgbClr val="000000"/>
                </a:solidFill>
                <a:latin typeface="Arial"/>
                <a:ea typeface="ＭＳ Ｐゴシック"/>
                <a:cs typeface="Arial"/>
              </a:rPr>
              <a:t>Incidin</a:t>
            </a:r>
            <a:r>
              <a:rPr lang="de-DE" altLang="de-DE" sz="1200" dirty="0">
                <a:solidFill>
                  <a:srgbClr val="000000"/>
                </a:solidFill>
                <a:latin typeface="Arial"/>
                <a:ea typeface="ＭＳ Ｐゴシック"/>
                <a:cs typeface="Arial"/>
              </a:rPr>
              <a:t> extra 0,5 % (alkalisch)), dabei immer Schutzhandschuhe tragen!</a:t>
            </a:r>
          </a:p>
          <a:p>
            <a:pPr marL="171450" indent="-171450">
              <a:buFont typeface="Arial" panose="020B0604020202020204" pitchFamily="34" charset="0"/>
              <a:buChar char="•"/>
            </a:pPr>
            <a:r>
              <a:rPr lang="de-DE" altLang="de-DE" sz="1200" dirty="0">
                <a:solidFill>
                  <a:srgbClr val="000000"/>
                </a:solidFill>
                <a:latin typeface="Arial"/>
                <a:ea typeface="ＭＳ Ｐゴシック"/>
                <a:cs typeface="Arial"/>
              </a:rPr>
              <a:t>Die Entnahme von Flüssigkeiten aus dem Infusionsbeutel, zum Beispiel aufgrund von Dosisreduktionen, birgt ein hohes Kontaminationsrisiko für Umgebung und Mitarbeiter. Außerdem ist bei einer Manipulation am Beutel die Sterilität der Zubereitung nicht mehr gewährleistet und die genaue Konzentration der Lösung im Beutel ist aufgrund schwankender Füllvolumina unbekannt.</a:t>
            </a:r>
          </a:p>
          <a:p>
            <a:pPr marL="171450" indent="-171450">
              <a:buFont typeface="Arial" panose="020B0604020202020204" pitchFamily="34" charset="0"/>
              <a:buChar char="•"/>
            </a:pPr>
            <a:r>
              <a:rPr lang="de-DE" dirty="0">
                <a:latin typeface="Arial"/>
                <a:ea typeface="ＭＳ Ｐゴシック"/>
                <a:cs typeface="Arial"/>
              </a:rPr>
              <a:t>Wenn möglich, keine Verwendung von Glasflaschen als Infusionsbehältnis</a:t>
            </a:r>
            <a:r>
              <a:rPr lang="de-DE" altLang="de-DE" sz="1200" dirty="0">
                <a:solidFill>
                  <a:srgbClr val="000000"/>
                </a:solidFill>
                <a:latin typeface="Arial"/>
                <a:ea typeface="ＭＳ Ｐゴシック"/>
                <a:cs typeface="Arial"/>
              </a:rPr>
              <a:t>. Während Transport und Applikation besteht die Gefahr des Glasbruchs und Austretens von Zytostatika-Lösung, die zu einer Kontamination der Umgebung und des Personals / Patienten / Besucher führen können. Kunststoffbeutel und Kunststoffflaschen bieten bestmöglichen Schutz </a:t>
            </a:r>
            <a:r>
              <a:rPr lang="de-DE" altLang="de-DE" dirty="0">
                <a:solidFill>
                  <a:srgbClr val="000000"/>
                </a:solidFill>
                <a:latin typeface="Arial"/>
                <a:ea typeface="ＭＳ Ｐゴシック"/>
                <a:cs typeface="Arial"/>
              </a:rPr>
              <a:t>beim Fallenlassen</a:t>
            </a:r>
            <a:r>
              <a:rPr lang="de-DE" altLang="de-DE" sz="1200" dirty="0">
                <a:solidFill>
                  <a:srgbClr val="000000"/>
                </a:solidFill>
                <a:latin typeface="Arial"/>
                <a:ea typeface="ＭＳ Ｐゴシック"/>
                <a:cs typeface="Arial"/>
              </a:rPr>
              <a:t>, sowie während des Transportes.</a:t>
            </a:r>
          </a:p>
          <a:p>
            <a:pPr marL="171450" indent="-171450">
              <a:buFont typeface="Arial" panose="020B0604020202020204" pitchFamily="34" charset="0"/>
              <a:buChar char="•"/>
            </a:pPr>
            <a:endPar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dirty="0">
                <a:solidFill>
                  <a:srgbClr val="000000"/>
                </a:solidFill>
                <a:latin typeface="Arial"/>
                <a:ea typeface="ＭＳ Ｐゴシック"/>
                <a:cs typeface="Arial"/>
              </a:rPr>
              <a:t>Eigene Ergänzungen:</a:t>
            </a:r>
            <a:endParaRPr lang="de-DE" altLang="de-DE" sz="1200" dirty="0">
              <a:solidFill>
                <a:srgbClr val="000000"/>
              </a:solidFill>
              <a:latin typeface="Arial"/>
              <a:ea typeface="ＭＳ Ｐゴシック"/>
              <a:cs typeface="Arial"/>
            </a:endParaRPr>
          </a:p>
          <a:p>
            <a:endPar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dirty="0"/>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40</a:t>
            </a:fld>
            <a:endParaRPr lang="de-DE" altLang="de-DE"/>
          </a:p>
        </p:txBody>
      </p:sp>
    </p:spTree>
    <p:extLst>
      <p:ext uri="{BB962C8B-B14F-4D97-AF65-F5344CB8AC3E}">
        <p14:creationId xmlns:p14="http://schemas.microsoft.com/office/powerpoint/2010/main" val="2128205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36626">
              <a:defRPr/>
            </a:pP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41</a:t>
            </a:fld>
            <a:endParaRPr lang="de-DE" altLang="de-DE"/>
          </a:p>
        </p:txBody>
      </p:sp>
    </p:spTree>
    <p:extLst>
      <p:ext uri="{BB962C8B-B14F-4D97-AF65-F5344CB8AC3E}">
        <p14:creationId xmlns:p14="http://schemas.microsoft.com/office/powerpoint/2010/main" val="328899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ea typeface="ＭＳ Ｐゴシック" panose="020B0600070205080204" pitchFamily="34" charset="-128"/>
                <a:cs typeface="Arial" panose="020B0604020202020204" pitchFamily="34" charset="0"/>
              </a:rPr>
              <a:t>Eigene Ergänzungen:</a:t>
            </a:r>
          </a:p>
          <a:p>
            <a:endParaRPr lang="de-DE">
              <a:latin typeface="verdana"/>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a:t>
            </a:fld>
            <a:endParaRPr lang="de-DE" altLang="de-DE"/>
          </a:p>
        </p:txBody>
      </p:sp>
    </p:spTree>
    <p:extLst>
      <p:ext uri="{BB962C8B-B14F-4D97-AF65-F5344CB8AC3E}">
        <p14:creationId xmlns:p14="http://schemas.microsoft.com/office/powerpoint/2010/main" val="45200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36626">
              <a:buFont typeface="Arial" panose="020B0604020202020204" pitchFamily="34" charset="0"/>
              <a:buNone/>
              <a:defRPr/>
            </a:pP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71450" indent="-171450" defTabSz="436626">
              <a:buFont typeface="Arial" panose="020B0604020202020204" pitchFamily="34" charset="0"/>
              <a:buChar char="•"/>
              <a:defRPr/>
            </a:pPr>
            <a:r>
              <a:rPr lang="de-DE" altLang="de-DE" sz="1100" b="0">
                <a:solidFill>
                  <a:srgbClr val="000000"/>
                </a:solidFill>
                <a:latin typeface="Arial" panose="020B0604020202020204" pitchFamily="34" charset="0"/>
                <a:ea typeface="ＭＳ Ｐゴシック" panose="020B0600070205080204" pitchFamily="34" charset="-128"/>
                <a:cs typeface="Arial" panose="020B0604020202020204" pitchFamily="34" charset="0"/>
              </a:rPr>
              <a:t>Die </a:t>
            </a:r>
            <a:r>
              <a:rPr lang="de-DE" altLang="de-DE" sz="1100" b="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Lueranschlüsse</a:t>
            </a:r>
            <a:r>
              <a:rPr lang="de-DE" altLang="de-DE" sz="1100" b="0">
                <a:solidFill>
                  <a:srgbClr val="000000"/>
                </a:solidFill>
                <a:latin typeface="Arial" panose="020B0604020202020204" pitchFamily="34" charset="0"/>
                <a:ea typeface="ＭＳ Ｐゴシック" panose="020B0600070205080204" pitchFamily="34" charset="-128"/>
                <a:cs typeface="Arial" panose="020B0604020202020204" pitchFamily="34" charset="0"/>
              </a:rPr>
              <a:t> müssen</a:t>
            </a:r>
            <a:r>
              <a:rPr lang="de-DE" altLang="de-DE" sz="1100" b="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 vollständig geschlossen sein, sonst kann über die unbenutzten Anschlüssen während der Therapie Luft in das System gelangen!     </a:t>
            </a:r>
            <a:br>
              <a:rPr lang="de-DE" altLang="de-DE" sz="1100" b="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br>
            <a:endParaRPr lang="de-DE" altLang="de-DE" sz="1100" b="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36626"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marL="0" indent="0" defTabSz="436626">
              <a:buFont typeface="Arial" panose="020B0604020202020204" pitchFamily="34" charset="0"/>
              <a:buNone/>
              <a:defRPr/>
            </a:pPr>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42</a:t>
            </a:fld>
            <a:endParaRPr lang="de-DE" altLang="de-DE"/>
          </a:p>
        </p:txBody>
      </p:sp>
    </p:spTree>
    <p:extLst>
      <p:ext uri="{BB962C8B-B14F-4D97-AF65-F5344CB8AC3E}">
        <p14:creationId xmlns:p14="http://schemas.microsoft.com/office/powerpoint/2010/main" val="1937641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36626">
              <a:defRPr/>
            </a:pP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43</a:t>
            </a:fld>
            <a:endParaRPr lang="de-DE" altLang="de-DE"/>
          </a:p>
        </p:txBody>
      </p:sp>
    </p:spTree>
    <p:extLst>
      <p:ext uri="{BB962C8B-B14F-4D97-AF65-F5344CB8AC3E}">
        <p14:creationId xmlns:p14="http://schemas.microsoft.com/office/powerpoint/2010/main" val="2063439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36626">
              <a:defRP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 </a:t>
            </a:r>
          </a:p>
          <a:p>
            <a:pPr defTabSz="436626">
              <a:defRPr/>
            </a:pPr>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36626" rtl="0" eaLnBrk="0" fontAlgn="base" latinLnBrk="0" hangingPunct="0">
              <a:lnSpc>
                <a:spcPct val="100000"/>
              </a:lnSpc>
              <a:spcBef>
                <a:spcPct val="30000"/>
              </a:spcBef>
              <a:spcAft>
                <a:spcPct val="0"/>
              </a:spcAft>
              <a:buClrTx/>
              <a:buSzTx/>
              <a:buFontTx/>
              <a:buNone/>
              <a:tabLst/>
              <a:defRPr/>
            </a:pPr>
            <a:r>
              <a:rPr lang="de-DE" sz="1800" dirty="0">
                <a:effectLst/>
                <a:latin typeface="Segoe UI" panose="020B0502040204020203" pitchFamily="34" charset="0"/>
              </a:rPr>
              <a:t>Bei Applikation mit Infusionspumpe entsprechende Anweisungen beachten.</a:t>
            </a:r>
            <a:endParaRPr lang="de-DE" sz="1800" dirty="0">
              <a:effectLst/>
              <a:latin typeface="Arial" panose="020B0604020202020204" pitchFamily="34" charset="0"/>
            </a:endParaRPr>
          </a:p>
          <a:p>
            <a:pPr defTabSz="436626">
              <a:defRPr/>
            </a:pPr>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a:defRPr/>
            </a:pPr>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dirty="0">
              <a:ea typeface="ＭＳ Ｐゴシック" panose="020B0600070205080204" pitchFamily="34" charset="-128"/>
              <a:cs typeface="Geneva" charset="0"/>
            </a:endParaRPr>
          </a:p>
          <a:p>
            <a:endParaRPr lang="de-DE" dirty="0"/>
          </a:p>
          <a:p>
            <a:endParaRPr lang="de-DE" dirty="0"/>
          </a:p>
        </p:txBody>
      </p:sp>
      <p:sp>
        <p:nvSpPr>
          <p:cNvPr id="4" name="Foliennummernplatzhalter 3"/>
          <p:cNvSpPr>
            <a:spLocks noGrp="1"/>
          </p:cNvSpPr>
          <p:nvPr>
            <p:ph type="sldNum" sz="quarter" idx="10"/>
          </p:nvPr>
        </p:nvSpPr>
        <p:spPr/>
        <p:txBody>
          <a:bodyPr/>
          <a:lstStyle/>
          <a:p>
            <a:fld id="{32062B46-4F6D-4F86-8DB7-C310FD0CB371}" type="slidenum">
              <a:rPr lang="de-DE" altLang="de-DE" smtClean="0"/>
              <a:pPr/>
              <a:t>44</a:t>
            </a:fld>
            <a:endParaRPr lang="de-DE" altLang="de-DE"/>
          </a:p>
        </p:txBody>
      </p:sp>
    </p:spTree>
    <p:extLst>
      <p:ext uri="{BB962C8B-B14F-4D97-AF65-F5344CB8AC3E}">
        <p14:creationId xmlns:p14="http://schemas.microsoft.com/office/powerpoint/2010/main" val="3459703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Hinweise:</a:t>
            </a:r>
          </a:p>
          <a:p>
            <a:pPr marL="171450" indent="-171450">
              <a:buFont typeface="Arial" panose="020B0604020202020204" pitchFamily="34" charset="0"/>
              <a:buChar char="•"/>
            </a:pPr>
            <a:r>
              <a:rPr lang="de-DE"/>
              <a:t>Idealerweise wird die Slide-Klemme am unteren Ende des Koppelsystems </a:t>
            </a:r>
            <a:r>
              <a:rPr lang="de-DE" baseline="0"/>
              <a:t>geschlossen (zwei Finger breit über dem </a:t>
            </a:r>
            <a:r>
              <a:rPr lang="de-DE" baseline="0" err="1"/>
              <a:t>Lueranschluss</a:t>
            </a:r>
            <a:r>
              <a:rPr lang="de-DE" baseline="0"/>
              <a:t>)    </a:t>
            </a:r>
            <a:br>
              <a:rPr lang="de-DE" baseline="0"/>
            </a:br>
            <a:endParaRPr lang="de-DE" baseline="0"/>
          </a:p>
          <a:p>
            <a:pPr marL="0" indent="0">
              <a:buFont typeface="Arial" panose="020B0604020202020204" pitchFamily="34" charset="0"/>
              <a:buNone/>
            </a:pPr>
            <a:endParaRPr lang="de-DE" baseline="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marL="171450" indent="-171450">
              <a:buFont typeface="Arial" panose="020B0604020202020204" pitchFamily="34" charset="0"/>
              <a:buChar char="•"/>
            </a:pPr>
            <a:endParaRPr lang="de-DE"/>
          </a:p>
        </p:txBody>
      </p:sp>
      <p:sp>
        <p:nvSpPr>
          <p:cNvPr id="4" name="Foliennummernplatzhalter 3"/>
          <p:cNvSpPr>
            <a:spLocks noGrp="1"/>
          </p:cNvSpPr>
          <p:nvPr>
            <p:ph type="sldNum" sz="quarter" idx="10"/>
          </p:nvPr>
        </p:nvSpPr>
        <p:spPr/>
        <p:txBody>
          <a:bodyPr/>
          <a:lstStyle/>
          <a:p>
            <a:fld id="{32062B46-4F6D-4F86-8DB7-C310FD0CB371}" type="slidenum">
              <a:rPr lang="de-DE" altLang="de-DE" smtClean="0"/>
              <a:pPr/>
              <a:t>45</a:t>
            </a:fld>
            <a:endParaRPr lang="de-DE" altLang="de-DE"/>
          </a:p>
        </p:txBody>
      </p:sp>
    </p:spTree>
    <p:extLst>
      <p:ext uri="{BB962C8B-B14F-4D97-AF65-F5344CB8AC3E}">
        <p14:creationId xmlns:p14="http://schemas.microsoft.com/office/powerpoint/2010/main" val="3147768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46</a:t>
            </a:fld>
            <a:endParaRPr lang="de-DE" altLang="de-DE"/>
          </a:p>
        </p:txBody>
      </p:sp>
    </p:spTree>
    <p:extLst>
      <p:ext uri="{BB962C8B-B14F-4D97-AF65-F5344CB8AC3E}">
        <p14:creationId xmlns:p14="http://schemas.microsoft.com/office/powerpoint/2010/main" val="3939579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1"/>
              <a:t>Hinweise:</a:t>
            </a:r>
          </a:p>
          <a:p>
            <a:pPr marL="171450" indent="-171450">
              <a:buFont typeface="Arial" panose="020B0604020202020204" pitchFamily="34" charset="0"/>
              <a:buChar char="•"/>
            </a:pPr>
            <a:r>
              <a:rPr lang="de-DE"/>
              <a:t>Spülmenge zwischen den Medikamenten: mindestens 50 ml</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t>Spülmenge am Ende vor dem </a:t>
            </a:r>
            <a:r>
              <a:rPr lang="de-DE" err="1"/>
              <a:t>Dekonnektieren</a:t>
            </a:r>
            <a:r>
              <a:rPr lang="de-DE"/>
              <a:t>: mindestens 100 ml</a:t>
            </a:r>
            <a:br>
              <a:rPr lang="de-DE"/>
            </a:br>
            <a:endParaRPr lang="de-DE"/>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marL="0" indent="0">
              <a:buFont typeface="Arial" panose="020B0604020202020204" pitchFamily="34" charset="0"/>
              <a:buNone/>
            </a:pPr>
            <a:endParaRPr lang="de-DE"/>
          </a:p>
        </p:txBody>
      </p:sp>
      <p:sp>
        <p:nvSpPr>
          <p:cNvPr id="4" name="Foliennummernplatzhalter 3"/>
          <p:cNvSpPr>
            <a:spLocks noGrp="1"/>
          </p:cNvSpPr>
          <p:nvPr>
            <p:ph type="sldNum" sz="quarter" idx="10"/>
          </p:nvPr>
        </p:nvSpPr>
        <p:spPr/>
        <p:txBody>
          <a:bodyPr/>
          <a:lstStyle/>
          <a:p>
            <a:fld id="{32062B46-4F6D-4F86-8DB7-C310FD0CB371}" type="slidenum">
              <a:rPr lang="de-DE" altLang="de-DE" smtClean="0"/>
              <a:pPr/>
              <a:t>47</a:t>
            </a:fld>
            <a:endParaRPr lang="de-DE" altLang="de-DE"/>
          </a:p>
        </p:txBody>
      </p:sp>
    </p:spTree>
    <p:extLst>
      <p:ext uri="{BB962C8B-B14F-4D97-AF65-F5344CB8AC3E}">
        <p14:creationId xmlns:p14="http://schemas.microsoft.com/office/powerpoint/2010/main" val="1679272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altLang="de-DE" b="1">
                <a:solidFill>
                  <a:srgbClr val="000000"/>
                </a:solidFill>
                <a:ea typeface="ＭＳ Ｐゴシック" panose="020B0600070205080204" pitchFamily="34" charset="-128"/>
                <a:cs typeface="Arial" panose="020B0604020202020204" pitchFamily="34" charset="0"/>
              </a:rPr>
              <a:t>Hinweise:</a:t>
            </a:r>
          </a:p>
          <a:p>
            <a:pPr marL="171450" indent="-171450">
              <a:buFont typeface="Arial" panose="020B0604020202020204" pitchFamily="34" charset="0"/>
              <a:buChar char="•"/>
            </a:pPr>
            <a:r>
              <a:rPr lang="de-DE" altLang="de-DE" b="0">
                <a:solidFill>
                  <a:srgbClr val="000000"/>
                </a:solidFill>
                <a:ea typeface="ＭＳ Ｐゴシック" panose="020B0600070205080204" pitchFamily="34" charset="-128"/>
                <a:cs typeface="Arial" panose="020B0604020202020204" pitchFamily="34" charset="0"/>
              </a:rPr>
              <a:t>Verwendung von Einmalpinzetten, die anschließend entsorgt werden können</a:t>
            </a: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48</a:t>
            </a:fld>
            <a:endParaRPr lang="de-DE" altLang="de-DE"/>
          </a:p>
        </p:txBody>
      </p:sp>
    </p:spTree>
    <p:extLst>
      <p:ext uri="{BB962C8B-B14F-4D97-AF65-F5344CB8AC3E}">
        <p14:creationId xmlns:p14="http://schemas.microsoft.com/office/powerpoint/2010/main" val="3882925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49</a:t>
            </a:fld>
            <a:endParaRPr lang="de-DE" altLang="de-DE"/>
          </a:p>
        </p:txBody>
      </p:sp>
    </p:spTree>
    <p:extLst>
      <p:ext uri="{BB962C8B-B14F-4D97-AF65-F5344CB8AC3E}">
        <p14:creationId xmlns:p14="http://schemas.microsoft.com/office/powerpoint/2010/main" val="2644346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50</a:t>
            </a:fld>
            <a:endParaRPr lang="de-DE" altLang="de-DE"/>
          </a:p>
        </p:txBody>
      </p:sp>
    </p:spTree>
    <p:extLst>
      <p:ext uri="{BB962C8B-B14F-4D97-AF65-F5344CB8AC3E}">
        <p14:creationId xmlns:p14="http://schemas.microsoft.com/office/powerpoint/2010/main" val="989587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ltLang="de-DE" b="0">
                <a:solidFill>
                  <a:srgbClr val="000000"/>
                </a:solidFill>
                <a:ea typeface="ＭＳ Ｐゴシック" panose="020B0600070205080204" pitchFamily="34" charset="-128"/>
                <a:cs typeface="Arial" panose="020B0604020202020204" pitchFamily="34" charset="0"/>
              </a:rPr>
              <a:t>Tablettenteiler nicht für andere Präparate verwenden!</a:t>
            </a:r>
          </a:p>
          <a:p>
            <a:pPr marL="0" marR="0" indent="0" algn="l" defTabSz="457200" rtl="0" eaLnBrk="0" fontAlgn="base" latinLnBrk="0" hangingPunct="0">
              <a:lnSpc>
                <a:spcPct val="100000"/>
              </a:lnSpc>
              <a:spcBef>
                <a:spcPct val="30000"/>
              </a:spcBef>
              <a:spcAft>
                <a:spcPct val="0"/>
              </a:spcAft>
              <a:buClrTx/>
              <a:buSzTx/>
              <a:buFontTx/>
              <a:buNone/>
              <a:tabLst/>
              <a:defRPr/>
            </a:pPr>
            <a:endParaRPr lang="de-DE" altLang="de-DE" b="1">
              <a:solidFill>
                <a:srgbClr val="000000"/>
              </a:solidFill>
              <a:ea typeface="ＭＳ Ｐゴシック" panose="020B0600070205080204" pitchFamily="34" charset="-128"/>
              <a:cs typeface="Arial" panose="020B06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51</a:t>
            </a:fld>
            <a:endParaRPr lang="de-DE" altLang="de-DE"/>
          </a:p>
        </p:txBody>
      </p:sp>
    </p:spTree>
    <p:extLst>
      <p:ext uri="{BB962C8B-B14F-4D97-AF65-F5344CB8AC3E}">
        <p14:creationId xmlns:p14="http://schemas.microsoft.com/office/powerpoint/2010/main" val="85059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a:ea typeface="ＭＳ Ｐゴシック"/>
                <a:cs typeface="Calibri"/>
              </a:rPr>
              <a:t>Literatur: </a:t>
            </a:r>
            <a:endParaRPr lang="en-US" b="1"/>
          </a:p>
          <a:p>
            <a:r>
              <a:rPr lang="de-DE">
                <a:ea typeface="ＭＳ Ｐゴシック"/>
                <a:cs typeface="Calibri"/>
              </a:rPr>
              <a:t>[30]</a:t>
            </a:r>
          </a:p>
          <a:p>
            <a:pPr marL="0" marR="0" lvl="0" indent="0" algn="l" defTabSz="457200" rtl="0" eaLnBrk="0" fontAlgn="base" latinLnBrk="0" hangingPunct="0">
              <a:lnSpc>
                <a:spcPct val="100000"/>
              </a:lnSpc>
              <a:spcBef>
                <a:spcPct val="30000"/>
              </a:spcBef>
              <a:spcAft>
                <a:spcPct val="0"/>
              </a:spcAft>
              <a:buClrTx/>
              <a:buSzTx/>
              <a:buFont typeface="Arial"/>
              <a:buNone/>
              <a:tabLst/>
              <a:defRPr/>
            </a:pPr>
            <a:r>
              <a:rPr lang="de-DE">
                <a:ea typeface="ＭＳ Ｐゴシック"/>
                <a:cs typeface="Calibri"/>
              </a:rPr>
              <a:t>Mader R et al. </a:t>
            </a:r>
            <a:r>
              <a:rPr lang="en-US" sz="1800">
                <a:effectLst/>
                <a:latin typeface="Segoe UI" panose="020B0502040204020203" pitchFamily="34" charset="0"/>
              </a:rPr>
              <a:t>Longitudinal biomonitoring of nurses handling antineoplastic drugs</a:t>
            </a:r>
            <a:r>
              <a:rPr lang="en-US" sz="1800">
                <a:effectLst/>
                <a:latin typeface="Arial" panose="020B0604020202020204" pitchFamily="34" charset="0"/>
                <a:ea typeface="ＭＳ Ｐゴシック" charset="0"/>
              </a:rPr>
              <a:t>.</a:t>
            </a:r>
            <a:r>
              <a:rPr lang="de-DE">
                <a:ea typeface="ＭＳ Ｐゴシック"/>
                <a:cs typeface="Calibri"/>
              </a:rPr>
              <a:t> Journal </a:t>
            </a:r>
            <a:r>
              <a:rPr lang="de-DE" err="1">
                <a:ea typeface="ＭＳ Ｐゴシック"/>
                <a:cs typeface="Calibri"/>
              </a:rPr>
              <a:t>of</a:t>
            </a:r>
            <a:r>
              <a:rPr lang="de-DE">
                <a:ea typeface="ＭＳ Ｐゴシック"/>
                <a:cs typeface="Calibri"/>
              </a:rPr>
              <a:t> Clinical Nursing 2008; 18:263-69. Online veröffentlicht unter: </a:t>
            </a:r>
            <a:r>
              <a:rPr lang="de-DE">
                <a:ea typeface="ＭＳ Ｐゴシック"/>
                <a:cs typeface="Calibri"/>
                <a:hlinkClick r:id="rId3">
                  <a:extLst>
                    <a:ext uri="{A12FA001-AC4F-418D-AE19-62706E023703}">
                      <ahyp:hlinkClr xmlns:ahyp="http://schemas.microsoft.com/office/drawing/2018/hyperlinkcolor" val="tx"/>
                    </a:ext>
                  </a:extLst>
                </a:hlinkClick>
              </a:rPr>
              <a:t>http://onlinelibrary.wiley.com/doi/10.1111/j.1365-2702.2007.02189.x/epdf?r3_referer=wol&amp;tracking_action=preview_click&amp;show_checkout=1&amp;purchase_referrer=www.google.de&amp;purchase_site_license=LICENSE_DENIED_NO_CUSTOMER</a:t>
            </a:r>
            <a:endParaRPr lang="en-US">
              <a:ea typeface="ＭＳ Ｐゴシック"/>
              <a:cs typeface="Calibri"/>
            </a:endParaRPr>
          </a:p>
          <a:p>
            <a:endParaRPr lang="de-DE" altLang="de-DE">
              <a:ea typeface="ＭＳ Ｐゴシック"/>
              <a:cs typeface="Calibri"/>
            </a:endParaRPr>
          </a:p>
          <a:p>
            <a:r>
              <a:rPr lang="de-DE" altLang="de-DE" b="1">
                <a:ea typeface="ＭＳ Ｐゴシック"/>
                <a:cs typeface="Calibri"/>
              </a:rPr>
              <a:t>Eigene Ergänzungen:</a:t>
            </a:r>
            <a:endParaRPr lang="de-DE"/>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a:t>
            </a:fld>
            <a:endParaRPr lang="de-DE" altLang="de-DE"/>
          </a:p>
        </p:txBody>
      </p:sp>
    </p:spTree>
    <p:extLst>
      <p:ext uri="{BB962C8B-B14F-4D97-AF65-F5344CB8AC3E}">
        <p14:creationId xmlns:p14="http://schemas.microsoft.com/office/powerpoint/2010/main" val="1341282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b="1" dirty="0">
                <a:solidFill>
                  <a:srgbClr val="000000"/>
                </a:solidFill>
                <a:ea typeface="ＭＳ Ｐゴシック" panose="020B0600070205080204" pitchFamily="34" charset="-128"/>
                <a:cs typeface="Arial" panose="020B0604020202020204" pitchFamily="34" charset="0"/>
              </a:rPr>
              <a:t>Eigene Ergänzungen:</a:t>
            </a:r>
          </a:p>
          <a:p>
            <a:endParaRPr lang="de-DE" dirty="0"/>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52</a:t>
            </a:fld>
            <a:endParaRPr lang="de-DE" altLang="de-DE"/>
          </a:p>
        </p:txBody>
      </p:sp>
    </p:spTree>
    <p:extLst>
      <p:ext uri="{BB962C8B-B14F-4D97-AF65-F5344CB8AC3E}">
        <p14:creationId xmlns:p14="http://schemas.microsoft.com/office/powerpoint/2010/main" val="795668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53</a:t>
            </a:fld>
            <a:endParaRPr lang="de-DE" altLang="de-DE"/>
          </a:p>
        </p:txBody>
      </p:sp>
    </p:spTree>
    <p:extLst>
      <p:ext uri="{BB962C8B-B14F-4D97-AF65-F5344CB8AC3E}">
        <p14:creationId xmlns:p14="http://schemas.microsoft.com/office/powerpoint/2010/main" val="30413384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b="1" kern="1200">
                <a:solidFill>
                  <a:schemeClr val="tx1"/>
                </a:solidFill>
                <a:effectLst/>
                <a:latin typeface="+mn-lt"/>
                <a:ea typeface="ＭＳ Ｐゴシック" charset="0"/>
                <a:cs typeface="Geneva" pitchFamily="-110" charset="-128"/>
              </a:rPr>
              <a:t>Hinweise:</a:t>
            </a:r>
          </a:p>
          <a:p>
            <a:pPr marL="171450" lvl="0" indent="-171450">
              <a:buFont typeface="Arial" panose="020B0604020202020204" pitchFamily="34" charset="0"/>
              <a:buChar char="•"/>
            </a:pPr>
            <a:r>
              <a:rPr lang="de-DE" sz="1200" kern="1200">
                <a:solidFill>
                  <a:schemeClr val="tx1"/>
                </a:solidFill>
                <a:effectLst/>
                <a:latin typeface="+mn-lt"/>
                <a:ea typeface="ＭＳ Ｐゴシック" charset="0"/>
                <a:cs typeface="Geneva" pitchFamily="-110" charset="-128"/>
              </a:rPr>
              <a:t>Da bei dieser Variante ein relevantes Kontaminationsrisiko besteht, sollte der orale Applikationsweg nur angewandt werden, wenn es keine anderen Optionen gibt (bspw. in der Kinderonkologie) </a:t>
            </a:r>
          </a:p>
          <a:p>
            <a:pPr marL="171450" lvl="0" indent="-171450">
              <a:buFont typeface="Arial" panose="020B0604020202020204" pitchFamily="34" charset="0"/>
              <a:buChar char="•"/>
            </a:pPr>
            <a:r>
              <a:rPr lang="de-DE" sz="1200" kern="1200">
                <a:solidFill>
                  <a:schemeClr val="tx1"/>
                </a:solidFill>
                <a:effectLst/>
                <a:latin typeface="+mn-lt"/>
                <a:ea typeface="ＭＳ Ｐゴシック" charset="0"/>
                <a:cs typeface="Geneva" pitchFamily="-110" charset="-128"/>
              </a:rPr>
              <a:t>Verwendung von Einmalartikeln um eine Verwechslung/Nutzung für andere Zwecke sicher ausschließen zu können</a:t>
            </a:r>
          </a:p>
          <a:p>
            <a:pPr marL="171450" lvl="0" indent="-171450">
              <a:buFont typeface="Arial" panose="020B0604020202020204" pitchFamily="34" charset="0"/>
              <a:buChar char="•"/>
            </a:pPr>
            <a:r>
              <a:rPr lang="de-DE" sz="1200" kern="1200">
                <a:solidFill>
                  <a:schemeClr val="tx1"/>
                </a:solidFill>
                <a:effectLst/>
                <a:latin typeface="+mn-lt"/>
                <a:ea typeface="ＭＳ Ｐゴシック" charset="0"/>
                <a:cs typeface="Geneva" pitchFamily="-110" charset="-128"/>
              </a:rPr>
              <a:t>Einmalartikel nach der „Herstellung“ zusammen im Beutel entsorgen</a:t>
            </a:r>
          </a:p>
          <a:p>
            <a:pPr marL="0" marR="0" indent="0" algn="l" defTabSz="457200" rtl="0" eaLnBrk="0" fontAlgn="base" latinLnBrk="0" hangingPunct="0">
              <a:lnSpc>
                <a:spcPct val="100000"/>
              </a:lnSpc>
              <a:spcBef>
                <a:spcPct val="30000"/>
              </a:spcBef>
              <a:spcAft>
                <a:spcPct val="0"/>
              </a:spcAft>
              <a:buClrTx/>
              <a:buSzTx/>
              <a:buFontTx/>
              <a:buNone/>
              <a:tabLst/>
              <a:defRPr/>
            </a:pPr>
            <a:endParaRPr lang="de-DE" altLang="de-DE" b="1">
              <a:solidFill>
                <a:srgbClr val="000000"/>
              </a:solidFill>
              <a:ea typeface="ＭＳ Ｐゴシック" panose="020B0600070205080204" pitchFamily="34" charset="-128"/>
              <a:cs typeface="Arial" panose="020B06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54</a:t>
            </a:fld>
            <a:endParaRPr lang="de-DE" altLang="de-DE"/>
          </a:p>
        </p:txBody>
      </p:sp>
    </p:spTree>
    <p:extLst>
      <p:ext uri="{BB962C8B-B14F-4D97-AF65-F5344CB8AC3E}">
        <p14:creationId xmlns:p14="http://schemas.microsoft.com/office/powerpoint/2010/main" val="3568279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a:cs typeface="Calibri"/>
              </a:rPr>
              <a:t>Literatur:</a:t>
            </a:r>
          </a:p>
          <a:p>
            <a:r>
              <a:rPr lang="de-DE"/>
              <a:t>[27] </a:t>
            </a:r>
            <a:r>
              <a:rPr lang="de-DE" err="1">
                <a:ea typeface="ＭＳ Ｐゴシック"/>
                <a:cs typeface="Calibri"/>
              </a:rPr>
              <a:t>Sverdel</a:t>
            </a:r>
            <a:r>
              <a:rPr lang="de-DE">
                <a:ea typeface="ＭＳ Ｐゴシック"/>
                <a:cs typeface="Calibri"/>
              </a:rPr>
              <a:t>, Y. Untersuchung zur Zytostatika-Belastung im häuslichen Umfeld von Chemotherapie-Patienten, Dissertation LMU München, 2019 </a:t>
            </a:r>
            <a:endParaRPr lang="de-DE"/>
          </a:p>
          <a:p>
            <a:endParaRPr lang="de-DE" altLang="de-DE" b="1">
              <a:solidFill>
                <a:srgbClr val="000000"/>
              </a:solidFill>
              <a:ea typeface="ＭＳ Ｐゴシック"/>
              <a:cs typeface="Calibri"/>
            </a:endParaRPr>
          </a:p>
          <a:p>
            <a:endParaRPr lang="de-DE" altLang="de-DE" b="1">
              <a:solidFill>
                <a:srgbClr val="000000"/>
              </a:solidFill>
              <a:ea typeface="ＭＳ Ｐゴシック"/>
              <a:cs typeface="Calibri"/>
            </a:endParaRPr>
          </a:p>
          <a:p>
            <a:r>
              <a:rPr lang="de-DE" altLang="de-DE" b="1">
                <a:solidFill>
                  <a:srgbClr val="000000"/>
                </a:solidFill>
                <a:ea typeface="ＭＳ Ｐゴシック"/>
                <a:cs typeface="Calibri"/>
              </a:rPr>
              <a:t>Eigene Ergänzungen:</a:t>
            </a:r>
            <a:endParaRPr lang="de-DE"/>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55</a:t>
            </a:fld>
            <a:endParaRPr lang="de-DE" altLang="de-DE"/>
          </a:p>
        </p:txBody>
      </p:sp>
    </p:spTree>
    <p:extLst>
      <p:ext uri="{BB962C8B-B14F-4D97-AF65-F5344CB8AC3E}">
        <p14:creationId xmlns:p14="http://schemas.microsoft.com/office/powerpoint/2010/main" val="6650628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a:cs typeface="Calibri"/>
              </a:rPr>
              <a:t>Literatur:</a:t>
            </a:r>
          </a:p>
          <a:p>
            <a:r>
              <a:rPr lang="de-DE"/>
              <a:t>[27] </a:t>
            </a:r>
            <a:r>
              <a:rPr lang="de-DE" err="1">
                <a:ea typeface="ＭＳ Ｐゴシック"/>
                <a:cs typeface="Calibri"/>
              </a:rPr>
              <a:t>Sverdel</a:t>
            </a:r>
            <a:r>
              <a:rPr lang="de-DE">
                <a:ea typeface="ＭＳ Ｐゴシック"/>
                <a:cs typeface="Calibri"/>
              </a:rPr>
              <a:t>, Y. Untersuchung zur Zytostatika-Belastung im häuslichen Umfeld von Chemotherapie-Patienten, Dissertation LMU München, 2019 </a:t>
            </a:r>
            <a:endParaRPr lang="de-DE"/>
          </a:p>
          <a:p>
            <a:endParaRPr lang="de-DE" altLang="de-DE" b="1">
              <a:solidFill>
                <a:srgbClr val="000000"/>
              </a:solidFill>
              <a:ea typeface="ＭＳ Ｐゴシック"/>
              <a:cs typeface="Calibri"/>
            </a:endParaRPr>
          </a:p>
          <a:p>
            <a:endParaRPr lang="de-DE" altLang="de-DE" b="1">
              <a:solidFill>
                <a:srgbClr val="000000"/>
              </a:solidFill>
              <a:ea typeface="ＭＳ Ｐゴシック"/>
              <a:cs typeface="Calibri"/>
            </a:endParaRPr>
          </a:p>
          <a:p>
            <a:r>
              <a:rPr lang="de-DE" altLang="de-DE" b="1">
                <a:solidFill>
                  <a:srgbClr val="000000"/>
                </a:solidFill>
                <a:ea typeface="ＭＳ Ｐゴシック"/>
                <a:cs typeface="Calibri"/>
              </a:rPr>
              <a:t>Eigene Ergänzungen:</a:t>
            </a:r>
            <a:endParaRPr lang="de-DE"/>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56</a:t>
            </a:fld>
            <a:endParaRPr lang="de-DE" altLang="de-DE"/>
          </a:p>
        </p:txBody>
      </p:sp>
    </p:spTree>
    <p:extLst>
      <p:ext uri="{BB962C8B-B14F-4D97-AF65-F5344CB8AC3E}">
        <p14:creationId xmlns:p14="http://schemas.microsoft.com/office/powerpoint/2010/main" val="2582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71450" indent="-171450">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Reiniger sind hausintern festzulegen (z. B. verdünnte </a:t>
            </a:r>
            <a:r>
              <a:rPr lang="de-DE" altLang="de-DE" sz="12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NaOH</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-Lösung oder alkalische Desinfektionsmittel)</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57</a:t>
            </a:fld>
            <a:endParaRPr lang="de-DE" altLang="de-DE"/>
          </a:p>
        </p:txBody>
      </p:sp>
    </p:spTree>
    <p:extLst>
      <p:ext uri="{BB962C8B-B14F-4D97-AF65-F5344CB8AC3E}">
        <p14:creationId xmlns:p14="http://schemas.microsoft.com/office/powerpoint/2010/main" val="2976613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u="sng">
                <a:solidFill>
                  <a:srgbClr val="000000"/>
                </a:solidFill>
                <a:ea typeface="ＭＳ Ｐゴシック" panose="020B0600070205080204" pitchFamily="34" charset="-128"/>
                <a:cs typeface="Arial" panose="020B0604020202020204" pitchFamily="34" charset="0"/>
              </a:rPr>
              <a:t>Literatur</a:t>
            </a:r>
            <a:r>
              <a:rPr lang="de-DE" altLang="de-DE">
                <a:solidFill>
                  <a:srgbClr val="000000"/>
                </a:solidFill>
                <a:ea typeface="ＭＳ Ｐゴシック" panose="020B0600070205080204" pitchFamily="34" charset="-128"/>
                <a:cs typeface="Arial" panose="020B0604020202020204" pitchFamily="34" charset="0"/>
              </a:rPr>
              <a:t>:</a:t>
            </a:r>
          </a:p>
          <a:p>
            <a:r>
              <a:rPr lang="de-DE" altLang="de-DE">
                <a:solidFill>
                  <a:srgbClr val="000000"/>
                </a:solidFill>
                <a:ea typeface="ＭＳ Ｐゴシック" panose="020B0600070205080204" pitchFamily="34" charset="-128"/>
                <a:cs typeface="Arial" panose="020B0604020202020204" pitchFamily="34" charset="0"/>
              </a:rPr>
              <a:t>[16]</a:t>
            </a:r>
          </a:p>
          <a:p>
            <a:r>
              <a:rPr lang="de-DE" altLang="de-DE">
                <a:solidFill>
                  <a:srgbClr val="666565"/>
                </a:solidFill>
                <a:ea typeface="ＭＳ Ｐゴシック" panose="020B0600070205080204" pitchFamily="34" charset="-128"/>
                <a:cs typeface="Geneva" charset="0"/>
              </a:rPr>
              <a:t>Richtlinie über die Entsorgung von Abfällen aus Einrichtungen des Gesundheitsdienstes der LAGA (Länderarbeitsgemeinschaft Abfall), 9ff. Online veröffentlicht unter: http://www.laga-online.de/servlet/is/23874/M%2018%20Januar%202015_Endfassung.pdf?command=downloadContent&amp;filename=M%2018%20Januar%202015_Endfassung.pdf</a:t>
            </a:r>
            <a:endParaRPr lang="de-DE" altLang="de-DE" b="1">
              <a:solidFill>
                <a:srgbClr val="000000"/>
              </a:solidFill>
              <a:ea typeface="ＭＳ Ｐゴシック" panose="020B0600070205080204" pitchFamily="34" charset="-128"/>
              <a:cs typeface="Arial" panose="020B0604020202020204" pitchFamily="34" charset="0"/>
            </a:endParaRPr>
          </a:p>
          <a:p>
            <a:endParaRPr lang="de-DE" altLang="de-DE" b="1">
              <a:solidFill>
                <a:srgbClr val="000000"/>
              </a:solidFill>
              <a:ea typeface="ＭＳ Ｐゴシック" panose="020B0600070205080204" pitchFamily="34" charset="-128"/>
              <a:cs typeface="Arial" panose="020B0604020202020204" pitchFamily="34" charset="0"/>
            </a:endParaRP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58</a:t>
            </a:fld>
            <a:endParaRPr lang="de-DE" altLang="de-DE"/>
          </a:p>
        </p:txBody>
      </p:sp>
    </p:spTree>
    <p:extLst>
      <p:ext uri="{BB962C8B-B14F-4D97-AF65-F5344CB8AC3E}">
        <p14:creationId xmlns:p14="http://schemas.microsoft.com/office/powerpoint/2010/main" val="10909501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solidFill>
                  <a:srgbClr val="000000"/>
                </a:solidFill>
                <a:ea typeface="ＭＳ Ｐゴシック" panose="020B0600070205080204" pitchFamily="34" charset="-128"/>
                <a:cs typeface="Arial" panose="020B0604020202020204" pitchFamily="34" charset="0"/>
              </a:rPr>
              <a:t>Hinweise: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800" dirty="0">
                <a:effectLst/>
                <a:latin typeface="Segoe UI" panose="020B0502040204020203" pitchFamily="34" charset="0"/>
              </a:rPr>
              <a:t>https://www.bgw-online.de/resource/blob/18266/b4b6b11ab40bb5ea0aaa402801247cbb/bgw09-19-042-zytostatika-im-gesundheitsdienst-data.pdf</a:t>
            </a:r>
            <a:endParaRPr lang="de-DE" sz="1800" dirty="0">
              <a:effectLst/>
              <a:latin typeface="Arial" panose="020B0604020202020204" pitchFamily="34" charset="0"/>
            </a:endParaRPr>
          </a:p>
          <a:p>
            <a:endParaRPr lang="de-DE" altLang="de-DE" b="1" dirty="0">
              <a:solidFill>
                <a:srgbClr val="000000"/>
              </a:solidFill>
              <a:ea typeface="ＭＳ Ｐゴシック" panose="020B0600070205080204" pitchFamily="34" charset="-128"/>
              <a:cs typeface="Arial" panose="020B0604020202020204" pitchFamily="34" charset="0"/>
            </a:endParaRPr>
          </a:p>
          <a:p>
            <a:endParaRPr lang="de-DE" altLang="de-DE" b="1" dirty="0">
              <a:solidFill>
                <a:srgbClr val="000000"/>
              </a:solidFill>
              <a:ea typeface="ＭＳ Ｐゴシック" panose="020B0600070205080204" pitchFamily="34" charset="-128"/>
              <a:cs typeface="Arial" panose="020B0604020202020204" pitchFamily="34" charset="0"/>
            </a:endParaRPr>
          </a:p>
          <a:p>
            <a:r>
              <a:rPr lang="de-DE" altLang="de-DE" b="1" dirty="0">
                <a:solidFill>
                  <a:srgbClr val="000000"/>
                </a:solidFill>
                <a:ea typeface="ＭＳ Ｐゴシック" panose="020B0600070205080204" pitchFamily="34" charset="-128"/>
                <a:cs typeface="Arial" panose="020B0604020202020204" pitchFamily="34" charset="0"/>
              </a:rPr>
              <a:t>Eigene Ergänzungen:</a:t>
            </a:r>
          </a:p>
          <a:p>
            <a:endParaRPr lang="de-DE" altLang="de-DE" dirty="0">
              <a:ea typeface="ＭＳ Ｐゴシック" panose="020B0600070205080204" pitchFamily="34" charset="-128"/>
              <a:cs typeface="Geneva"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59</a:t>
            </a:fld>
            <a:endParaRPr lang="de-DE" altLang="de-DE"/>
          </a:p>
        </p:txBody>
      </p:sp>
    </p:spTree>
    <p:extLst>
      <p:ext uri="{BB962C8B-B14F-4D97-AF65-F5344CB8AC3E}">
        <p14:creationId xmlns:p14="http://schemas.microsoft.com/office/powerpoint/2010/main" val="38224794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Hinweise:</a:t>
            </a:r>
          </a:p>
          <a:p>
            <a:pPr marL="171450" indent="-171450">
              <a:buFont typeface="Arial" panose="020B0604020202020204" pitchFamily="34" charset="0"/>
              <a:buChar char="•"/>
            </a:pPr>
            <a:r>
              <a:rPr lang="de-DE" altLang="de-DE" b="0">
                <a:solidFill>
                  <a:srgbClr val="000000"/>
                </a:solidFill>
                <a:ea typeface="ＭＳ Ｐゴシック" panose="020B0600070205080204" pitchFamily="34" charset="-128"/>
                <a:cs typeface="Arial" panose="020B0604020202020204" pitchFamily="34" charset="0"/>
              </a:rPr>
              <a:t>Eine versehentliche Kontamination anderer</a:t>
            </a:r>
            <a:r>
              <a:rPr lang="de-DE" altLang="de-DE" b="0" baseline="0">
                <a:solidFill>
                  <a:srgbClr val="000000"/>
                </a:solidFill>
                <a:ea typeface="ＭＳ Ｐゴシック" panose="020B0600070205080204" pitchFamily="34" charset="-128"/>
                <a:cs typeface="Arial" panose="020B0604020202020204" pitchFamily="34" charset="0"/>
              </a:rPr>
              <a:t> Personen (z.B. des Reinigungspersonals) muss auch bei gering kontaminierten Abfällen immer sicher ausgeschlossen sein.</a:t>
            </a:r>
            <a:endParaRPr lang="de-DE" altLang="de-DE" b="0">
              <a:solidFill>
                <a:srgbClr val="000000"/>
              </a:solidFill>
              <a:ea typeface="ＭＳ Ｐゴシック" panose="020B0600070205080204" pitchFamily="34" charset="-128"/>
              <a:cs typeface="Arial" panose="020B0604020202020204" pitchFamily="34"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ltLang="de-DE" b="0">
                <a:solidFill>
                  <a:srgbClr val="000000"/>
                </a:solidFill>
                <a:ea typeface="ＭＳ Ｐゴシック" panose="020B0600070205080204" pitchFamily="34" charset="-128"/>
                <a:cs typeface="Arial" panose="020B0604020202020204" pitchFamily="34" charset="0"/>
              </a:rPr>
              <a:t>Eimer mit Trittpedal zum Öffnen des Deckels sind zu bevorzugen</a:t>
            </a: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60</a:t>
            </a:fld>
            <a:endParaRPr lang="de-DE" altLang="de-DE"/>
          </a:p>
        </p:txBody>
      </p:sp>
    </p:spTree>
    <p:extLst>
      <p:ext uri="{BB962C8B-B14F-4D97-AF65-F5344CB8AC3E}">
        <p14:creationId xmlns:p14="http://schemas.microsoft.com/office/powerpoint/2010/main" val="2382834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a:ea typeface="ＭＳ Ｐゴシック"/>
                <a:cs typeface="Arial"/>
              </a:rPr>
              <a:t>Hinweise:</a:t>
            </a:r>
          </a:p>
          <a:p>
            <a:pPr marL="171450" indent="-171450">
              <a:buFont typeface="Arial" panose="020B0604020202020204" pitchFamily="34" charset="0"/>
              <a:buChar char="•"/>
            </a:pPr>
            <a:r>
              <a:rPr lang="de-DE" altLang="de-DE" sz="1200">
                <a:solidFill>
                  <a:srgbClr val="000000"/>
                </a:solidFill>
                <a:latin typeface="Arial"/>
                <a:ea typeface="ＭＳ Ｐゴシック"/>
                <a:cs typeface="Arial"/>
              </a:rPr>
              <a:t>AVV: Abfallverzeichnis-Verordnung</a:t>
            </a:r>
          </a:p>
          <a:p>
            <a:pPr marL="171450" indent="-171450">
              <a:buFont typeface="Arial" panose="020B0604020202020204" pitchFamily="34" charset="0"/>
              <a:buChar char="•"/>
            </a:pPr>
            <a:r>
              <a:rPr lang="de-DE">
                <a:solidFill>
                  <a:srgbClr val="000000"/>
                </a:solidFill>
                <a:latin typeface="Arial"/>
                <a:ea typeface="ＭＳ Ｐゴシック"/>
                <a:cs typeface="Arial"/>
              </a:rPr>
              <a:t>PSA: persönliche Schutzausrüstung</a:t>
            </a:r>
          </a:p>
          <a:p>
            <a:pPr marL="171450" indent="-171450">
              <a:buFont typeface="Arial" panose="020B0604020202020204" pitchFamily="34" charset="0"/>
              <a:buChar char="•"/>
            </a:pPr>
            <a:r>
              <a:rPr lang="de-DE" sz="1800">
                <a:effectLst/>
                <a:latin typeface="Segoe UI" panose="020B0502040204020203" pitchFamily="34" charset="0"/>
              </a:rPr>
              <a:t>Konzentrate auch kleiner Volumina fallen unter stark kontaminierte Abfälle. Diese fallen in der Regel nur in der Zytostatika-Herstellung an und nicht in der medizinischen Einrichtung</a:t>
            </a:r>
            <a:endParaRPr lang="de-DE" altLang="de-DE">
              <a:solidFill>
                <a:srgbClr val="000000"/>
              </a:solidFill>
              <a:latin typeface="Arial"/>
              <a:ea typeface="ＭＳ Ｐゴシック"/>
              <a:cs typeface="Arial"/>
            </a:endParaRPr>
          </a:p>
          <a:p>
            <a:pPr>
              <a:buFont typeface="Wingdings" panose="05000000000000000000" pitchFamily="2" charset="2"/>
              <a:buNone/>
            </a:pP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buFont typeface="Wingdings" panose="05000000000000000000" pitchFamily="2" charset="2"/>
            </a:pPr>
            <a:endParaRPr lang="de-DE" altLang="de-DE">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a:ea typeface="ＭＳ Ｐゴシック"/>
                <a:cs typeface="Arial"/>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61</a:t>
            </a:fld>
            <a:endParaRPr lang="de-DE" altLang="de-DE"/>
          </a:p>
        </p:txBody>
      </p:sp>
    </p:spTree>
    <p:extLst>
      <p:ext uri="{BB962C8B-B14F-4D97-AF65-F5344CB8AC3E}">
        <p14:creationId xmlns:p14="http://schemas.microsoft.com/office/powerpoint/2010/main" val="393737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a:t>
            </a:fld>
            <a:endParaRPr lang="de-DE" altLang="de-DE"/>
          </a:p>
        </p:txBody>
      </p:sp>
    </p:spTree>
    <p:extLst>
      <p:ext uri="{BB962C8B-B14F-4D97-AF65-F5344CB8AC3E}">
        <p14:creationId xmlns:p14="http://schemas.microsoft.com/office/powerpoint/2010/main" val="3944346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62</a:t>
            </a:fld>
            <a:endParaRPr lang="de-DE" altLang="de-DE"/>
          </a:p>
        </p:txBody>
      </p:sp>
    </p:spTree>
    <p:extLst>
      <p:ext uri="{BB962C8B-B14F-4D97-AF65-F5344CB8AC3E}">
        <p14:creationId xmlns:p14="http://schemas.microsoft.com/office/powerpoint/2010/main" val="3454184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a:solidFill>
                  <a:srgbClr val="000000"/>
                </a:solidFill>
                <a:ea typeface="ＭＳ Ｐゴシック"/>
                <a:cs typeface="Calibri"/>
              </a:rPr>
              <a:t>Hinweise:</a:t>
            </a:r>
          </a:p>
          <a:p>
            <a:pPr marL="171450" indent="-171450">
              <a:buFont typeface="Arial"/>
              <a:buChar char="•"/>
              <a:defRPr/>
            </a:pPr>
            <a:r>
              <a:rPr lang="de-DE">
                <a:ea typeface="ＭＳ Ｐゴシック"/>
                <a:cs typeface="Calibri"/>
              </a:rPr>
              <a:t>Tipp: Entsorgungshinweise vor Ort aushängen</a:t>
            </a:r>
          </a:p>
          <a:p>
            <a:pPr marL="171450" indent="-171450">
              <a:buFont typeface="Arial"/>
              <a:buChar char="•"/>
              <a:defRPr/>
            </a:pPr>
            <a:endParaRPr lang="de-DE">
              <a:solidFill>
                <a:srgbClr val="000000"/>
              </a:solidFill>
              <a:ea typeface="ＭＳ Ｐゴシック"/>
              <a:cs typeface="Calibri"/>
            </a:endParaRPr>
          </a:p>
          <a:p>
            <a:pPr marL="0" marR="0" lvl="0" indent="0" algn="l" defTabSz="457200">
              <a:lnSpc>
                <a:spcPct val="100000"/>
              </a:lnSpc>
              <a:spcBef>
                <a:spcPct val="30000"/>
              </a:spcBef>
              <a:spcAft>
                <a:spcPct val="0"/>
              </a:spcAft>
              <a:buClrTx/>
              <a:buSzTx/>
              <a:buFontTx/>
              <a:buNone/>
              <a:tabLst/>
              <a:defRPr/>
            </a:pPr>
            <a:r>
              <a:rPr lang="de-DE" altLang="de-DE" b="1">
                <a:solidFill>
                  <a:srgbClr val="000000"/>
                </a:solidFill>
                <a:ea typeface="ＭＳ Ｐゴシック"/>
                <a:cs typeface="Calibri"/>
              </a:rPr>
              <a:t>Eigene Ergänzungen:</a:t>
            </a:r>
            <a:endParaRPr lang="de-DE"/>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63</a:t>
            </a:fld>
            <a:endParaRPr lang="de-DE" altLang="de-DE"/>
          </a:p>
        </p:txBody>
      </p:sp>
    </p:spTree>
    <p:extLst>
      <p:ext uri="{BB962C8B-B14F-4D97-AF65-F5344CB8AC3E}">
        <p14:creationId xmlns:p14="http://schemas.microsoft.com/office/powerpoint/2010/main" val="25986400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1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71450" indent="-171450">
              <a:buFont typeface="Arial" panose="020B0604020202020204" pitchFamily="34" charset="0"/>
              <a:buChar char="•"/>
            </a:pPr>
            <a:r>
              <a:rPr lang="de-DE" altLang="de-DE" sz="1100"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Körperflüssigkeiten:</a:t>
            </a:r>
          </a:p>
          <a:p>
            <a:pPr lvl="1"/>
            <a:r>
              <a:rPr lang="de-DE" altLang="de-DE"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In der Regel keine Einstufung als Gefahrstoff aufgrund des Verdünnungseffektes: </a:t>
            </a:r>
            <a:r>
              <a:rPr lang="de-DE" altLang="de-DE"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Nach der Gefahrstoffverordnung ist ein Stoff erst ein Gefahrstoff, wenn ein Massengehalt von 0,1 von Hundert erreicht oder überschritten wird. Durch Verdünnung im Blut (5–7l) bzw. anderer Körperkompartimente ist der Gehalt niedriger.</a:t>
            </a:r>
          </a:p>
          <a:p>
            <a:pPr marL="457200" lvl="1" indent="0">
              <a:buFont typeface="Symbol" panose="05050102010706020507" pitchFamily="18" charset="2"/>
              <a:buNone/>
            </a:pPr>
            <a:r>
              <a:rPr lang="de-DE" altLang="de-DE"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Ausnahme: bei Hochdosistherapien oder erbrochener Mageninhalt nach oraler Gabe (Schutzhandschuhe gefordert!)</a:t>
            </a:r>
          </a:p>
          <a:p>
            <a:endParaRPr lang="de-DE" altLang="de-DE" sz="11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1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65</a:t>
            </a:fld>
            <a:endParaRPr lang="de-DE" altLang="de-DE"/>
          </a:p>
        </p:txBody>
      </p:sp>
    </p:spTree>
    <p:extLst>
      <p:ext uri="{BB962C8B-B14F-4D97-AF65-F5344CB8AC3E}">
        <p14:creationId xmlns:p14="http://schemas.microsoft.com/office/powerpoint/2010/main" val="1170963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u="sng">
                <a:solidFill>
                  <a:srgbClr val="000000"/>
                </a:solidFill>
                <a:ea typeface="ＭＳ Ｐゴシック" panose="020B0600070205080204" pitchFamily="34" charset="-128"/>
                <a:cs typeface="Arial" panose="020B0604020202020204" pitchFamily="34" charset="0"/>
              </a:rPr>
              <a:t>Literatur</a:t>
            </a:r>
            <a:r>
              <a:rPr lang="de-DE" altLang="de-DE">
                <a:solidFill>
                  <a:srgbClr val="000000"/>
                </a:solidFill>
                <a:ea typeface="ＭＳ Ｐゴシック" panose="020B0600070205080204" pitchFamily="34" charset="-128"/>
                <a:cs typeface="Arial" panose="020B0604020202020204" pitchFamily="34" charset="0"/>
              </a:rPr>
              <a:t>:</a:t>
            </a:r>
          </a:p>
          <a:p>
            <a:r>
              <a:rPr lang="de-DE" altLang="de-DE">
                <a:solidFill>
                  <a:srgbClr val="000000"/>
                </a:solidFill>
                <a:ea typeface="ＭＳ Ｐゴシック" panose="020B0600070205080204" pitchFamily="34" charset="-128"/>
                <a:cs typeface="Arial" panose="020B0604020202020204" pitchFamily="34" charset="0"/>
              </a:rPr>
              <a:t>[17]</a:t>
            </a:r>
          </a:p>
          <a:p>
            <a:r>
              <a:rPr lang="de-DE" altLang="de-DE" i="1">
                <a:solidFill>
                  <a:srgbClr val="666565"/>
                </a:solidFill>
                <a:ea typeface="ＭＳ Ｐゴシック" panose="020B0600070205080204" pitchFamily="34" charset="-128"/>
                <a:cs typeface="Geneva" charset="0"/>
              </a:rPr>
              <a:t>Eitel A et al. </a:t>
            </a:r>
            <a:r>
              <a:rPr lang="de-DE" altLang="de-DE">
                <a:solidFill>
                  <a:srgbClr val="666565"/>
                </a:solidFill>
                <a:ea typeface="ＭＳ Ｐゴシック" panose="020B0600070205080204" pitchFamily="34" charset="-128"/>
                <a:cs typeface="Geneva" charset="0"/>
              </a:rPr>
              <a:t>Umgang mit Zytostatika. 4. Auflage, Januar 2001, 34–35. </a:t>
            </a: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solidFill>
                <a:srgbClr val="000000"/>
              </a:solidFill>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66</a:t>
            </a:fld>
            <a:endParaRPr lang="de-DE" altLang="de-DE"/>
          </a:p>
        </p:txBody>
      </p:sp>
    </p:spTree>
    <p:extLst>
      <p:ext uri="{BB962C8B-B14F-4D97-AF65-F5344CB8AC3E}">
        <p14:creationId xmlns:p14="http://schemas.microsoft.com/office/powerpoint/2010/main" val="22192978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Hinweise: </a:t>
            </a:r>
            <a:br>
              <a:rPr lang="de-DE" altLang="de-DE" b="1">
                <a:solidFill>
                  <a:srgbClr val="000000"/>
                </a:solidFill>
                <a:ea typeface="ＭＳ Ｐゴシック" panose="020B0600070205080204" pitchFamily="34" charset="-128"/>
                <a:cs typeface="Arial" panose="020B0604020202020204" pitchFamily="34" charset="0"/>
              </a:rPr>
            </a:br>
            <a:r>
              <a:rPr lang="de-DE" sz="1800">
                <a:effectLst/>
                <a:latin typeface="Segoe UI" panose="020B0502040204020203" pitchFamily="34" charset="0"/>
              </a:rPr>
              <a:t>Bei starker Kontamination: Z. B. Spritzer und </a:t>
            </a:r>
            <a:r>
              <a:rPr lang="de-DE" sz="1800" err="1">
                <a:effectLst/>
                <a:latin typeface="Segoe UI" panose="020B0502040204020203" pitchFamily="34" charset="0"/>
              </a:rPr>
              <a:t>Verschüttungen</a:t>
            </a:r>
            <a:r>
              <a:rPr lang="de-DE" sz="1800">
                <a:effectLst/>
                <a:latin typeface="Segoe UI" panose="020B0502040204020203" pitchFamily="34" charset="0"/>
              </a:rPr>
              <a:t> von Zytostatika-Lösungen, Ausscheidungen von Zytostatika-Patienten (Erbrochenes, Faeces/Urin): Intensivreinigung bzw. Entsorgung der Textilien</a:t>
            </a:r>
            <a:endParaRPr lang="de-DE" sz="1800">
              <a:effectLst/>
              <a:latin typeface="Arial" panose="020B0604020202020204" pitchFamily="34" charset="0"/>
            </a:endParaRP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67</a:t>
            </a:fld>
            <a:endParaRPr lang="de-DE" altLang="de-DE"/>
          </a:p>
        </p:txBody>
      </p:sp>
    </p:spTree>
    <p:extLst>
      <p:ext uri="{BB962C8B-B14F-4D97-AF65-F5344CB8AC3E}">
        <p14:creationId xmlns:p14="http://schemas.microsoft.com/office/powerpoint/2010/main" val="1810478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u="sng">
                <a:solidFill>
                  <a:srgbClr val="000000"/>
                </a:solidFill>
                <a:ea typeface="ＭＳ Ｐゴシック" panose="020B0600070205080204" pitchFamily="34" charset="-128"/>
                <a:cs typeface="Arial" panose="020B0604020202020204" pitchFamily="34" charset="0"/>
              </a:rPr>
              <a:t>Literatur</a:t>
            </a:r>
            <a:r>
              <a:rPr lang="de-DE" altLang="de-DE">
                <a:solidFill>
                  <a:srgbClr val="000000"/>
                </a:solidFill>
                <a:ea typeface="ＭＳ Ｐゴシック" panose="020B0600070205080204" pitchFamily="34" charset="-128"/>
                <a:cs typeface="Arial" panose="020B0604020202020204" pitchFamily="34" charset="0"/>
              </a:rPr>
              <a:t>:</a:t>
            </a:r>
          </a:p>
          <a:p>
            <a:r>
              <a:rPr lang="de-DE" altLang="de-DE">
                <a:solidFill>
                  <a:srgbClr val="000000"/>
                </a:solidFill>
                <a:ea typeface="ＭＳ Ｐゴシック" panose="020B0600070205080204" pitchFamily="34" charset="-128"/>
                <a:cs typeface="Arial" panose="020B0604020202020204" pitchFamily="34" charset="0"/>
              </a:rPr>
              <a:t>[18]</a:t>
            </a:r>
          </a:p>
          <a:p>
            <a:r>
              <a:rPr lang="de-DE" sz="1200">
                <a:latin typeface="Segoe UI" panose="020B0502040204020203" pitchFamily="34" charset="0"/>
              </a:rPr>
              <a:t>ESOP, </a:t>
            </a:r>
            <a:r>
              <a:rPr lang="de-DE" sz="1200" err="1">
                <a:latin typeface="Segoe UI" panose="020B0502040204020203" pitchFamily="34" charset="0"/>
              </a:rPr>
              <a:t>QuapoS</a:t>
            </a:r>
            <a:r>
              <a:rPr lang="de-DE" sz="1200">
                <a:latin typeface="Segoe UI" panose="020B0502040204020203" pitchFamily="34" charset="0"/>
              </a:rPr>
              <a:t> 6 – Qualitätsstandards für den pharmazeutisch-onkologischen Service, 6. Auflage 2018. Online veröffentlicht unter:</a:t>
            </a:r>
          </a:p>
          <a:p>
            <a:r>
              <a:rPr lang="de-DE" sz="1200">
                <a:latin typeface="Segoe UI" panose="020B0502040204020203" pitchFamily="34" charset="0"/>
              </a:rPr>
              <a:t>https://esop.li/wp-content/uploads/2020/03/Inhalt_B_QuapoS_DEU_1907_03_aktuell.pdf</a:t>
            </a:r>
          </a:p>
          <a:p>
            <a:endParaRPr lang="de-DE" altLang="de-DE" b="1" u="none">
              <a:solidFill>
                <a:srgbClr val="000000"/>
              </a:solidFill>
              <a:ea typeface="ＭＳ Ｐゴシック" panose="020B0600070205080204" pitchFamily="34" charset="-128"/>
              <a:cs typeface="Arial" panose="020B0604020202020204" pitchFamily="34" charset="0"/>
            </a:endParaRPr>
          </a:p>
          <a:p>
            <a:endParaRPr lang="de-DE" altLang="de-DE" b="1">
              <a:solidFill>
                <a:srgbClr val="000000"/>
              </a:solidFill>
              <a:ea typeface="ＭＳ Ｐゴシック" panose="020B0600070205080204" pitchFamily="34" charset="-128"/>
              <a:cs typeface="Arial" panose="020B0604020202020204" pitchFamily="34" charset="0"/>
            </a:endParaRP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68</a:t>
            </a:fld>
            <a:endParaRPr lang="de-DE" altLang="de-DE"/>
          </a:p>
        </p:txBody>
      </p:sp>
    </p:spTree>
    <p:extLst>
      <p:ext uri="{BB962C8B-B14F-4D97-AF65-F5344CB8AC3E}">
        <p14:creationId xmlns:p14="http://schemas.microsoft.com/office/powerpoint/2010/main" val="3118553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a:cs typeface="Calibri"/>
              </a:rPr>
              <a:t>Hinweise:</a:t>
            </a:r>
          </a:p>
          <a:p>
            <a:pPr marL="171450" indent="-171450">
              <a:buFont typeface="Arial" panose="020B0604020202020204" pitchFamily="34" charset="0"/>
              <a:buChar char="•"/>
            </a:pPr>
            <a:r>
              <a:rPr lang="de-DE" altLang="de-DE">
                <a:solidFill>
                  <a:srgbClr val="000000"/>
                </a:solidFill>
                <a:ea typeface="ＭＳ Ｐゴシック"/>
                <a:cs typeface="Calibri"/>
              </a:rPr>
              <a:t>Unbeabsichtigte Freisetzung von Zytostatika:</a:t>
            </a:r>
          </a:p>
          <a:p>
            <a:pPr marL="628650" lvl="1" indent="-171450">
              <a:buFont typeface="Symbol" panose="05050102010706020507" pitchFamily="18" charset="2"/>
              <a:buChar char="-"/>
            </a:pPr>
            <a:r>
              <a:rPr lang="de-DE" altLang="de-DE">
                <a:solidFill>
                  <a:srgbClr val="000000"/>
                </a:solidFill>
                <a:ea typeface="ＭＳ Ｐゴシック"/>
                <a:cs typeface="Calibri"/>
              </a:rPr>
              <a:t>Notfallmaßnahmen sollten festgelegt sein, als Aushang vorhanden sein und in der Unterweisung vermittelt und geübt werden.</a:t>
            </a:r>
          </a:p>
          <a:p>
            <a:pPr marL="628650" lvl="1" indent="-171450">
              <a:buFont typeface="Symbol" panose="05050102010706020507" pitchFamily="18" charset="2"/>
              <a:buChar char="-"/>
            </a:pPr>
            <a:r>
              <a:rPr lang="de-DE" altLang="de-DE">
                <a:solidFill>
                  <a:srgbClr val="000000"/>
                </a:solidFill>
                <a:ea typeface="ＭＳ Ｐゴシック"/>
                <a:cs typeface="Calibri"/>
              </a:rPr>
              <a:t>Alle zur Beseitigung von </a:t>
            </a:r>
            <a:r>
              <a:rPr lang="de-DE" altLang="de-DE" err="1">
                <a:solidFill>
                  <a:srgbClr val="000000"/>
                </a:solidFill>
                <a:ea typeface="ＭＳ Ｐゴシック"/>
                <a:cs typeface="Calibri"/>
              </a:rPr>
              <a:t>Verschüttungen</a:t>
            </a:r>
            <a:r>
              <a:rPr lang="de-DE" altLang="de-DE">
                <a:solidFill>
                  <a:srgbClr val="000000"/>
                </a:solidFill>
                <a:ea typeface="ＭＳ Ｐゴシック"/>
                <a:cs typeface="Calibri"/>
              </a:rPr>
              <a:t> erforderlichen Hilfsmittel (Einmaltücher, Handschaufel für Glasbruch), inklusive einer Anweisung, sind in einem Set (Dekontaminations-Set, Spill-Kit) bereitzuhalten.</a:t>
            </a:r>
          </a:p>
          <a:p>
            <a:endParaRPr lang="de-DE">
              <a:ea typeface="ＭＳ Ｐゴシック"/>
              <a:cs typeface="Calibri"/>
            </a:endParaRPr>
          </a:p>
          <a:p>
            <a:endParaRPr lang="de-DE" altLang="de-DE" b="1">
              <a:solidFill>
                <a:srgbClr val="000000"/>
              </a:solidFill>
              <a:ea typeface="ＭＳ Ｐゴシック" panose="020B0600070205080204" pitchFamily="34" charset="-128"/>
              <a:cs typeface="Calibri"/>
            </a:endParaRP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a:cs typeface="Calibri"/>
              </a:rPr>
              <a:t>Eigene Ergänzungen:</a:t>
            </a:r>
          </a:p>
          <a:p>
            <a:endParaRPr lang="de-DE" altLang="de-DE">
              <a:solidFill>
                <a:srgbClr val="000000"/>
              </a:solidFill>
              <a:ea typeface="ＭＳ Ｐゴシック" panose="020B0600070205080204" pitchFamily="34" charset="-128"/>
              <a:cs typeface="Arial" panose="020B0604020202020204" pitchFamily="34" charset="0"/>
            </a:endParaRPr>
          </a:p>
          <a:p>
            <a:endParaRPr lang="de-DE" altLang="de-DE">
              <a:ea typeface="ＭＳ Ｐゴシック" panose="020B0600070205080204" pitchFamily="34" charset="-128"/>
              <a:cs typeface="Geneva"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69</a:t>
            </a:fld>
            <a:endParaRPr lang="de-DE" altLang="de-DE"/>
          </a:p>
        </p:txBody>
      </p:sp>
    </p:spTree>
    <p:extLst>
      <p:ext uri="{BB962C8B-B14F-4D97-AF65-F5344CB8AC3E}">
        <p14:creationId xmlns:p14="http://schemas.microsoft.com/office/powerpoint/2010/main" val="19551522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100" b="1">
                <a:latin typeface="Arial" panose="020B0604020202020204" pitchFamily="34" charset="0"/>
                <a:ea typeface="ＭＳ Ｐゴシック" panose="020B0600070205080204" pitchFamily="34" charset="-128"/>
                <a:cs typeface="Arial" panose="020B0604020202020204" pitchFamily="34" charset="0"/>
              </a:rPr>
              <a:t>Hinweise:</a:t>
            </a:r>
          </a:p>
          <a:p>
            <a:pPr marL="163195" indent="-163195">
              <a:buFont typeface="Arial" panose="020B0604020202020204" pitchFamily="34" charset="0"/>
              <a:buChar char="•"/>
            </a:pPr>
            <a:r>
              <a:rPr lang="de-DE" altLang="de-DE" sz="1100">
                <a:latin typeface="Arial"/>
                <a:ea typeface="ＭＳ Ｐゴシック"/>
                <a:cs typeface="Arial"/>
              </a:rPr>
              <a:t>Bei Hautkontakt betroffene Stelle sofort gründlich mit fließendem kaltem Wasser abspülen (zunächst keine Seife verwenden) </a:t>
            </a:r>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a:p>
            <a:pPr marL="600361" lvl="1" indent="-163735">
              <a:buFont typeface="Symbol" panose="05050102010706020507" pitchFamily="18" charset="2"/>
              <a:buChar char="-"/>
            </a:pPr>
            <a:r>
              <a:rPr lang="de-DE" altLang="de-DE" sz="1100">
                <a:latin typeface="Arial" panose="020B0604020202020204" pitchFamily="34" charset="0"/>
                <a:ea typeface="ＭＳ Ｐゴシック" panose="020B0600070205080204" pitchFamily="34" charset="-128"/>
                <a:cs typeface="Arial" panose="020B0604020202020204" pitchFamily="34" charset="0"/>
              </a:rPr>
              <a:t>Kalt: warmes Wasser öffnet die Poren</a:t>
            </a:r>
          </a:p>
          <a:p>
            <a:pPr marL="600361" lvl="1" indent="-163735">
              <a:buFont typeface="Symbol" panose="05050102010706020507" pitchFamily="18" charset="2"/>
              <a:buChar char="-"/>
            </a:pPr>
            <a:r>
              <a:rPr lang="de-DE" altLang="de-DE" sz="1100">
                <a:latin typeface="Arial" panose="020B0604020202020204" pitchFamily="34" charset="0"/>
                <a:ea typeface="ＭＳ Ｐゴシック" panose="020B0600070205080204" pitchFamily="34" charset="-128"/>
                <a:cs typeface="Arial" panose="020B0604020202020204" pitchFamily="34" charset="0"/>
              </a:rPr>
              <a:t>Zunächst keine Seife verwenden: Seife wäscht die physiologische Hautschutzbarriere ab und würde die Zytostatika-Penetration fördern</a:t>
            </a:r>
          </a:p>
          <a:p>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a:p>
            <a:r>
              <a:rPr lang="de-DE" altLang="de-DE" sz="1100" b="1">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70</a:t>
            </a:fld>
            <a:endParaRPr lang="de-DE" altLang="de-DE"/>
          </a:p>
        </p:txBody>
      </p:sp>
    </p:spTree>
    <p:extLst>
      <p:ext uri="{BB962C8B-B14F-4D97-AF65-F5344CB8AC3E}">
        <p14:creationId xmlns:p14="http://schemas.microsoft.com/office/powerpoint/2010/main" val="2242190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b="1" dirty="0">
                <a:ea typeface="ＭＳ Ｐゴシック" panose="020B0600070205080204" pitchFamily="34" charset="-128"/>
                <a:cs typeface="Arial" panose="020B0604020202020204" pitchFamily="34" charset="0"/>
              </a:rPr>
              <a:t>Hinweise:</a:t>
            </a:r>
            <a:br>
              <a:rPr lang="de-DE" altLang="de-DE" b="1" dirty="0">
                <a:ea typeface="ＭＳ Ｐゴシック" panose="020B0600070205080204" pitchFamily="34" charset="-128"/>
                <a:cs typeface="Arial" panose="020B0604020202020204" pitchFamily="34" charset="0"/>
              </a:rPr>
            </a:br>
            <a:r>
              <a:rPr lang="de-DE" altLang="de-DE" sz="1800" b="0" dirty="0">
                <a:effectLst/>
                <a:latin typeface="Segoe UI" panose="020B0502040204020203" pitchFamily="34" charset="0"/>
                <a:ea typeface="ＭＳ Ｐゴシック" panose="020B0600070205080204" pitchFamily="34" charset="-128"/>
                <a:cs typeface="Arial" panose="020B0604020202020204" pitchFamily="34" charset="0"/>
              </a:rPr>
              <a:t>B</a:t>
            </a:r>
            <a:r>
              <a:rPr lang="de-DE" sz="1800" b="0" dirty="0">
                <a:effectLst/>
                <a:latin typeface="Segoe UI" panose="020B0502040204020203" pitchFamily="34" charset="0"/>
              </a:rPr>
              <a:t>e</a:t>
            </a:r>
            <a:r>
              <a:rPr lang="de-DE" sz="1800" dirty="0">
                <a:effectLst/>
                <a:latin typeface="Segoe UI" panose="020B0502040204020203" pitchFamily="34" charset="0"/>
              </a:rPr>
              <a:t>i Spülung des Auges ist darauf zu achten, dass kontaminierte Spülflüssigkeit nicht in das andere, nicht kontaminierte Auge läuft!</a:t>
            </a:r>
            <a:endParaRPr lang="de-DE" sz="1800" dirty="0">
              <a:effectLst/>
              <a:latin typeface="Arial" panose="020B0604020202020204" pitchFamily="34" charset="0"/>
            </a:endParaRPr>
          </a:p>
          <a:p>
            <a:endParaRPr lang="de-DE" altLang="de-DE" b="1" dirty="0">
              <a:ea typeface="ＭＳ Ｐゴシック" panose="020B0600070205080204" pitchFamily="34" charset="-128"/>
              <a:cs typeface="Arial" panose="020B0604020202020204" pitchFamily="34" charset="0"/>
            </a:endParaRPr>
          </a:p>
          <a:p>
            <a:endParaRPr lang="de-DE" altLang="de-DE" b="1" dirty="0">
              <a:ea typeface="ＭＳ Ｐゴシック" panose="020B0600070205080204" pitchFamily="34" charset="-128"/>
              <a:cs typeface="Arial" panose="020B0604020202020204" pitchFamily="34" charset="0"/>
            </a:endParaRPr>
          </a:p>
          <a:p>
            <a:r>
              <a:rPr lang="de-DE" altLang="de-DE" b="1" dirty="0">
                <a:ea typeface="ＭＳ Ｐゴシック" panose="020B0600070205080204" pitchFamily="34" charset="-128"/>
                <a:cs typeface="Arial" panose="020B0604020202020204" pitchFamily="34" charset="0"/>
              </a:rPr>
              <a:t>Eigene Ergänzungen:</a:t>
            </a:r>
          </a:p>
          <a:p>
            <a:endParaRPr lang="de-DE" altLang="de-DE" dirty="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71</a:t>
            </a:fld>
            <a:endParaRPr lang="de-DE" altLang="de-DE"/>
          </a:p>
        </p:txBody>
      </p:sp>
    </p:spTree>
    <p:extLst>
      <p:ext uri="{BB962C8B-B14F-4D97-AF65-F5344CB8AC3E}">
        <p14:creationId xmlns:p14="http://schemas.microsoft.com/office/powerpoint/2010/main" val="29221931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72</a:t>
            </a:fld>
            <a:endParaRPr lang="de-DE" altLang="de-DE"/>
          </a:p>
        </p:txBody>
      </p:sp>
    </p:spTree>
    <p:extLst>
      <p:ext uri="{BB962C8B-B14F-4D97-AF65-F5344CB8AC3E}">
        <p14:creationId xmlns:p14="http://schemas.microsoft.com/office/powerpoint/2010/main" val="391595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a:t>
            </a:fld>
            <a:endParaRPr lang="de-DE" altLang="de-DE"/>
          </a:p>
        </p:txBody>
      </p:sp>
    </p:spTree>
    <p:extLst>
      <p:ext uri="{BB962C8B-B14F-4D97-AF65-F5344CB8AC3E}">
        <p14:creationId xmlns:p14="http://schemas.microsoft.com/office/powerpoint/2010/main" val="285072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Es gibt unterschiedliche Dekontaminationskonzepte.</a:t>
            </a:r>
          </a:p>
          <a:p>
            <a:pPr marL="163195" indent="-163195">
              <a:buFont typeface="Arial" panose="020B0604020202020204" pitchFamily="34" charset="0"/>
              <a:buChar char="•"/>
            </a:pPr>
            <a:r>
              <a:rPr lang="de-DE" altLang="de-DE" sz="1200">
                <a:solidFill>
                  <a:srgbClr val="000000"/>
                </a:solidFill>
                <a:latin typeface="Arial"/>
                <a:ea typeface="ＭＳ Ｐゴシック"/>
                <a:cs typeface="Arial"/>
              </a:rPr>
              <a:t>Handschaufeln können das Verschleppungsrisiko erhöhen. Einmalartikel, wie z. B. </a:t>
            </a:r>
            <a:r>
              <a:rPr lang="de-DE" altLang="de-DE" sz="1200" err="1">
                <a:solidFill>
                  <a:srgbClr val="000000"/>
                </a:solidFill>
                <a:latin typeface="Arial"/>
                <a:ea typeface="ＭＳ Ｐゴシック"/>
                <a:cs typeface="Arial"/>
              </a:rPr>
              <a:t>Molinea</a:t>
            </a:r>
            <a:r>
              <a:rPr lang="de-DE" altLang="de-DE" sz="1200">
                <a:solidFill>
                  <a:srgbClr val="000000"/>
                </a:solidFill>
                <a:latin typeface="Arial"/>
                <a:ea typeface="ＭＳ Ｐゴシック"/>
                <a:cs typeface="Arial"/>
              </a:rPr>
              <a:t>-Unterlagen, eignen sich ggf. besser für die Aufnahme von Glasbruch (dabei stichdichte Überhandschuhe tragen!)</a:t>
            </a:r>
          </a:p>
          <a:p>
            <a:pPr marL="163195" indent="-163195">
              <a:buFont typeface="Arial" panose="020B0604020202020204" pitchFamily="34" charset="0"/>
              <a:buChar char="•"/>
            </a:pPr>
            <a:r>
              <a:rPr lang="de-DE" sz="1800">
                <a:latin typeface="Segoe UI"/>
                <a:ea typeface="ＭＳ Ｐゴシック"/>
                <a:cs typeface="Segoe UI"/>
              </a:rPr>
              <a:t>Zu der fachgerechten Dekontamination von Oberflächen enthält das EAZY Schulungsmaterial auch einen kurzen Film!</a:t>
            </a: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Hauseigener Prozess:</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V</a:t>
            </a: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erwenden Sie zur Ergänzung dieser Folien doch einfach die Leer-Folien-Vorlagen, die sich am Ende dieser Präsentation befinden.</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73</a:t>
            </a:fld>
            <a:endParaRPr lang="de-DE" altLang="de-DE"/>
          </a:p>
        </p:txBody>
      </p:sp>
    </p:spTree>
    <p:extLst>
      <p:ext uri="{BB962C8B-B14F-4D97-AF65-F5344CB8AC3E}">
        <p14:creationId xmlns:p14="http://schemas.microsoft.com/office/powerpoint/2010/main" val="33490301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Abfallbehälter bereitstellen, um die kontaminierten Gegenstände direkt, ohne Wege, entsorgen zu können</a:t>
            </a:r>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74</a:t>
            </a:fld>
            <a:endParaRPr lang="de-DE" altLang="de-DE"/>
          </a:p>
        </p:txBody>
      </p:sp>
    </p:spTree>
    <p:extLst>
      <p:ext uri="{BB962C8B-B14F-4D97-AF65-F5344CB8AC3E}">
        <p14:creationId xmlns:p14="http://schemas.microsoft.com/office/powerpoint/2010/main" val="2770959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Handschuhe: Zytostatika-Handschuhe geeigneter Dicke (vgl. Fa. Berner)</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eaLnBrk="1" hangingPunct="1"/>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75</a:t>
            </a:fld>
            <a:endParaRPr lang="de-DE" altLang="de-DE"/>
          </a:p>
        </p:txBody>
      </p:sp>
    </p:spTree>
    <p:extLst>
      <p:ext uri="{BB962C8B-B14F-4D97-AF65-F5344CB8AC3E}">
        <p14:creationId xmlns:p14="http://schemas.microsoft.com/office/powerpoint/2010/main" val="282321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eaLnBrk="1" hangingPunct="1"/>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76</a:t>
            </a:fld>
            <a:endParaRPr lang="de-DE" altLang="de-DE"/>
          </a:p>
        </p:txBody>
      </p:sp>
    </p:spTree>
    <p:extLst>
      <p:ext uri="{BB962C8B-B14F-4D97-AF65-F5344CB8AC3E}">
        <p14:creationId xmlns:p14="http://schemas.microsoft.com/office/powerpoint/2010/main" val="17764201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altLang="de-DE" b="1" dirty="0">
                <a:solidFill>
                  <a:srgbClr val="000000"/>
                </a:solidFill>
                <a:ea typeface="ＭＳ Ｐゴシック"/>
                <a:cs typeface="Calibri"/>
              </a:rPr>
              <a:t>Hinweise:</a:t>
            </a:r>
          </a:p>
          <a:p>
            <a:pPr marL="171450" indent="-171450">
              <a:buFont typeface="Arial" panose="020B0604020202020204" pitchFamily="34" charset="0"/>
              <a:buChar char="•"/>
            </a:pPr>
            <a:r>
              <a:rPr lang="de-DE" altLang="de-DE" dirty="0" err="1">
                <a:solidFill>
                  <a:srgbClr val="000000"/>
                </a:solidFill>
                <a:ea typeface="ＭＳ Ｐゴシック"/>
                <a:cs typeface="Calibri"/>
              </a:rPr>
              <a:t>Treosulfan</a:t>
            </a:r>
            <a:r>
              <a:rPr lang="de-DE" altLang="de-DE" dirty="0">
                <a:solidFill>
                  <a:srgbClr val="000000"/>
                </a:solidFill>
                <a:ea typeface="ＭＳ Ｐゴシック"/>
                <a:cs typeface="Calibri"/>
              </a:rPr>
              <a:t> + alkalische Lösung: Es entstehen flüchtige toxische Stoffe (Schwefeldioxid und Butan-bis-epoxid).</a:t>
            </a:r>
          </a:p>
          <a:p>
            <a:pPr marL="171450" indent="-171450">
              <a:buFont typeface="Arial" panose="020B0604020202020204" pitchFamily="34" charset="0"/>
              <a:buChar char="•"/>
            </a:pPr>
            <a:r>
              <a:rPr lang="de-DE" altLang="de-DE" dirty="0">
                <a:solidFill>
                  <a:srgbClr val="000000"/>
                </a:solidFill>
                <a:ea typeface="ＭＳ Ｐゴシック"/>
                <a:cs typeface="Calibri"/>
              </a:rPr>
              <a:t>Reste von </a:t>
            </a:r>
            <a:r>
              <a:rPr lang="de-DE" altLang="de-DE" dirty="0" err="1">
                <a:solidFill>
                  <a:srgbClr val="000000"/>
                </a:solidFill>
                <a:ea typeface="ＭＳ Ｐゴシック"/>
                <a:cs typeface="Calibri"/>
              </a:rPr>
              <a:t>Anthrazyklinen</a:t>
            </a:r>
            <a:r>
              <a:rPr lang="de-DE" altLang="de-DE" dirty="0">
                <a:solidFill>
                  <a:srgbClr val="000000"/>
                </a:solidFill>
                <a:ea typeface="ＭＳ Ｐゴシック"/>
                <a:cs typeface="Calibri"/>
              </a:rPr>
              <a:t>, die sich nicht entfernen lassen: Zunächst mit transparenter Klebefolie abdecken (Zersetzung durch Licht).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800" dirty="0">
                <a:effectLst/>
                <a:latin typeface="Segoe UI" panose="020B0502040204020203" pitchFamily="34" charset="0"/>
              </a:rPr>
              <a:t>bzgl. des alkalischen Reinigungsmittels ist die Apotheke zu befragen</a:t>
            </a:r>
            <a:endParaRPr lang="de-DE" sz="1800" dirty="0">
              <a:effectLst/>
              <a:latin typeface="Arial" panose="020B0604020202020204" pitchFamily="34" charset="0"/>
            </a:endParaRPr>
          </a:p>
          <a:p>
            <a:pPr marL="0" indent="0">
              <a:buFont typeface="Arial" panose="020B0604020202020204" pitchFamily="34" charset="0"/>
              <a:buNone/>
            </a:pPr>
            <a:endParaRPr lang="de-DE" altLang="de-DE" dirty="0">
              <a:solidFill>
                <a:srgbClr val="000000"/>
              </a:solidFill>
              <a:ea typeface="ＭＳ Ｐゴシック"/>
              <a:cs typeface="Calibri"/>
            </a:endParaRPr>
          </a:p>
          <a:p>
            <a:endParaRPr lang="de-DE" altLang="de-DE" dirty="0">
              <a:solidFill>
                <a:srgbClr val="000000"/>
              </a:solidFill>
              <a:ea typeface="ＭＳ Ｐゴシック" panose="020B0600070205080204" pitchFamily="34" charset="-128"/>
              <a:cs typeface="Arial" panose="020B0604020202020204" pitchFamily="34" charset="0"/>
            </a:endParaRPr>
          </a:p>
          <a:p>
            <a:r>
              <a:rPr lang="de-DE" altLang="de-DE" u="sng" dirty="0">
                <a:solidFill>
                  <a:srgbClr val="000000"/>
                </a:solidFill>
                <a:ea typeface="ＭＳ Ｐゴシック"/>
                <a:cs typeface="Calibri"/>
              </a:rPr>
              <a:t>Literatur</a:t>
            </a:r>
            <a:r>
              <a:rPr lang="de-DE" altLang="de-DE" dirty="0">
                <a:solidFill>
                  <a:srgbClr val="000000"/>
                </a:solidFill>
                <a:ea typeface="ＭＳ Ｐゴシック"/>
                <a:cs typeface="Calibri"/>
              </a:rPr>
              <a:t>:</a:t>
            </a:r>
          </a:p>
          <a:p>
            <a:r>
              <a:rPr lang="de-DE" altLang="de-DE" dirty="0">
                <a:solidFill>
                  <a:srgbClr val="000000"/>
                </a:solidFill>
                <a:ea typeface="ＭＳ Ｐゴシック"/>
                <a:cs typeface="Calibri"/>
              </a:rPr>
              <a:t>[20]</a:t>
            </a:r>
          </a:p>
          <a:p>
            <a:r>
              <a:rPr lang="de-DE" sz="1800" dirty="0">
                <a:effectLst/>
                <a:latin typeface="Segoe UI" panose="020B0502040204020203" pitchFamily="34" charset="0"/>
              </a:rPr>
              <a:t>Türk J et al. Entwicklung eines Reinigungsverfahrens zur Beseitigung von</a:t>
            </a:r>
            <a:r>
              <a:rPr lang="de-DE" sz="1800" dirty="0">
                <a:effectLst/>
                <a:latin typeface="Arial" panose="020B0604020202020204" pitchFamily="34" charset="0"/>
              </a:rPr>
              <a:t> </a:t>
            </a:r>
            <a:r>
              <a:rPr lang="de-DE" sz="1800" dirty="0">
                <a:effectLst/>
                <a:latin typeface="Segoe UI" panose="020B0502040204020203" pitchFamily="34" charset="0"/>
              </a:rPr>
              <a:t>Außenkontaminationen an Primärverpackungen von Zytostatika. 2003. Online veröffentlicht unter: https://www.iuta.de/igf-docs/abschlussbericht_13030.pdf</a:t>
            </a:r>
            <a:endParaRPr lang="de-DE" sz="1800" dirty="0">
              <a:effectLst/>
              <a:latin typeface="Arial" panose="020B0604020202020204" pitchFamily="34" charset="0"/>
            </a:endParaRPr>
          </a:p>
          <a:p>
            <a:endParaRPr lang="de-DE" altLang="de-DE" b="1" dirty="0">
              <a:solidFill>
                <a:srgbClr val="000000"/>
              </a:solidFill>
              <a:ea typeface="ＭＳ Ｐゴシック" panose="020B0600070205080204" pitchFamily="34" charset="-128"/>
              <a:cs typeface="Arial" panose="020B0604020202020204" pitchFamily="34" charset="0"/>
            </a:endParaRPr>
          </a:p>
          <a:p>
            <a:endParaRPr lang="de-DE" altLang="de-DE" b="1" dirty="0">
              <a:solidFill>
                <a:srgbClr val="000000"/>
              </a:solidFill>
              <a:ea typeface="ＭＳ Ｐゴシック" panose="020B0600070205080204" pitchFamily="34" charset="-128"/>
              <a:cs typeface="Arial" panose="020B0604020202020204" pitchFamily="34" charset="0"/>
            </a:endParaRPr>
          </a:p>
          <a:p>
            <a:r>
              <a:rPr lang="de-DE" altLang="de-DE" b="1" dirty="0">
                <a:solidFill>
                  <a:srgbClr val="000000"/>
                </a:solidFill>
                <a:ea typeface="ＭＳ Ｐゴシック"/>
                <a:cs typeface="Calibri"/>
              </a:rPr>
              <a:t>Eigene Ergänzungen:</a:t>
            </a:r>
          </a:p>
          <a:p>
            <a:endParaRPr lang="de-DE" altLang="de-DE" dirty="0">
              <a:ea typeface="ＭＳ Ｐゴシック" panose="020B0600070205080204" pitchFamily="34" charset="-128"/>
              <a:cs typeface="Geneva" charset="0"/>
            </a:endParaRPr>
          </a:p>
          <a:p>
            <a:endParaRPr lang="de-DE" altLang="de-DE" dirty="0">
              <a:ea typeface="ＭＳ Ｐゴシック" panose="020B0600070205080204" pitchFamily="34" charset="-128"/>
              <a:cs typeface="Geneva"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77</a:t>
            </a:fld>
            <a:endParaRPr lang="de-DE" altLang="de-DE"/>
          </a:p>
        </p:txBody>
      </p:sp>
    </p:spTree>
    <p:extLst>
      <p:ext uri="{BB962C8B-B14F-4D97-AF65-F5344CB8AC3E}">
        <p14:creationId xmlns:p14="http://schemas.microsoft.com/office/powerpoint/2010/main" val="12205018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78</a:t>
            </a:fld>
            <a:endParaRPr lang="de-DE" altLang="de-DE"/>
          </a:p>
        </p:txBody>
      </p:sp>
    </p:spTree>
    <p:extLst>
      <p:ext uri="{BB962C8B-B14F-4D97-AF65-F5344CB8AC3E}">
        <p14:creationId xmlns:p14="http://schemas.microsoft.com/office/powerpoint/2010/main" val="8262213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79</a:t>
            </a:fld>
            <a:endParaRPr lang="de-DE" altLang="de-DE"/>
          </a:p>
        </p:txBody>
      </p:sp>
    </p:spTree>
    <p:extLst>
      <p:ext uri="{BB962C8B-B14F-4D97-AF65-F5344CB8AC3E}">
        <p14:creationId xmlns:p14="http://schemas.microsoft.com/office/powerpoint/2010/main" val="34440254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Wischproben: s. a. IUTA oder LMU München </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80</a:t>
            </a:fld>
            <a:endParaRPr lang="de-DE" altLang="de-DE"/>
          </a:p>
        </p:txBody>
      </p:sp>
    </p:spTree>
    <p:extLst>
      <p:ext uri="{BB962C8B-B14F-4D97-AF65-F5344CB8AC3E}">
        <p14:creationId xmlns:p14="http://schemas.microsoft.com/office/powerpoint/2010/main" val="25694840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a:lnSpc>
                <a:spcPct val="90000"/>
              </a:lnSpc>
              <a:defRPr/>
            </a:pPr>
            <a:r>
              <a:rPr lang="de-DE" altLang="de-DE" sz="900" b="1" dirty="0">
                <a:solidFill>
                  <a:srgbClr val="000000"/>
                </a:solidFill>
                <a:latin typeface="Arial"/>
                <a:ea typeface="ＭＳ Ｐゴシック"/>
                <a:cs typeface="Arial"/>
              </a:rPr>
              <a:t>Hinweise:</a:t>
            </a:r>
          </a:p>
          <a:p>
            <a:pPr marL="163195" indent="-163195">
              <a:lnSpc>
                <a:spcPct val="90000"/>
              </a:lnSpc>
              <a:buFont typeface="Arial" panose="020B0604020202020204" pitchFamily="34" charset="0"/>
              <a:buChar char="•"/>
              <a:defRPr/>
            </a:pPr>
            <a:r>
              <a:rPr lang="de-DE" altLang="de-DE" sz="900" b="1" dirty="0">
                <a:solidFill>
                  <a:srgbClr val="000000"/>
                </a:solidFill>
                <a:latin typeface="Arial"/>
                <a:ea typeface="ＭＳ Ｐゴシック"/>
                <a:cs typeface="Arial"/>
              </a:rPr>
              <a:t>Wischproben auf Oberflächen</a:t>
            </a: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Beim Wischprobenverfahren werden festgelegte Oberflächen im Arbeitsbereich mittels getränkter Wischtücher beprobt und die aufgenommenen Zytostatika mengenmäßig gemessen.</a:t>
            </a: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In einer BGW-Studie wurde gezeigt, dass mittels Wischproben hohe und niedrige Belastungen am Arbeitsplatz nachweisbar sind (</a:t>
            </a:r>
            <a:r>
              <a:rPr lang="de-DE" altLang="de-DE" sz="900" i="1" dirty="0">
                <a:solidFill>
                  <a:srgbClr val="000000"/>
                </a:solidFill>
                <a:latin typeface="Arial"/>
                <a:ea typeface="ＭＳ Ｐゴシック"/>
                <a:cs typeface="Arial"/>
              </a:rPr>
              <a:t>Monitoring-Effekt-Studie</a:t>
            </a:r>
            <a:r>
              <a:rPr lang="de-DE" altLang="de-DE" sz="900" dirty="0">
                <a:solidFill>
                  <a:srgbClr val="000000"/>
                </a:solidFill>
                <a:latin typeface="Arial"/>
                <a:ea typeface="ＭＳ Ｐゴシック"/>
                <a:cs typeface="Arial"/>
              </a:rPr>
              <a:t> </a:t>
            </a:r>
            <a:r>
              <a:rPr lang="de-DE" altLang="de-DE" sz="900" i="1" dirty="0">
                <a:solidFill>
                  <a:srgbClr val="000000"/>
                </a:solidFill>
                <a:latin typeface="Arial"/>
                <a:ea typeface="ＭＳ Ｐゴシック"/>
                <a:cs typeface="Arial"/>
              </a:rPr>
              <a:t>[MEWIP] 2008: </a:t>
            </a:r>
            <a:r>
              <a:rPr lang="de-DE" sz="1800" dirty="0">
                <a:latin typeface="Segoe UI"/>
                <a:ea typeface="ＭＳ Ｐゴシック"/>
                <a:cs typeface="Segoe UI"/>
              </a:rPr>
              <a:t>https://www.bgw-online.de/DE/Arbeitssicherheit-Gesundheitsschutz/Grundlagen-Forschung/GPR-Medientypen/Wissenschaft-Forschung/MEWIP.html)</a:t>
            </a:r>
            <a:endParaRPr lang="de-DE" altLang="de-DE" sz="900" dirty="0">
              <a:solidFill>
                <a:srgbClr val="000000"/>
              </a:solidFill>
              <a:latin typeface="Segoe UI"/>
              <a:ea typeface="ＭＳ Ｐゴシック"/>
              <a:cs typeface="Segoe UI"/>
            </a:endParaRPr>
          </a:p>
          <a:p>
            <a:pPr marL="600075" marR="0" lvl="1" indent="-163195" algn="l" defTabSz="457200" rtl="0" eaLnBrk="0" fontAlgn="base" latinLnBrk="0" hangingPunct="0">
              <a:lnSpc>
                <a:spcPct val="90000"/>
              </a:lnSpc>
              <a:spcBef>
                <a:spcPct val="30000"/>
              </a:spcBef>
              <a:spcAft>
                <a:spcPct val="0"/>
              </a:spcAft>
              <a:buClrTx/>
              <a:buSzTx/>
              <a:buFont typeface="Symbol" panose="05050102010706020507" pitchFamily="18" charset="2"/>
              <a:buChar char="-"/>
              <a:tabLst/>
              <a:defRPr/>
            </a:pPr>
            <a:r>
              <a:rPr lang="de-DE" altLang="de-DE" sz="900" dirty="0">
                <a:solidFill>
                  <a:srgbClr val="000000"/>
                </a:solidFill>
                <a:latin typeface="Arial"/>
                <a:ea typeface="ＭＳ Ｐゴシック"/>
                <a:cs typeface="Arial"/>
              </a:rPr>
              <a:t>Eine weitere Veröffentlichung zur Arbeitsplatzbelastung in gesundheitsdienstlichen Einrichtungen ist die WIPON-Studie </a:t>
            </a:r>
            <a:r>
              <a:rPr lang="de-DE" sz="900" dirty="0">
                <a:solidFill>
                  <a:srgbClr val="000000"/>
                </a:solidFill>
                <a:latin typeface="Arial"/>
                <a:ea typeface="ＭＳ Ｐゴシック"/>
                <a:cs typeface="Arial"/>
                <a:hlinkClick r:id="rId3">
                  <a:extLst>
                    <a:ext uri="{A12FA001-AC4F-418D-AE19-62706E023703}">
                      <ahyp:hlinkClr xmlns:ahyp="http://schemas.microsoft.com/office/drawing/2018/hyperlinkcolor" val="tx"/>
                    </a:ext>
                  </a:extLst>
                </a:hlinkClick>
              </a:rPr>
              <a:t>https://cdn0.scrvt.com/4d3e519fe5939342b95c7312343779ef/eb72d6f80d07d10e/9124f7c8db19/Analytik_Wischproben2.pdf</a:t>
            </a:r>
            <a:endParaRPr lang="de-DE" sz="900" dirty="0">
              <a:solidFill>
                <a:srgbClr val="000000"/>
              </a:solidFill>
              <a:latin typeface="Arial"/>
              <a:ea typeface="ＭＳ Ｐゴシック"/>
              <a:cs typeface="Arial"/>
            </a:endParaRPr>
          </a:p>
          <a:p>
            <a:pPr marL="600075" marR="0" lvl="1" indent="-163195" algn="l" defTabSz="457200" rtl="0" eaLnBrk="0" fontAlgn="base" latinLnBrk="0" hangingPunct="0">
              <a:lnSpc>
                <a:spcPct val="90000"/>
              </a:lnSpc>
              <a:spcBef>
                <a:spcPct val="30000"/>
              </a:spcBef>
              <a:spcAft>
                <a:spcPct val="0"/>
              </a:spcAft>
              <a:buClrTx/>
              <a:buSzTx/>
              <a:buFont typeface="Symbol" panose="05050102010706020507" pitchFamily="18" charset="2"/>
              <a:buChar char="-"/>
              <a:tabLst/>
              <a:defRPr/>
            </a:pPr>
            <a:r>
              <a:rPr lang="de-DE" sz="1800" dirty="0">
                <a:effectLst/>
                <a:latin typeface="Segoe UI" panose="020B0502040204020203" pitchFamily="34" charset="0"/>
              </a:rPr>
              <a:t>Der Nutzen von Wischprobenuntersuchungen wurde von </a:t>
            </a:r>
            <a:r>
              <a:rPr lang="de-DE" sz="1800" dirty="0" err="1">
                <a:effectLst/>
                <a:latin typeface="Segoe UI" panose="020B0502040204020203" pitchFamily="34" charset="0"/>
              </a:rPr>
              <a:t>Böhlandt</a:t>
            </a:r>
            <a:r>
              <a:rPr lang="de-DE" sz="1800" dirty="0">
                <a:effectLst/>
                <a:latin typeface="Segoe UI" panose="020B0502040204020203" pitchFamily="34" charset="0"/>
              </a:rPr>
              <a:t> et al belegt und veröffentlicht in der Pharmaceutical Technology in Hospital </a:t>
            </a:r>
            <a:r>
              <a:rPr lang="de-DE" sz="1800" dirty="0" err="1">
                <a:effectLst/>
                <a:latin typeface="Segoe UI" panose="020B0502040204020203" pitchFamily="34" charset="0"/>
              </a:rPr>
              <a:t>Pharmacy</a:t>
            </a:r>
            <a:r>
              <a:rPr lang="de-DE" sz="1800" dirty="0">
                <a:effectLst/>
                <a:latin typeface="Segoe UI" panose="020B0502040204020203" pitchFamily="34" charset="0"/>
              </a:rPr>
              <a:t>. Band 1, Heft 3, Seiten 139–150, Oktober 2016</a:t>
            </a:r>
            <a:endParaRPr lang="de-DE" sz="1800" dirty="0">
              <a:effectLst/>
              <a:latin typeface="Arial" panose="020B0604020202020204" pitchFamily="34" charset="0"/>
            </a:endParaRP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Bei hohen Werten ist der Arbeitsprozess bezüglich der Freisetzung von Zytostatika zu überdenken. Mögliche Schwachstellen bzw. Kontaminationswege (z. B. durch Leckagen, falsche Handhabung) sind dringend zu beheben.</a:t>
            </a:r>
            <a:endParaRPr lang="de-DE" altLang="de-DE"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Wischproben können auf einzelne Zytostatika (Leitsubstanzen für die Kontrollen) beschränkt und mit vertretbarem Aufwand von den Beschäftigten vor Ort durchgeführt werden. </a:t>
            </a:r>
          </a:p>
          <a:p>
            <a:pPr marL="436880" lvl="1">
              <a:lnSpc>
                <a:spcPct val="90000"/>
              </a:lnSpc>
              <a:defRPr/>
            </a:pPr>
            <a:endParaRPr lang="de-DE" altLang="de-DE" sz="900" dirty="0">
              <a:solidFill>
                <a:srgbClr val="000000"/>
              </a:solidFill>
              <a:latin typeface="Arial"/>
              <a:ea typeface="ＭＳ Ｐゴシック"/>
              <a:cs typeface="Arial"/>
            </a:endParaRPr>
          </a:p>
          <a:p>
            <a:pPr marL="285750" indent="-285750">
              <a:lnSpc>
                <a:spcPct val="90000"/>
              </a:lnSpc>
              <a:buFont typeface="Arial"/>
              <a:buChar char="•"/>
              <a:defRPr/>
            </a:pPr>
            <a:r>
              <a:rPr lang="de-DE" altLang="de-DE" sz="900" dirty="0">
                <a:solidFill>
                  <a:srgbClr val="000000"/>
                </a:solidFill>
                <a:latin typeface="Arial"/>
                <a:ea typeface="ＭＳ Ｐゴシック"/>
                <a:cs typeface="Arial"/>
              </a:rPr>
              <a:t> </a:t>
            </a:r>
            <a:r>
              <a:rPr lang="de-DE" altLang="de-DE" sz="900" b="1" dirty="0">
                <a:solidFill>
                  <a:srgbClr val="000000"/>
                </a:solidFill>
                <a:latin typeface="Arial"/>
                <a:ea typeface="ＭＳ Ｐゴシック"/>
                <a:cs typeface="Arial"/>
              </a:rPr>
              <a:t>Untersuchung weiterer Materialien</a:t>
            </a:r>
            <a:endParaRPr lang="de-DE" altLang="de-DE" sz="900" dirty="0">
              <a:solidFill>
                <a:srgbClr val="000000"/>
              </a:solidFill>
              <a:latin typeface="Arial"/>
              <a:ea typeface="ＭＳ Ｐゴシック"/>
              <a:cs typeface="Arial"/>
            </a:endParaRP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Abgesehen von Oberflächen können auch Gegenstände wie Textilien (Bettwäsche, Handschuhe) auf ihren Zytostatika-Gehalt geprüft werden.</a:t>
            </a: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Da bei der Extraktion der Zytostatika aus diesen Materialien zusätzliche Stoffe extrahiert werden (mit dem Effekt, die chemische Analyse zu stören), ist das Verfahren sehr aufwendig und als Routine-Methode ungeeignet.</a:t>
            </a:r>
          </a:p>
          <a:p>
            <a:pPr>
              <a:lnSpc>
                <a:spcPct val="90000"/>
              </a:lnSpc>
              <a:defRPr/>
            </a:pPr>
            <a:r>
              <a:rPr lang="de-DE" altLang="de-DE" sz="900" dirty="0">
                <a:solidFill>
                  <a:srgbClr val="000000"/>
                </a:solidFill>
                <a:latin typeface="Arial"/>
                <a:ea typeface="ＭＳ Ｐゴシック"/>
                <a:cs typeface="Arial"/>
              </a:rPr>
              <a:t> </a:t>
            </a:r>
          </a:p>
          <a:p>
            <a:pPr marL="163195" indent="-163195">
              <a:lnSpc>
                <a:spcPct val="90000"/>
              </a:lnSpc>
              <a:buFont typeface="Arial" panose="020B0604020202020204" pitchFamily="34" charset="0"/>
              <a:buChar char="•"/>
              <a:defRPr/>
            </a:pPr>
            <a:r>
              <a:rPr lang="de-DE" altLang="de-DE" sz="900" b="1" dirty="0">
                <a:solidFill>
                  <a:srgbClr val="000000"/>
                </a:solidFill>
                <a:latin typeface="Arial"/>
                <a:ea typeface="ＭＳ Ｐゴシック"/>
                <a:cs typeface="Arial"/>
              </a:rPr>
              <a:t>Untersuchung der Luftbelastung</a:t>
            </a:r>
            <a:endParaRPr lang="de-DE" altLang="de-DE" sz="900" dirty="0">
              <a:solidFill>
                <a:srgbClr val="000000"/>
              </a:solidFill>
              <a:latin typeface="Arial"/>
              <a:ea typeface="ＭＳ Ｐゴシック"/>
              <a:cs typeface="Arial"/>
            </a:endParaRP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Um Luftbelastungen festzustellen, müssen neben der Messung von Zytostatika in der Aerosolphase auch die gasförmigen Anteile erfasst werden (</a:t>
            </a:r>
            <a:r>
              <a:rPr lang="de-DE" altLang="de-DE" sz="900" i="1" dirty="0" err="1">
                <a:solidFill>
                  <a:srgbClr val="000000"/>
                </a:solidFill>
                <a:latin typeface="Arial"/>
                <a:ea typeface="ＭＳ Ｐゴシック"/>
                <a:cs typeface="Arial"/>
              </a:rPr>
              <a:t>Opiolka</a:t>
            </a:r>
            <a:r>
              <a:rPr lang="de-DE" altLang="de-DE" sz="900" i="1" dirty="0">
                <a:solidFill>
                  <a:srgbClr val="000000"/>
                </a:solidFill>
                <a:latin typeface="Arial"/>
                <a:ea typeface="ＭＳ Ｐゴシック"/>
                <a:cs typeface="Arial"/>
              </a:rPr>
              <a:t> S et al. Spuren hochwirksamer Arzneimittel in der Raumluft von Zubereitungsräumen. Theorie – Nachweis – Ergebnisse. Krankenhauspharmazie 2001; 22: 317–324</a:t>
            </a:r>
            <a:r>
              <a:rPr lang="de-DE" altLang="de-DE" sz="900" dirty="0">
                <a:solidFill>
                  <a:srgbClr val="000000"/>
                </a:solidFill>
                <a:latin typeface="Arial"/>
                <a:ea typeface="ＭＳ Ｐゴシック"/>
                <a:cs typeface="Arial"/>
              </a:rPr>
              <a:t>).</a:t>
            </a: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Die Raumluftmessungen zur Überprüfung der Wirksamkeit von Arbeitsschutzmaßnahmen sind bedingt geeignet, weil zur Erfassung der luftgetragenen Zytostatika-Belastungen große Luftmengen durch die Probeentnahmeeinrichtungen gesaugt und danach aufwendig analysiert werden müssen. </a:t>
            </a:r>
            <a:endParaRPr lang="de-DE" altLang="de-DE"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600075" lvl="1" indent="-163195">
              <a:lnSpc>
                <a:spcPct val="90000"/>
              </a:lnSpc>
              <a:buFont typeface="Symbol" panose="05050102010706020507" pitchFamily="18" charset="2"/>
              <a:buChar char="-"/>
              <a:defRPr/>
            </a:pPr>
            <a:r>
              <a:rPr lang="de-DE" altLang="de-DE" sz="900" dirty="0">
                <a:solidFill>
                  <a:srgbClr val="000000"/>
                </a:solidFill>
                <a:latin typeface="Arial"/>
                <a:ea typeface="ＭＳ Ｐゴシック"/>
                <a:cs typeface="Arial"/>
              </a:rPr>
              <a:t>Die erhobenen Werte stehen für einen Mittelwert für ein großes Raumvolumen über einen definierten (meist längeren) Zeitraum. Eine genaue Zuordnung zu bestimmten Arbeitsschritten ist nahezu unmöglich.</a:t>
            </a:r>
          </a:p>
          <a:p>
            <a:pPr>
              <a:lnSpc>
                <a:spcPct val="80000"/>
              </a:lnSpc>
            </a:pPr>
            <a:endParaRPr lang="de-DE" altLang="de-DE" sz="1000" dirty="0">
              <a:solidFill>
                <a:srgbClr val="000000"/>
              </a:solidFill>
              <a:ea typeface="ＭＳ Ｐゴシック" panose="020B0600070205080204" pitchFamily="34" charset="-128"/>
              <a:cs typeface="Arial" panose="020B0604020202020204" pitchFamily="34" charset="0"/>
            </a:endParaRPr>
          </a:p>
          <a:p>
            <a:pPr>
              <a:lnSpc>
                <a:spcPct val="80000"/>
              </a:lnSpc>
            </a:pPr>
            <a:r>
              <a:rPr lang="de-DE" altLang="de-DE" sz="1000" u="sng" dirty="0">
                <a:solidFill>
                  <a:srgbClr val="000000"/>
                </a:solidFill>
                <a:ea typeface="ＭＳ Ｐゴシック"/>
                <a:cs typeface="Calibri"/>
              </a:rPr>
              <a:t>Literatur</a:t>
            </a:r>
            <a:r>
              <a:rPr lang="de-DE" altLang="de-DE" sz="1000" dirty="0">
                <a:solidFill>
                  <a:srgbClr val="000000"/>
                </a:solidFill>
                <a:ea typeface="ＭＳ Ｐゴシック"/>
                <a:cs typeface="Calibri"/>
              </a:rPr>
              <a:t>:</a:t>
            </a:r>
          </a:p>
          <a:p>
            <a:pPr>
              <a:lnSpc>
                <a:spcPct val="80000"/>
              </a:lnSpc>
            </a:pPr>
            <a:r>
              <a:rPr lang="de-DE" altLang="de-DE" sz="1000" dirty="0">
                <a:solidFill>
                  <a:srgbClr val="000000"/>
                </a:solidFill>
                <a:ea typeface="ＭＳ Ｐゴシック"/>
                <a:cs typeface="Calibri"/>
              </a:rPr>
              <a:t>[14]</a:t>
            </a:r>
          </a:p>
          <a:p>
            <a:pPr>
              <a:lnSpc>
                <a:spcPct val="80000"/>
              </a:lnSpc>
            </a:pPr>
            <a:r>
              <a:rPr lang="de-DE" altLang="de-DE" sz="1000" dirty="0">
                <a:solidFill>
                  <a:srgbClr val="666565"/>
                </a:solidFill>
                <a:ea typeface="ＭＳ Ｐゴシック"/>
                <a:cs typeface="Calibri"/>
              </a:rPr>
              <a:t>Gefahrstoffverordnung (GefStoffV) v. </a:t>
            </a:r>
            <a:r>
              <a:rPr lang="de-DE" sz="1000" dirty="0">
                <a:solidFill>
                  <a:srgbClr val="666565"/>
                </a:solidFill>
                <a:ea typeface="ＭＳ Ｐゴシック"/>
                <a:cs typeface="Calibri"/>
              </a:rPr>
              <a:t>1.10.2021</a:t>
            </a:r>
            <a:r>
              <a:rPr lang="de-DE" altLang="de-DE" sz="1000" dirty="0">
                <a:solidFill>
                  <a:srgbClr val="666565"/>
                </a:solidFill>
                <a:ea typeface="ＭＳ Ｐゴシック"/>
                <a:cs typeface="Calibri"/>
              </a:rPr>
              <a:t>, §14. Online veröffentlicht unter: </a:t>
            </a:r>
            <a:r>
              <a:rPr lang="de-DE" sz="1800" dirty="0">
                <a:effectLst/>
                <a:latin typeface="Segoe UI" panose="020B0502040204020203" pitchFamily="34" charset="0"/>
              </a:rPr>
              <a:t>https://www.gesetze-im-internet.de/gefstoffv_2010/</a:t>
            </a:r>
            <a:br>
              <a:rPr lang="de-DE" altLang="de-DE" sz="1000" dirty="0">
                <a:ea typeface="ＭＳ Ｐゴシック" panose="020B0600070205080204" pitchFamily="34" charset="-128"/>
                <a:cs typeface="+mn-lt"/>
              </a:rPr>
            </a:br>
            <a:endParaRPr lang="de-DE" altLang="de-DE" sz="1000" dirty="0">
              <a:solidFill>
                <a:srgbClr val="000000"/>
              </a:solidFill>
              <a:ea typeface="ＭＳ Ｐゴシック" panose="020B0600070205080204" pitchFamily="34" charset="-128"/>
              <a:cs typeface="Arial" panose="020B0604020202020204" pitchFamily="34" charset="0"/>
            </a:endParaRPr>
          </a:p>
          <a:p>
            <a:pPr>
              <a:lnSpc>
                <a:spcPct val="80000"/>
              </a:lnSpc>
            </a:pPr>
            <a:r>
              <a:rPr lang="de-DE" altLang="de-DE" sz="1000" dirty="0">
                <a:solidFill>
                  <a:srgbClr val="000000"/>
                </a:solidFill>
                <a:ea typeface="ＭＳ Ｐゴシック"/>
                <a:cs typeface="Calibri"/>
              </a:rPr>
              <a:t>[24]</a:t>
            </a:r>
          </a:p>
          <a:p>
            <a:pPr>
              <a:lnSpc>
                <a:spcPct val="80000"/>
              </a:lnSpc>
            </a:pPr>
            <a:r>
              <a:rPr lang="de-DE" altLang="de-DE" sz="1000" i="1" dirty="0">
                <a:solidFill>
                  <a:srgbClr val="000000"/>
                </a:solidFill>
                <a:ea typeface="ＭＳ Ｐゴシック"/>
                <a:cs typeface="Calibri"/>
              </a:rPr>
              <a:t>Thomas et al. </a:t>
            </a:r>
            <a:r>
              <a:rPr lang="de-DE" altLang="de-DE" sz="1000" dirty="0">
                <a:solidFill>
                  <a:srgbClr val="000000"/>
                </a:solidFill>
                <a:ea typeface="ＭＳ Ｐゴシック"/>
                <a:cs typeface="Calibri"/>
              </a:rPr>
              <a:t>Surface </a:t>
            </a:r>
            <a:r>
              <a:rPr lang="de-DE" altLang="de-DE" sz="1000" dirty="0" err="1">
                <a:solidFill>
                  <a:srgbClr val="000000"/>
                </a:solidFill>
                <a:ea typeface="ＭＳ Ｐゴシック"/>
                <a:cs typeface="Calibri"/>
              </a:rPr>
              <a:t>Wipe</a:t>
            </a:r>
            <a:r>
              <a:rPr lang="de-DE" altLang="de-DE" sz="1000" dirty="0">
                <a:solidFill>
                  <a:srgbClr val="000000"/>
                </a:solidFill>
                <a:ea typeface="ＭＳ Ｐゴシック"/>
                <a:cs typeface="Calibri"/>
              </a:rPr>
              <a:t> Sampling </a:t>
            </a:r>
            <a:r>
              <a:rPr lang="de-DE" altLang="de-DE" sz="1000" dirty="0" err="1">
                <a:solidFill>
                  <a:srgbClr val="000000"/>
                </a:solidFill>
                <a:ea typeface="ＭＳ Ｐゴシック"/>
                <a:cs typeface="Calibri"/>
              </a:rPr>
              <a:t>for</a:t>
            </a:r>
            <a:r>
              <a:rPr lang="de-DE" altLang="de-DE" sz="1000" dirty="0">
                <a:solidFill>
                  <a:srgbClr val="000000"/>
                </a:solidFill>
                <a:ea typeface="ＭＳ Ｐゴシック"/>
                <a:cs typeface="Calibri"/>
              </a:rPr>
              <a:t> </a:t>
            </a:r>
            <a:r>
              <a:rPr lang="de-DE" altLang="de-DE" sz="1000" dirty="0" err="1">
                <a:solidFill>
                  <a:srgbClr val="000000"/>
                </a:solidFill>
                <a:ea typeface="ＭＳ Ｐゴシック"/>
                <a:cs typeface="Calibri"/>
              </a:rPr>
              <a:t>Antineoplastic</a:t>
            </a:r>
            <a:r>
              <a:rPr lang="de-DE" altLang="de-DE" sz="1000" dirty="0">
                <a:solidFill>
                  <a:srgbClr val="000000"/>
                </a:solidFill>
                <a:ea typeface="ＭＳ Ｐゴシック"/>
                <a:cs typeface="Calibri"/>
              </a:rPr>
              <a:t> (</a:t>
            </a:r>
            <a:r>
              <a:rPr lang="de-DE" altLang="de-DE" sz="1000" dirty="0" err="1">
                <a:solidFill>
                  <a:srgbClr val="000000"/>
                </a:solidFill>
                <a:ea typeface="ＭＳ Ｐゴシック"/>
                <a:cs typeface="Calibri"/>
              </a:rPr>
              <a:t>Chemotherapy</a:t>
            </a:r>
            <a:r>
              <a:rPr lang="de-DE" altLang="de-DE" sz="1000" dirty="0">
                <a:solidFill>
                  <a:srgbClr val="000000"/>
                </a:solidFill>
                <a:ea typeface="ＭＳ Ｐゴシック"/>
                <a:cs typeface="Calibri"/>
              </a:rPr>
              <a:t>) and Other </a:t>
            </a:r>
            <a:r>
              <a:rPr lang="de-DE" altLang="de-DE" sz="1000" dirty="0" err="1">
                <a:solidFill>
                  <a:srgbClr val="000000"/>
                </a:solidFill>
                <a:ea typeface="ＭＳ Ｐゴシック"/>
                <a:cs typeface="Calibri"/>
              </a:rPr>
              <a:t>Hazardous</a:t>
            </a:r>
            <a:r>
              <a:rPr lang="de-DE" altLang="de-DE" sz="1000" dirty="0">
                <a:solidFill>
                  <a:srgbClr val="000000"/>
                </a:solidFill>
                <a:ea typeface="ＭＳ Ｐゴシック"/>
                <a:cs typeface="Calibri"/>
              </a:rPr>
              <a:t> Drug </a:t>
            </a:r>
            <a:r>
              <a:rPr lang="de-DE" altLang="de-DE" sz="1000" dirty="0" err="1">
                <a:solidFill>
                  <a:srgbClr val="000000"/>
                </a:solidFill>
                <a:ea typeface="ＭＳ Ｐゴシック"/>
                <a:cs typeface="Calibri"/>
              </a:rPr>
              <a:t>Residue</a:t>
            </a:r>
            <a:r>
              <a:rPr lang="de-DE" altLang="de-DE" sz="1000" dirty="0">
                <a:solidFill>
                  <a:srgbClr val="000000"/>
                </a:solidFill>
                <a:ea typeface="ＭＳ Ｐゴシック"/>
                <a:cs typeface="Calibri"/>
              </a:rPr>
              <a:t> in </a:t>
            </a:r>
            <a:r>
              <a:rPr lang="de-DE" altLang="de-DE" sz="1000" dirty="0" err="1">
                <a:solidFill>
                  <a:srgbClr val="000000"/>
                </a:solidFill>
                <a:ea typeface="ＭＳ Ｐゴシック"/>
                <a:cs typeface="Calibri"/>
              </a:rPr>
              <a:t>Healthcare</a:t>
            </a:r>
            <a:r>
              <a:rPr lang="de-DE" altLang="de-DE" sz="1000" dirty="0">
                <a:solidFill>
                  <a:srgbClr val="000000"/>
                </a:solidFill>
                <a:ea typeface="ＭＳ Ｐゴシック"/>
                <a:cs typeface="Calibri"/>
              </a:rPr>
              <a:t> Settings: </a:t>
            </a:r>
            <a:r>
              <a:rPr lang="de-DE" altLang="de-DE" sz="1000" dirty="0" err="1">
                <a:solidFill>
                  <a:srgbClr val="000000"/>
                </a:solidFill>
                <a:ea typeface="ＭＳ Ｐゴシック"/>
                <a:cs typeface="Calibri"/>
              </a:rPr>
              <a:t>Methodology</a:t>
            </a:r>
            <a:r>
              <a:rPr lang="de-DE" altLang="de-DE" sz="1000" dirty="0">
                <a:solidFill>
                  <a:srgbClr val="000000"/>
                </a:solidFill>
                <a:ea typeface="ＭＳ Ｐゴシック"/>
                <a:cs typeface="Calibri"/>
              </a:rPr>
              <a:t> and </a:t>
            </a:r>
            <a:r>
              <a:rPr lang="de-DE" altLang="de-DE" sz="1000" dirty="0" err="1">
                <a:solidFill>
                  <a:srgbClr val="000000"/>
                </a:solidFill>
                <a:ea typeface="ＭＳ Ｐゴシック"/>
                <a:cs typeface="Calibri"/>
              </a:rPr>
              <a:t>Recommendations</a:t>
            </a:r>
            <a:r>
              <a:rPr lang="de-DE" altLang="de-DE" sz="1000" dirty="0">
                <a:solidFill>
                  <a:srgbClr val="000000"/>
                </a:solidFill>
                <a:ea typeface="ＭＳ Ｐゴシック"/>
                <a:cs typeface="Calibri"/>
              </a:rPr>
              <a:t>. J </a:t>
            </a:r>
            <a:r>
              <a:rPr lang="de-DE" altLang="de-DE" sz="1000" dirty="0" err="1">
                <a:solidFill>
                  <a:srgbClr val="000000"/>
                </a:solidFill>
                <a:ea typeface="ＭＳ Ｐゴシック"/>
                <a:cs typeface="Calibri"/>
              </a:rPr>
              <a:t>Occup</a:t>
            </a:r>
            <a:r>
              <a:rPr lang="de-DE" altLang="de-DE" sz="1000" dirty="0">
                <a:solidFill>
                  <a:srgbClr val="000000"/>
                </a:solidFill>
                <a:ea typeface="ＭＳ Ｐゴシック"/>
                <a:cs typeface="Calibri"/>
              </a:rPr>
              <a:t> Environ Hyg. </a:t>
            </a:r>
            <a:r>
              <a:rPr lang="de-DE" altLang="de-DE" sz="1000" dirty="0" err="1">
                <a:solidFill>
                  <a:srgbClr val="000000"/>
                </a:solidFill>
                <a:ea typeface="ＭＳ Ｐゴシック"/>
                <a:cs typeface="Calibri"/>
              </a:rPr>
              <a:t>Author</a:t>
            </a:r>
            <a:r>
              <a:rPr lang="de-DE" altLang="de-DE" sz="1000" dirty="0">
                <a:solidFill>
                  <a:srgbClr val="000000"/>
                </a:solidFill>
                <a:ea typeface="ＭＳ Ｐゴシック"/>
                <a:cs typeface="Calibri"/>
              </a:rPr>
              <a:t> </a:t>
            </a:r>
            <a:r>
              <a:rPr lang="de-DE" altLang="de-DE" sz="1000" dirty="0" err="1">
                <a:solidFill>
                  <a:srgbClr val="000000"/>
                </a:solidFill>
                <a:ea typeface="ＭＳ Ｐゴシック"/>
                <a:cs typeface="Calibri"/>
              </a:rPr>
              <a:t>manuscript</a:t>
            </a:r>
            <a:r>
              <a:rPr lang="de-DE" altLang="de-DE" sz="1000" dirty="0">
                <a:solidFill>
                  <a:srgbClr val="000000"/>
                </a:solidFill>
                <a:ea typeface="ＭＳ Ｐゴシック"/>
                <a:cs typeface="Calibri"/>
              </a:rPr>
              <a:t>; </a:t>
            </a:r>
            <a:r>
              <a:rPr lang="de-DE" altLang="de-DE" sz="1000" dirty="0" err="1">
                <a:solidFill>
                  <a:srgbClr val="000000"/>
                </a:solidFill>
                <a:ea typeface="ＭＳ Ｐゴシック"/>
                <a:cs typeface="Calibri"/>
              </a:rPr>
              <a:t>available</a:t>
            </a:r>
            <a:r>
              <a:rPr lang="de-DE" altLang="de-DE" sz="1000" dirty="0">
                <a:solidFill>
                  <a:srgbClr val="000000"/>
                </a:solidFill>
                <a:ea typeface="ＭＳ Ｐゴシック"/>
                <a:cs typeface="Calibri"/>
              </a:rPr>
              <a:t> in PMC 2017 Sep 1. </a:t>
            </a:r>
            <a:r>
              <a:rPr lang="de-DE" altLang="de-DE" sz="1000" dirty="0" err="1">
                <a:solidFill>
                  <a:srgbClr val="000000"/>
                </a:solidFill>
                <a:ea typeface="ＭＳ Ｐゴシック"/>
                <a:cs typeface="Calibri"/>
              </a:rPr>
              <a:t>Published</a:t>
            </a:r>
            <a:r>
              <a:rPr lang="de-DE" altLang="de-DE" sz="1000" dirty="0">
                <a:solidFill>
                  <a:srgbClr val="000000"/>
                </a:solidFill>
                <a:ea typeface="ＭＳ Ｐゴシック"/>
                <a:cs typeface="Calibri"/>
              </a:rPr>
              <a:t> in final </a:t>
            </a:r>
            <a:r>
              <a:rPr lang="de-DE" altLang="de-DE" sz="1000" dirty="0" err="1">
                <a:solidFill>
                  <a:srgbClr val="000000"/>
                </a:solidFill>
                <a:ea typeface="ＭＳ Ｐゴシック"/>
                <a:cs typeface="Calibri"/>
              </a:rPr>
              <a:t>edited</a:t>
            </a:r>
            <a:r>
              <a:rPr lang="de-DE" altLang="de-DE" sz="1000" dirty="0">
                <a:solidFill>
                  <a:srgbClr val="000000"/>
                </a:solidFill>
                <a:ea typeface="ＭＳ Ｐゴシック"/>
                <a:cs typeface="Calibri"/>
              </a:rPr>
              <a:t> form </a:t>
            </a:r>
            <a:r>
              <a:rPr lang="de-DE" altLang="de-DE" sz="1000" dirty="0" err="1">
                <a:solidFill>
                  <a:srgbClr val="000000"/>
                </a:solidFill>
                <a:ea typeface="ＭＳ Ｐゴシック"/>
                <a:cs typeface="Calibri"/>
              </a:rPr>
              <a:t>as</a:t>
            </a:r>
            <a:r>
              <a:rPr lang="de-DE" altLang="de-DE" sz="1000" dirty="0">
                <a:solidFill>
                  <a:srgbClr val="000000"/>
                </a:solidFill>
                <a:ea typeface="ＭＳ Ｐゴシック"/>
                <a:cs typeface="Calibri"/>
              </a:rPr>
              <a:t>: J </a:t>
            </a:r>
            <a:r>
              <a:rPr lang="de-DE" altLang="de-DE" sz="1000" dirty="0" err="1">
                <a:solidFill>
                  <a:srgbClr val="000000"/>
                </a:solidFill>
                <a:ea typeface="ＭＳ Ｐゴシック"/>
                <a:cs typeface="Calibri"/>
              </a:rPr>
              <a:t>Occup</a:t>
            </a:r>
            <a:r>
              <a:rPr lang="de-DE" altLang="de-DE" sz="1000" dirty="0">
                <a:solidFill>
                  <a:srgbClr val="000000"/>
                </a:solidFill>
                <a:ea typeface="ＭＳ Ｐゴシック"/>
                <a:cs typeface="Calibri"/>
              </a:rPr>
              <a:t> Environ Hyg. 2016 Sep; 13(9): 658–667</a:t>
            </a:r>
          </a:p>
          <a:p>
            <a:pPr>
              <a:lnSpc>
                <a:spcPct val="80000"/>
              </a:lnSpc>
            </a:pPr>
            <a:endParaRPr lang="de-DE" altLang="de-DE" sz="1000" dirty="0">
              <a:solidFill>
                <a:srgbClr val="000000"/>
              </a:solidFill>
              <a:ea typeface="ＭＳ Ｐゴシック" panose="020B0600070205080204" pitchFamily="34" charset="-128"/>
              <a:cs typeface="Arial" panose="020B0604020202020204" pitchFamily="34" charset="0"/>
            </a:endParaRPr>
          </a:p>
          <a:p>
            <a:pPr>
              <a:lnSpc>
                <a:spcPct val="80000"/>
              </a:lnSpc>
            </a:pPr>
            <a:r>
              <a:rPr lang="de-DE" altLang="de-DE" sz="1000" b="1" dirty="0">
                <a:solidFill>
                  <a:srgbClr val="000000"/>
                </a:solidFill>
                <a:ea typeface="ＭＳ Ｐゴシック"/>
                <a:cs typeface="Calibri"/>
              </a:rPr>
              <a:t>Eigene Ergänzungen:</a:t>
            </a:r>
          </a:p>
          <a:p>
            <a:pPr>
              <a:lnSpc>
                <a:spcPct val="80000"/>
              </a:lnSpc>
            </a:pPr>
            <a:endParaRPr lang="de-DE" altLang="de-DE" sz="1000" dirty="0">
              <a:ea typeface="ＭＳ Ｐゴシック" panose="020B0600070205080204" pitchFamily="34" charset="-128"/>
              <a:cs typeface="Geneva"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82</a:t>
            </a:fld>
            <a:endParaRPr lang="de-DE" altLang="de-DE"/>
          </a:p>
        </p:txBody>
      </p:sp>
    </p:spTree>
    <p:extLst>
      <p:ext uri="{BB962C8B-B14F-4D97-AF65-F5344CB8AC3E}">
        <p14:creationId xmlns:p14="http://schemas.microsoft.com/office/powerpoint/2010/main" val="38002912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altLang="de-DE" sz="1200" b="1" dirty="0">
                <a:solidFill>
                  <a:srgbClr val="000000"/>
                </a:solidFill>
                <a:latin typeface="Arial"/>
                <a:ea typeface="ＭＳ Ｐゴシック"/>
                <a:cs typeface="Arial"/>
              </a:rPr>
              <a:t>Hinweise:</a:t>
            </a:r>
          </a:p>
          <a:p>
            <a:pPr marL="163195" indent="-163195">
              <a:buFont typeface="Arial" panose="020B0604020202020204" pitchFamily="34" charset="0"/>
              <a:buChar char="•"/>
            </a:pPr>
            <a:r>
              <a:rPr lang="de-DE" altLang="de-DE" sz="1200" dirty="0">
                <a:solidFill>
                  <a:srgbClr val="000000"/>
                </a:solidFill>
                <a:latin typeface="Arial"/>
                <a:ea typeface="ＭＳ Ｐゴシック"/>
                <a:cs typeface="Arial"/>
              </a:rPr>
              <a:t>Warum ein Umgebungsmonitoring?</a:t>
            </a:r>
          </a:p>
          <a:p>
            <a:r>
              <a:rPr lang="de-DE" altLang="de-DE" sz="1200" dirty="0">
                <a:solidFill>
                  <a:srgbClr val="000000"/>
                </a:solidFill>
                <a:latin typeface="Arial"/>
                <a:ea typeface="ＭＳ Ｐゴシック"/>
                <a:cs typeface="Arial"/>
                <a:sym typeface="Wingdings" panose="05000000000000000000" pitchFamily="2" charset="2"/>
              </a:rPr>
              <a:t> </a:t>
            </a:r>
            <a:r>
              <a:rPr lang="de-DE" altLang="de-DE" sz="1200" dirty="0">
                <a:solidFill>
                  <a:srgbClr val="000000"/>
                </a:solidFill>
                <a:latin typeface="Arial"/>
                <a:ea typeface="ＭＳ Ｐゴシック"/>
                <a:cs typeface="Arial"/>
              </a:rPr>
              <a:t>Zur Optimierung der Arbeitsabläufe, um Verschleppungen zukünftig zu minimieren bzw. zu vermeiden</a:t>
            </a:r>
            <a:endParaRPr lang="de-DE" altLang="de-DE" sz="1200" b="1" dirty="0">
              <a:solidFill>
                <a:srgbClr val="000000"/>
              </a:solidFill>
              <a:latin typeface="Arial"/>
              <a:ea typeface="ＭＳ Ｐゴシック"/>
              <a:cs typeface="Arial"/>
            </a:endParaRPr>
          </a:p>
          <a:p>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a:lnSpc>
                <a:spcPct val="90000"/>
              </a:lnSpc>
              <a:defRPr/>
            </a:pPr>
            <a:r>
              <a:rPr lang="de-DE" altLang="de-DE" sz="1200" u="sng" dirty="0">
                <a:solidFill>
                  <a:srgbClr val="000000"/>
                </a:solidFill>
                <a:latin typeface="Verdana"/>
                <a:ea typeface="ＭＳ Ｐゴシック"/>
                <a:cs typeface="Geneva" charset="0"/>
              </a:rPr>
              <a:t>Literatur</a:t>
            </a:r>
            <a:r>
              <a:rPr lang="de-DE" altLang="de-DE" sz="1200" dirty="0">
                <a:solidFill>
                  <a:srgbClr val="000000"/>
                </a:solidFill>
                <a:latin typeface="Verdana"/>
                <a:ea typeface="ＭＳ Ｐゴシック"/>
                <a:cs typeface="Geneva" charset="0"/>
              </a:rPr>
              <a:t>:</a:t>
            </a:r>
          </a:p>
          <a:p>
            <a:pPr defTabSz="436626">
              <a:lnSpc>
                <a:spcPct val="90000"/>
              </a:lnSpc>
              <a:defRPr/>
            </a:pPr>
            <a:r>
              <a:rPr lang="de-DE" altLang="de-DE" sz="1200" dirty="0">
                <a:solidFill>
                  <a:srgbClr val="000000"/>
                </a:solidFill>
                <a:latin typeface="Verdana"/>
                <a:ea typeface="ＭＳ Ｐゴシック"/>
                <a:cs typeface="Geneva" charset="0"/>
              </a:rPr>
              <a:t>[14] </a:t>
            </a:r>
            <a:r>
              <a:rPr lang="de-DE" altLang="de-DE" sz="1200" dirty="0">
                <a:solidFill>
                  <a:srgbClr val="666565"/>
                </a:solidFill>
                <a:ea typeface="ＭＳ Ｐゴシック"/>
                <a:cs typeface="Calibri"/>
              </a:rPr>
              <a:t>Gefahrstoffverordnung (GefStoffV</a:t>
            </a:r>
            <a:r>
              <a:rPr lang="de-DE" altLang="de-DE" dirty="0">
                <a:solidFill>
                  <a:srgbClr val="666565"/>
                </a:solidFill>
                <a:ea typeface="ＭＳ Ｐゴシック"/>
                <a:cs typeface="Calibri"/>
              </a:rPr>
              <a:t>) v. </a:t>
            </a:r>
            <a:r>
              <a:rPr lang="de-DE" dirty="0">
                <a:solidFill>
                  <a:srgbClr val="666565"/>
                </a:solidFill>
                <a:ea typeface="ＭＳ Ｐゴシック"/>
                <a:cs typeface="Calibri"/>
              </a:rPr>
              <a:t>1.10.2021</a:t>
            </a:r>
            <a:r>
              <a:rPr lang="de-DE" altLang="de-DE" dirty="0">
                <a:solidFill>
                  <a:srgbClr val="666565"/>
                </a:solidFill>
                <a:ea typeface="ＭＳ Ｐゴシック"/>
                <a:cs typeface="Calibri"/>
              </a:rPr>
              <a:t>, §</a:t>
            </a:r>
            <a:r>
              <a:rPr lang="de-DE" altLang="de-DE" sz="1200" dirty="0">
                <a:solidFill>
                  <a:srgbClr val="666565"/>
                </a:solidFill>
                <a:ea typeface="ＭＳ Ｐゴシック"/>
                <a:cs typeface="Calibri"/>
              </a:rPr>
              <a:t>14. Online veröffentlicht unter</a:t>
            </a:r>
            <a:r>
              <a:rPr lang="de-DE" sz="1800" dirty="0">
                <a:effectLst/>
                <a:latin typeface="Segoe UI" panose="020B0502040204020203" pitchFamily="34" charset="0"/>
              </a:rPr>
              <a:t>https://www.gesetze-im-internet.de/gefstoffv_2010/</a:t>
            </a:r>
          </a:p>
          <a:p>
            <a:pPr marL="0" indent="0">
              <a:lnSpc>
                <a:spcPct val="100000"/>
              </a:lnSpc>
              <a:buFont typeface="+mj-lt"/>
              <a:buNone/>
            </a:pPr>
            <a:r>
              <a:rPr lang="de-DE" sz="1800" dirty="0">
                <a:effectLst/>
                <a:latin typeface="Segoe UI" panose="020B0502040204020203" pitchFamily="34" charset="0"/>
              </a:rPr>
              <a:t>[30] </a:t>
            </a:r>
            <a:r>
              <a:rPr lang="de-DE" sz="1800" dirty="0">
                <a:effectLst/>
                <a:latin typeface="+mj-lt"/>
              </a:rPr>
              <a:t>Caroline </a:t>
            </a:r>
            <a:r>
              <a:rPr lang="de-DE" sz="1800" dirty="0" err="1">
                <a:effectLst/>
                <a:latin typeface="+mj-lt"/>
              </a:rPr>
              <a:t>Quartucci</a:t>
            </a:r>
            <a:r>
              <a:rPr lang="de-DE" sz="1800" dirty="0">
                <a:effectLst/>
                <a:latin typeface="+mj-lt"/>
              </a:rPr>
              <a:t>, James P. K. Rooney, Dennis Nowak &amp; Stefan Rakete. Evaluation </a:t>
            </a:r>
            <a:r>
              <a:rPr lang="de-DE" sz="1800" dirty="0" err="1">
                <a:effectLst/>
                <a:latin typeface="+mj-lt"/>
              </a:rPr>
              <a:t>of</a:t>
            </a:r>
            <a:r>
              <a:rPr lang="de-DE" sz="1800" dirty="0">
                <a:effectLst/>
                <a:latin typeface="+mj-lt"/>
              </a:rPr>
              <a:t> </a:t>
            </a:r>
            <a:r>
              <a:rPr lang="de-DE" sz="1800" dirty="0" err="1">
                <a:effectLst/>
                <a:latin typeface="+mj-lt"/>
              </a:rPr>
              <a:t>long</a:t>
            </a:r>
            <a:r>
              <a:rPr lang="de-DE" sz="1800" dirty="0">
                <a:effectLst/>
                <a:latin typeface="+mj-lt"/>
              </a:rPr>
              <a:t>-term </a:t>
            </a:r>
            <a:r>
              <a:rPr lang="de-DE" sz="1800" dirty="0" err="1">
                <a:effectLst/>
                <a:latin typeface="+mj-lt"/>
              </a:rPr>
              <a:t>data</a:t>
            </a:r>
            <a:r>
              <a:rPr lang="de-DE" sz="1800" dirty="0">
                <a:effectLst/>
                <a:latin typeface="+mj-lt"/>
              </a:rPr>
              <a:t> on </a:t>
            </a:r>
            <a:r>
              <a:rPr lang="de-DE" sz="1800" dirty="0" err="1">
                <a:effectLst/>
                <a:latin typeface="+mj-lt"/>
              </a:rPr>
              <a:t>surface</a:t>
            </a:r>
            <a:r>
              <a:rPr lang="de-DE" sz="1800" dirty="0">
                <a:effectLst/>
                <a:latin typeface="+mj-lt"/>
              </a:rPr>
              <a:t> </a:t>
            </a:r>
            <a:r>
              <a:rPr lang="de-DE" sz="1800" dirty="0" err="1">
                <a:effectLst/>
                <a:latin typeface="+mj-lt"/>
              </a:rPr>
              <a:t>contamination</a:t>
            </a:r>
            <a:r>
              <a:rPr lang="de-DE" sz="1800" dirty="0">
                <a:effectLst/>
                <a:latin typeface="+mj-lt"/>
              </a:rPr>
              <a:t> </a:t>
            </a:r>
            <a:r>
              <a:rPr lang="de-DE" sz="1800" dirty="0" err="1">
                <a:effectLst/>
                <a:latin typeface="+mj-lt"/>
              </a:rPr>
              <a:t>by</a:t>
            </a:r>
            <a:r>
              <a:rPr lang="de-DE" sz="1800" dirty="0">
                <a:effectLst/>
                <a:latin typeface="+mj-lt"/>
              </a:rPr>
              <a:t> </a:t>
            </a:r>
            <a:r>
              <a:rPr lang="de-DE" sz="1800" dirty="0" err="1">
                <a:effectLst/>
                <a:latin typeface="+mj-lt"/>
              </a:rPr>
              <a:t>antineoplastic</a:t>
            </a:r>
            <a:r>
              <a:rPr lang="de-DE" sz="1800" dirty="0">
                <a:effectLst/>
                <a:latin typeface="+mj-lt"/>
              </a:rPr>
              <a:t> </a:t>
            </a:r>
            <a:r>
              <a:rPr lang="de-DE" sz="1800" dirty="0" err="1">
                <a:effectLst/>
                <a:latin typeface="+mj-lt"/>
              </a:rPr>
              <a:t>drugs</a:t>
            </a:r>
            <a:r>
              <a:rPr lang="de-DE" sz="1800" dirty="0">
                <a:effectLst/>
                <a:latin typeface="+mj-lt"/>
              </a:rPr>
              <a:t> in </a:t>
            </a:r>
            <a:r>
              <a:rPr lang="de-DE" sz="1800" dirty="0" err="1">
                <a:effectLst/>
                <a:latin typeface="+mj-lt"/>
              </a:rPr>
              <a:t>pharmacies</a:t>
            </a:r>
            <a:r>
              <a:rPr lang="de-DE" sz="1800" dirty="0">
                <a:effectLst/>
                <a:latin typeface="+mj-lt"/>
              </a:rPr>
              <a:t> March 2023 Volume 96, </a:t>
            </a:r>
            <a:r>
              <a:rPr lang="de-DE" sz="1800" dirty="0" err="1">
                <a:effectLst/>
                <a:latin typeface="+mj-lt"/>
              </a:rPr>
              <a:t>pages</a:t>
            </a:r>
            <a:r>
              <a:rPr lang="de-DE" sz="1800" dirty="0">
                <a:effectLst/>
                <a:latin typeface="+mj-lt"/>
              </a:rPr>
              <a:t> 675–683.</a:t>
            </a:r>
            <a:endParaRPr lang="en-US" sz="1800" dirty="0">
              <a:solidFill>
                <a:schemeClr val="tx1">
                  <a:lumMod val="65000"/>
                  <a:lumOff val="35000"/>
                </a:schemeClr>
              </a:solidFill>
              <a:effectLst/>
              <a:latin typeface="+mj-lt"/>
            </a:endParaRPr>
          </a:p>
          <a:p>
            <a:endParaRPr lang="de-DE" sz="1800" dirty="0">
              <a:effectLst/>
              <a:latin typeface="Arial" panose="020B0604020202020204" pitchFamily="34" charset="0"/>
            </a:endParaRPr>
          </a:p>
          <a:p>
            <a:pPr defTabSz="436626">
              <a:lnSpc>
                <a:spcPct val="90000"/>
              </a:lnSpc>
              <a:defRPr/>
            </a:pPr>
            <a:endParaRPr lang="de-DE" altLang="de-DE"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dirty="0">
                <a:solidFill>
                  <a:srgbClr val="000000"/>
                </a:solidFill>
                <a:latin typeface="Arial"/>
                <a:ea typeface="ＭＳ Ｐゴシック"/>
                <a:cs typeface="Arial"/>
              </a:rPr>
              <a:t>Eigene Ergänzungen:</a:t>
            </a:r>
          </a:p>
          <a:p>
            <a:endParaRPr lang="de-DE" altLang="de-DE" sz="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83</a:t>
            </a:fld>
            <a:endParaRPr lang="de-DE" altLang="de-DE"/>
          </a:p>
        </p:txBody>
      </p:sp>
    </p:spTree>
    <p:extLst>
      <p:ext uri="{BB962C8B-B14F-4D97-AF65-F5344CB8AC3E}">
        <p14:creationId xmlns:p14="http://schemas.microsoft.com/office/powerpoint/2010/main" val="1857028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eaLnBrk="1" hangingPunct="1">
              <a:lnSpc>
                <a:spcPct val="90000"/>
              </a:lnSpc>
              <a:spcBef>
                <a:spcPct val="0"/>
              </a:spcBef>
            </a:pPr>
            <a:r>
              <a:rPr lang="de-DE" altLang="de-DE" sz="1100" b="1">
                <a:ea typeface="ＭＳ Ｐゴシック"/>
                <a:cs typeface="Calibri"/>
              </a:rPr>
              <a:t>Hinweise:</a:t>
            </a:r>
          </a:p>
          <a:p>
            <a:pPr marL="171450" indent="-171450" eaLnBrk="1" hangingPunct="1">
              <a:lnSpc>
                <a:spcPct val="90000"/>
              </a:lnSpc>
              <a:spcBef>
                <a:spcPct val="0"/>
              </a:spcBef>
              <a:buFont typeface="Arial" panose="020B0604020202020204" pitchFamily="34" charset="0"/>
              <a:buChar char="•"/>
            </a:pPr>
            <a:r>
              <a:rPr lang="de-DE" altLang="de-DE" sz="1100">
                <a:ea typeface="ＭＳ Ｐゴシック"/>
                <a:cs typeface="Calibri"/>
              </a:rPr>
              <a:t>Bei der Applikation von Zytostatika auf der Station wird das Risiko höher eingeschätzt sich dermal zu kontaminieren als während der Herstellung in der Apotheke (in der Apotheke striktere Handlungsanweisungen, abgetrennter Arbeitsbereich, Arbeiten unter Sicherheitswerkbänken, regelmäßigere Dekontaminations-/Reinigungsmaßnahmen) (Cherrie 2006, </a:t>
            </a:r>
            <a:r>
              <a:rPr lang="en-US" err="1">
                <a:ea typeface="ＭＳ Ｐゴシック"/>
                <a:cs typeface="Calibri"/>
              </a:rPr>
              <a:t>Aristizabal-Pachon</a:t>
            </a:r>
            <a:r>
              <a:rPr lang="en-US">
                <a:ea typeface="ＭＳ Ｐゴシック"/>
                <a:cs typeface="Calibri"/>
              </a:rPr>
              <a:t> 2020</a:t>
            </a:r>
            <a:r>
              <a:rPr lang="de-DE" altLang="de-DE" sz="1100">
                <a:ea typeface="ＭＳ Ｐゴシック"/>
                <a:cs typeface="Calibri"/>
              </a:rPr>
              <a:t>). </a:t>
            </a:r>
            <a:endParaRPr lang="de-DE">
              <a:cs typeface="Calibri"/>
            </a:endParaRPr>
          </a:p>
          <a:p>
            <a:pPr marL="171450" indent="-171450">
              <a:lnSpc>
                <a:spcPct val="90000"/>
              </a:lnSpc>
              <a:spcBef>
                <a:spcPct val="0"/>
              </a:spcBef>
              <a:buFont typeface="Arial" panose="020B0604020202020204" pitchFamily="34" charset="0"/>
              <a:buChar char="•"/>
            </a:pPr>
            <a:r>
              <a:rPr lang="de-DE" altLang="de-DE" sz="1100" err="1">
                <a:ea typeface="ＭＳ Ｐゴシック"/>
                <a:cs typeface="Calibri"/>
              </a:rPr>
              <a:t>Schierl</a:t>
            </a:r>
            <a:r>
              <a:rPr lang="de-DE" altLang="de-DE" sz="1100">
                <a:ea typeface="ＭＳ Ｐゴシック"/>
                <a:cs typeface="Calibri"/>
              </a:rPr>
              <a:t> stellte fest, dass Kontaminationen auf Station doppelt so hoch sind als Kontaminationen während der Herstellung in der Apotheke (</a:t>
            </a:r>
            <a:r>
              <a:rPr lang="de-DE" altLang="de-DE" sz="1100" err="1">
                <a:ea typeface="ＭＳ Ｐゴシック"/>
                <a:cs typeface="Calibri"/>
              </a:rPr>
              <a:t>Schierl</a:t>
            </a:r>
            <a:r>
              <a:rPr lang="de-DE" altLang="de-DE" sz="1100">
                <a:ea typeface="ＭＳ Ｐゴシック"/>
                <a:cs typeface="Calibri"/>
              </a:rPr>
              <a:t> 2009). Cavallo stellte ebenfalls fest, dass auf der Station mehr Kontaminationen nachgewiesen werden als in der Apotheke (Cavallo 2005).</a:t>
            </a:r>
            <a:endParaRPr lang="de-DE">
              <a:cs typeface="Calibri"/>
            </a:endParaRPr>
          </a:p>
          <a:p>
            <a:pPr marL="0" lvl="1" eaLnBrk="1" hangingPunct="1">
              <a:spcBef>
                <a:spcPct val="0"/>
              </a:spcBef>
            </a:pPr>
            <a:endParaRPr lang="de-DE" altLang="de-DE">
              <a:ea typeface="ＭＳ Ｐゴシック" panose="020B0600070205080204" pitchFamily="34" charset="-128"/>
              <a:cs typeface="Calibri"/>
            </a:endParaRPr>
          </a:p>
          <a:p>
            <a:pPr marL="0" lvl="1" eaLnBrk="1" hangingPunct="1">
              <a:spcBef>
                <a:spcPct val="0"/>
              </a:spcBef>
            </a:pPr>
            <a:r>
              <a:rPr lang="de-DE" altLang="de-DE" u="sng">
                <a:ea typeface="ＭＳ Ｐゴシック"/>
                <a:cs typeface="Calibri"/>
              </a:rPr>
              <a:t>Literatur</a:t>
            </a:r>
            <a:r>
              <a:rPr lang="de-DE" altLang="de-DE">
                <a:ea typeface="ＭＳ Ｐゴシック"/>
                <a:cs typeface="Calibri"/>
              </a:rPr>
              <a:t>:</a:t>
            </a:r>
          </a:p>
          <a:p>
            <a:pPr>
              <a:lnSpc>
                <a:spcPct val="70000"/>
              </a:lnSpc>
              <a:spcBef>
                <a:spcPct val="0"/>
              </a:spcBef>
            </a:pPr>
            <a:r>
              <a:rPr lang="de-DE">
                <a:ea typeface="ＭＳ Ｐゴシック"/>
                <a:cs typeface="Calibri"/>
              </a:rPr>
              <a:t>[28] </a:t>
            </a:r>
            <a:r>
              <a:rPr lang="en-US" err="1">
                <a:ea typeface="ＭＳ Ｐゴシック"/>
                <a:cs typeface="Calibri"/>
              </a:rPr>
              <a:t>Aristizabal-Pachon</a:t>
            </a:r>
            <a:r>
              <a:rPr lang="en-US">
                <a:ea typeface="ＭＳ Ｐゴシック"/>
                <a:cs typeface="Calibri"/>
              </a:rPr>
              <a:t> et al. Genotoxic evaluation of occupational exposure to antineoplastic drugs. </a:t>
            </a:r>
            <a:r>
              <a:rPr lang="en-US" err="1">
                <a:ea typeface="ＭＳ Ｐゴシック"/>
                <a:cs typeface="Calibri"/>
              </a:rPr>
              <a:t>Toxicol</a:t>
            </a:r>
            <a:r>
              <a:rPr lang="en-US">
                <a:ea typeface="ＭＳ Ｐゴシック"/>
                <a:cs typeface="Calibri"/>
              </a:rPr>
              <a:t> Res. 2020; 36:29–36</a:t>
            </a:r>
            <a:endParaRPr lang="de-DE">
              <a:ea typeface="ＭＳ Ｐゴシック"/>
              <a:cs typeface="Calibri"/>
            </a:endParaRPr>
          </a:p>
          <a:p>
            <a:pPr>
              <a:lnSpc>
                <a:spcPct val="90000"/>
              </a:lnSpc>
              <a:spcBef>
                <a:spcPct val="0"/>
              </a:spcBef>
            </a:pPr>
            <a:r>
              <a:rPr lang="de-DE" altLang="de-DE">
                <a:ea typeface="ＭＳ Ｐゴシック"/>
                <a:cs typeface="Calibri"/>
              </a:rPr>
              <a:t>[9]</a:t>
            </a:r>
            <a:r>
              <a:rPr lang="de-DE" altLang="de-DE" i="0">
                <a:ea typeface="ＭＳ Ｐゴシック" charset="0"/>
                <a:cs typeface="Calibri"/>
              </a:rPr>
              <a:t> </a:t>
            </a:r>
            <a:r>
              <a:rPr lang="de-DE" altLang="de-DE" i="1">
                <a:ea typeface="ＭＳ Ｐゴシック"/>
                <a:cs typeface="Calibri"/>
              </a:rPr>
              <a:t>Kopp B et al. </a:t>
            </a:r>
            <a:r>
              <a:rPr lang="en-US" altLang="de-DE">
                <a:ea typeface="ＭＳ Ｐゴシック"/>
                <a:cs typeface="Calibri"/>
              </a:rPr>
              <a:t>Evaluation of working practices and surface contamination with antineoplastic drugs in outpatient oncology health care settin</a:t>
            </a:r>
            <a:r>
              <a:rPr lang="en-US" altLang="de-DE" sz="1100">
                <a:ea typeface="ＭＳ Ｐゴシック"/>
                <a:cs typeface="Calibri"/>
              </a:rPr>
              <a:t>gs.</a:t>
            </a:r>
            <a:r>
              <a:rPr lang="de-DE" altLang="de-DE" sz="1100">
                <a:ea typeface="ＭＳ Ｐゴシック"/>
                <a:cs typeface="Calibri"/>
              </a:rPr>
              <a:t> </a:t>
            </a:r>
            <a:r>
              <a:rPr lang="en-US" altLang="de-DE" sz="1100">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sz="1100" err="1">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Occup</a:t>
            </a:r>
            <a:r>
              <a:rPr lang="en-US" altLang="de-DE" sz="1100">
                <a:ea typeface="ＭＳ Ｐゴシック"/>
                <a:cs typeface="Calibri"/>
                <a:hlinkClick r:id="rId3"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sz="1100">
                <a:ea typeface="ＭＳ Ｐゴシック"/>
                <a:cs typeface="Calibri"/>
              </a:rPr>
              <a:t> 201</a:t>
            </a:r>
            <a:r>
              <a:rPr lang="en-US" altLang="de-DE">
                <a:ea typeface="ＭＳ Ｐゴシック"/>
                <a:cs typeface="Calibri"/>
              </a:rPr>
              <a:t>3 Jan;86(1):47-55. </a:t>
            </a:r>
          </a:p>
          <a:p>
            <a:pPr eaLnBrk="1" hangingPunct="1">
              <a:lnSpc>
                <a:spcPct val="90000"/>
              </a:lnSpc>
              <a:spcBef>
                <a:spcPct val="0"/>
              </a:spcBef>
            </a:pPr>
            <a:r>
              <a:rPr lang="en-US" altLang="de-DE">
                <a:ea typeface="ＭＳ Ｐゴシック"/>
                <a:cs typeface="Calibri"/>
              </a:rPr>
              <a:t>[12] </a:t>
            </a:r>
            <a:r>
              <a:rPr lang="de-DE" altLang="de-DE" i="0">
                <a:solidFill>
                  <a:schemeClr val="tx1"/>
                </a:solidFill>
                <a:ea typeface="ＭＳ Ｐゴシック" panose="020B0600070205080204" pitchFamily="34" charset="-128"/>
                <a:cs typeface="Calibri"/>
              </a:rPr>
              <a:t> </a:t>
            </a:r>
            <a:r>
              <a:rPr lang="de-DE" altLang="de-DE" i="1">
                <a:solidFill>
                  <a:srgbClr val="000000"/>
                </a:solidFill>
                <a:ea typeface="ＭＳ Ｐゴシック"/>
                <a:cs typeface="Calibri"/>
              </a:rPr>
              <a:t>Connor TH et al.</a:t>
            </a:r>
            <a:r>
              <a:rPr lang="de-DE" altLang="de-DE">
                <a:solidFill>
                  <a:srgbClr val="000000"/>
                </a:solidFill>
                <a:ea typeface="ＭＳ Ｐゴシック"/>
                <a:cs typeface="Calibri"/>
              </a:rPr>
              <a:t> Evaluation </a:t>
            </a:r>
            <a:r>
              <a:rPr lang="de-DE" altLang="de-DE" err="1">
                <a:solidFill>
                  <a:srgbClr val="000000"/>
                </a:solidFill>
                <a:ea typeface="ＭＳ Ｐゴシック"/>
                <a:cs typeface="Calibri"/>
              </a:rPr>
              <a:t>of</a:t>
            </a:r>
            <a:r>
              <a:rPr lang="de-DE" altLang="de-DE">
                <a:solidFill>
                  <a:srgbClr val="000000"/>
                </a:solidFill>
                <a:ea typeface="ＭＳ Ｐゴシック"/>
                <a:cs typeface="Calibri"/>
              </a:rPr>
              <a:t> </a:t>
            </a:r>
            <a:r>
              <a:rPr lang="de-DE" altLang="de-DE" err="1">
                <a:solidFill>
                  <a:srgbClr val="000000"/>
                </a:solidFill>
                <a:ea typeface="ＭＳ Ｐゴシック"/>
                <a:cs typeface="Calibri"/>
              </a:rPr>
              <a:t>antineoplastic</a:t>
            </a:r>
            <a:r>
              <a:rPr lang="de-DE" altLang="de-DE">
                <a:solidFill>
                  <a:srgbClr val="000000"/>
                </a:solidFill>
                <a:ea typeface="ＭＳ Ｐゴシック"/>
                <a:cs typeface="Calibri"/>
              </a:rPr>
              <a:t> </a:t>
            </a:r>
            <a:r>
              <a:rPr lang="de-DE" altLang="de-DE" err="1">
                <a:solidFill>
                  <a:srgbClr val="000000"/>
                </a:solidFill>
                <a:ea typeface="ＭＳ Ｐゴシック"/>
                <a:cs typeface="Calibri"/>
              </a:rPr>
              <a:t>drug</a:t>
            </a:r>
            <a:r>
              <a:rPr lang="de-DE" altLang="de-DE">
                <a:solidFill>
                  <a:srgbClr val="000000"/>
                </a:solidFill>
                <a:ea typeface="ＭＳ Ｐゴシック"/>
                <a:cs typeface="Calibri"/>
              </a:rPr>
              <a:t> </a:t>
            </a:r>
            <a:r>
              <a:rPr lang="de-DE" altLang="de-DE" err="1">
                <a:solidFill>
                  <a:srgbClr val="000000"/>
                </a:solidFill>
                <a:ea typeface="ＭＳ Ｐゴシック"/>
                <a:cs typeface="Calibri"/>
              </a:rPr>
              <a:t>exposure</a:t>
            </a:r>
            <a:r>
              <a:rPr lang="de-DE" altLang="de-DE">
                <a:solidFill>
                  <a:srgbClr val="000000"/>
                </a:solidFill>
                <a:ea typeface="ＭＳ Ｐゴシック"/>
                <a:cs typeface="Calibri"/>
              </a:rPr>
              <a:t> </a:t>
            </a:r>
            <a:r>
              <a:rPr lang="de-DE" altLang="de-DE" err="1">
                <a:solidFill>
                  <a:srgbClr val="000000"/>
                </a:solidFill>
                <a:ea typeface="ＭＳ Ｐゴシック"/>
                <a:cs typeface="Calibri"/>
              </a:rPr>
              <a:t>of</a:t>
            </a:r>
            <a:r>
              <a:rPr lang="de-DE" altLang="de-DE">
                <a:solidFill>
                  <a:srgbClr val="000000"/>
                </a:solidFill>
                <a:ea typeface="ＭＳ Ｐゴシック"/>
                <a:cs typeface="Calibri"/>
              </a:rPr>
              <a:t> </a:t>
            </a:r>
            <a:r>
              <a:rPr lang="de-DE" altLang="de-DE" err="1">
                <a:solidFill>
                  <a:srgbClr val="000000"/>
                </a:solidFill>
                <a:ea typeface="ＭＳ Ｐゴシック"/>
                <a:cs typeface="Calibri"/>
              </a:rPr>
              <a:t>health</a:t>
            </a:r>
            <a:r>
              <a:rPr lang="de-DE" altLang="de-DE">
                <a:solidFill>
                  <a:srgbClr val="000000"/>
                </a:solidFill>
                <a:ea typeface="ＭＳ Ｐゴシック"/>
                <a:cs typeface="Calibri"/>
              </a:rPr>
              <a:t> care </a:t>
            </a:r>
            <a:r>
              <a:rPr lang="de-DE" altLang="de-DE" err="1">
                <a:solidFill>
                  <a:srgbClr val="000000"/>
                </a:solidFill>
                <a:ea typeface="ＭＳ Ｐゴシック"/>
                <a:cs typeface="Calibri"/>
              </a:rPr>
              <a:t>workers</a:t>
            </a:r>
            <a:r>
              <a:rPr lang="de-DE" altLang="de-DE">
                <a:solidFill>
                  <a:srgbClr val="000000"/>
                </a:solidFill>
                <a:ea typeface="ＭＳ Ｐゴシック"/>
                <a:cs typeface="Calibri"/>
              </a:rPr>
              <a:t> at </a:t>
            </a:r>
            <a:r>
              <a:rPr lang="de-DE" altLang="de-DE" err="1">
                <a:solidFill>
                  <a:srgbClr val="000000"/>
                </a:solidFill>
                <a:ea typeface="ＭＳ Ｐゴシック"/>
                <a:cs typeface="Calibri"/>
              </a:rPr>
              <a:t>three</a:t>
            </a:r>
            <a:r>
              <a:rPr lang="de-DE" altLang="de-DE">
                <a:solidFill>
                  <a:srgbClr val="000000"/>
                </a:solidFill>
                <a:ea typeface="ＭＳ Ｐゴシック"/>
                <a:cs typeface="Calibri"/>
              </a:rPr>
              <a:t> </a:t>
            </a:r>
            <a:r>
              <a:rPr lang="de-DE" altLang="de-DE" err="1">
                <a:solidFill>
                  <a:srgbClr val="000000"/>
                </a:solidFill>
                <a:ea typeface="ＭＳ Ｐゴシック"/>
                <a:cs typeface="Calibri"/>
              </a:rPr>
              <a:t>university-based</a:t>
            </a:r>
            <a:r>
              <a:rPr lang="de-DE" altLang="de-DE">
                <a:solidFill>
                  <a:srgbClr val="000000"/>
                </a:solidFill>
                <a:ea typeface="ＭＳ Ｐゴシック"/>
                <a:cs typeface="Calibri"/>
              </a:rPr>
              <a:t> US </a:t>
            </a:r>
            <a:r>
              <a:rPr lang="de-DE" altLang="de-DE" err="1">
                <a:solidFill>
                  <a:srgbClr val="000000"/>
                </a:solidFill>
                <a:ea typeface="ＭＳ Ｐゴシック"/>
                <a:cs typeface="Calibri"/>
              </a:rPr>
              <a:t>cancer</a:t>
            </a:r>
            <a:r>
              <a:rPr lang="de-DE" altLang="de-DE">
                <a:solidFill>
                  <a:srgbClr val="000000"/>
                </a:solidFill>
                <a:ea typeface="ＭＳ Ｐゴシック"/>
                <a:cs typeface="Calibri"/>
              </a:rPr>
              <a:t> </a:t>
            </a:r>
            <a:r>
              <a:rPr lang="de-DE" altLang="de-DE" err="1">
                <a:solidFill>
                  <a:srgbClr val="000000"/>
                </a:solidFill>
                <a:ea typeface="ＭＳ Ｐゴシック"/>
                <a:cs typeface="Calibri"/>
              </a:rPr>
              <a:t>centers</a:t>
            </a:r>
            <a:r>
              <a:rPr lang="de-DE" altLang="de-DE">
                <a:solidFill>
                  <a:srgbClr val="000000"/>
                </a:solidFill>
                <a:ea typeface="ＭＳ Ｐゴシック"/>
                <a:cs typeface="Calibri"/>
              </a:rPr>
              <a:t>. J </a:t>
            </a:r>
            <a:r>
              <a:rPr lang="de-DE" altLang="de-DE" err="1">
                <a:solidFill>
                  <a:srgbClr val="000000"/>
                </a:solidFill>
                <a:ea typeface="ＭＳ Ｐゴシック"/>
                <a:cs typeface="Calibri"/>
              </a:rPr>
              <a:t>Occup</a:t>
            </a:r>
            <a:r>
              <a:rPr lang="de-DE" altLang="de-DE">
                <a:solidFill>
                  <a:srgbClr val="000000"/>
                </a:solidFill>
                <a:ea typeface="ＭＳ Ｐゴシック"/>
                <a:cs typeface="Calibri"/>
              </a:rPr>
              <a:t> Environ Med. 2010 Oct;52(10):1019-27.</a:t>
            </a:r>
          </a:p>
          <a:p>
            <a:pPr>
              <a:lnSpc>
                <a:spcPct val="90000"/>
              </a:lnSpc>
              <a:spcBef>
                <a:spcPct val="0"/>
              </a:spcBef>
            </a:pPr>
            <a:r>
              <a:rPr lang="en-US">
                <a:ea typeface="ＭＳ Ｐゴシック"/>
                <a:cs typeface="Calibri"/>
              </a:rPr>
              <a:t>[25] </a:t>
            </a:r>
            <a:r>
              <a:rPr lang="de-DE">
                <a:ea typeface="ＭＳ Ｐゴシック"/>
                <a:cs typeface="Calibri"/>
              </a:rPr>
              <a:t> Koller M et al. Zytostatika-Belastung des klinischen Personals durch stationäre Krebspatienten. Dissertation LMU München, 2019.</a:t>
            </a:r>
          </a:p>
          <a:p>
            <a:pPr>
              <a:lnSpc>
                <a:spcPct val="90000"/>
              </a:lnSpc>
              <a:spcBef>
                <a:spcPct val="0"/>
              </a:spcBef>
            </a:pPr>
            <a:r>
              <a:rPr lang="en-US">
                <a:ea typeface="ＭＳ Ｐゴシック"/>
                <a:cs typeface="Calibri"/>
              </a:rPr>
              <a:t>[26] </a:t>
            </a:r>
            <a:r>
              <a:rPr lang="de-DE">
                <a:ea typeface="ＭＳ Ｐゴシック"/>
                <a:cs typeface="Calibri"/>
              </a:rPr>
              <a:t> </a:t>
            </a:r>
            <a:r>
              <a:rPr lang="de-DE" err="1">
                <a:ea typeface="ＭＳ Ｐゴシック"/>
                <a:cs typeface="Calibri"/>
              </a:rPr>
              <a:t>Korczowska</a:t>
            </a:r>
            <a:r>
              <a:rPr lang="de-DE">
                <a:ea typeface="ＭＳ Ｐゴシック"/>
                <a:cs typeface="Calibri"/>
              </a:rPr>
              <a:t> et al. Surface </a:t>
            </a:r>
            <a:r>
              <a:rPr lang="de-DE" err="1">
                <a:ea typeface="ＭＳ Ｐゴシック"/>
                <a:cs typeface="Calibri"/>
              </a:rPr>
              <a:t>contamination</a:t>
            </a:r>
            <a:r>
              <a:rPr lang="de-DE">
                <a:ea typeface="ＭＳ Ｐゴシック"/>
                <a:cs typeface="Calibri"/>
              </a:rPr>
              <a:t> </a:t>
            </a:r>
            <a:r>
              <a:rPr lang="de-DE" err="1">
                <a:ea typeface="ＭＳ Ｐゴシック"/>
                <a:cs typeface="Calibri"/>
              </a:rPr>
              <a:t>with</a:t>
            </a:r>
            <a:r>
              <a:rPr lang="de-DE">
                <a:ea typeface="ＭＳ Ｐゴシック"/>
                <a:cs typeface="Calibri"/>
              </a:rPr>
              <a:t> </a:t>
            </a:r>
            <a:r>
              <a:rPr lang="de-DE" err="1">
                <a:ea typeface="ＭＳ Ｐゴシック"/>
                <a:cs typeface="Calibri"/>
              </a:rPr>
              <a:t>cytotoxic</a:t>
            </a:r>
            <a:r>
              <a:rPr lang="de-DE">
                <a:ea typeface="ＭＳ Ｐゴシック"/>
                <a:cs typeface="Calibri"/>
              </a:rPr>
              <a:t> </a:t>
            </a:r>
            <a:r>
              <a:rPr lang="de-DE" err="1">
                <a:ea typeface="ＭＳ Ｐゴシック"/>
                <a:cs typeface="Calibri"/>
              </a:rPr>
              <a:t>drugs</a:t>
            </a:r>
            <a:r>
              <a:rPr lang="de-DE">
                <a:ea typeface="ＭＳ Ｐゴシック"/>
                <a:cs typeface="Calibri"/>
              </a:rPr>
              <a:t> in </a:t>
            </a:r>
            <a:r>
              <a:rPr lang="de-DE" err="1">
                <a:ea typeface="ＭＳ Ｐゴシック"/>
                <a:cs typeface="Calibri"/>
              </a:rPr>
              <a:t>european</a:t>
            </a:r>
            <a:r>
              <a:rPr lang="de-DE">
                <a:ea typeface="ＭＳ Ｐゴシック"/>
                <a:cs typeface="Calibri"/>
              </a:rPr>
              <a:t> </a:t>
            </a:r>
            <a:r>
              <a:rPr lang="de-DE" err="1">
                <a:ea typeface="ＭＳ Ｐゴシック"/>
                <a:cs typeface="Calibri"/>
              </a:rPr>
              <a:t>hospital</a:t>
            </a:r>
            <a:r>
              <a:rPr lang="de-DE">
                <a:ea typeface="ＭＳ Ｐゴシック"/>
                <a:cs typeface="Calibri"/>
              </a:rPr>
              <a:t> wards. Poster auf dem 25. EAHP-Kongress, Göteborg, Schweden 2020</a:t>
            </a:r>
            <a:endParaRPr lang="de-DE"/>
          </a:p>
          <a:p>
            <a:pPr eaLnBrk="1" hangingPunct="1">
              <a:spcBef>
                <a:spcPct val="0"/>
              </a:spcBef>
            </a:pPr>
            <a:endParaRPr lang="de-DE" altLang="de-DE" sz="900">
              <a:ea typeface="ＭＳ Ｐゴシック" panose="020B0600070205080204" pitchFamily="34" charset="-128"/>
              <a:cs typeface="Calibri"/>
            </a:endParaRPr>
          </a:p>
          <a:p>
            <a:pPr eaLnBrk="1" hangingPunct="1">
              <a:spcBef>
                <a:spcPct val="0"/>
              </a:spcBef>
            </a:pPr>
            <a:r>
              <a:rPr lang="de-DE" altLang="de-DE" sz="900" u="sng">
                <a:ea typeface="ＭＳ Ｐゴシック"/>
                <a:cs typeface="Calibri"/>
              </a:rPr>
              <a:t>Zusätzliche Literatur</a:t>
            </a:r>
            <a:r>
              <a:rPr lang="de-DE" altLang="de-DE" sz="900">
                <a:ea typeface="ＭＳ Ｐゴシック"/>
                <a:cs typeface="Calibri"/>
              </a:rPr>
              <a:t>:</a:t>
            </a:r>
          </a:p>
          <a:p>
            <a:pPr eaLnBrk="1" hangingPunct="1">
              <a:spcBef>
                <a:spcPct val="0"/>
              </a:spcBef>
            </a:pPr>
            <a:r>
              <a:rPr lang="de-DE" altLang="de-DE" sz="900">
                <a:ea typeface="ＭＳ Ｐゴシック"/>
                <a:cs typeface="Calibri"/>
              </a:rPr>
              <a:t>[12]</a:t>
            </a:r>
          </a:p>
          <a:p>
            <a:pPr>
              <a:lnSpc>
                <a:spcPct val="80000"/>
              </a:lnSpc>
            </a:pPr>
            <a:r>
              <a:rPr lang="de-DE" altLang="de-DE" i="1" err="1">
                <a:ea typeface="ＭＳ Ｐゴシック"/>
                <a:cs typeface="Calibri"/>
              </a:rPr>
              <a:t>Fransman</a:t>
            </a:r>
            <a:r>
              <a:rPr lang="de-DE" altLang="de-DE" i="1">
                <a:ea typeface="ＭＳ Ｐゴシック"/>
                <a:cs typeface="Calibri"/>
              </a:rPr>
              <a:t>, W. et al. </a:t>
            </a:r>
            <a:r>
              <a:rPr lang="en-US" altLang="de-DE">
                <a:ea typeface="ＭＳ Ｐゴシック"/>
                <a:cs typeface="Calibri"/>
              </a:rPr>
              <a:t>A pooled analysis to study trends in exposure to antineoplastic drugs among nurses. Ann </a:t>
            </a:r>
            <a:r>
              <a:rPr lang="en-US" altLang="de-DE" err="1">
                <a:ea typeface="ＭＳ Ｐゴシック"/>
                <a:cs typeface="Calibri"/>
              </a:rPr>
              <a:t>Occup</a:t>
            </a:r>
            <a:r>
              <a:rPr lang="en-US" altLang="de-DE">
                <a:ea typeface="ＭＳ Ｐゴシック"/>
                <a:cs typeface="Calibri"/>
              </a:rPr>
              <a:t> </a:t>
            </a:r>
            <a:r>
              <a:rPr lang="en-US" altLang="de-DE" err="1">
                <a:ea typeface="ＭＳ Ｐゴシック"/>
                <a:cs typeface="Calibri"/>
              </a:rPr>
              <a:t>Hyg</a:t>
            </a:r>
            <a:r>
              <a:rPr lang="en-US" altLang="de-DE">
                <a:ea typeface="ＭＳ Ｐゴシック"/>
                <a:cs typeface="Calibri"/>
              </a:rPr>
              <a:t> 2007;51(3):231-239.</a:t>
            </a:r>
          </a:p>
          <a:p>
            <a:pPr>
              <a:lnSpc>
                <a:spcPct val="80000"/>
              </a:lnSpc>
            </a:pPr>
            <a:r>
              <a:rPr lang="de-DE" altLang="de-DE" i="1" err="1">
                <a:ea typeface="ＭＳ Ｐゴシック"/>
                <a:cs typeface="Calibri"/>
              </a:rPr>
              <a:t>Fransman</a:t>
            </a:r>
            <a:r>
              <a:rPr lang="de-DE" altLang="de-DE" i="1">
                <a:ea typeface="ＭＳ Ｐゴシック"/>
                <a:cs typeface="Calibri"/>
              </a:rPr>
              <a:t> W et al</a:t>
            </a:r>
            <a:r>
              <a:rPr lang="sv-SE" altLang="de-DE">
                <a:ea typeface="ＭＳ Ｐゴシック"/>
                <a:cs typeface="Calibri"/>
              </a:rPr>
              <a:t>. </a:t>
            </a:r>
            <a:r>
              <a:rPr lang="en-US" altLang="de-DE">
                <a:ea typeface="ＭＳ Ｐゴシック"/>
                <a:cs typeface="Calibri"/>
              </a:rPr>
              <a:t>Occupational dermal exposure to cyclophosphamide in Dutch hospitals: a pilot study</a:t>
            </a:r>
            <a:r>
              <a:rPr lang="en-US" altLang="de-DE" sz="1100">
                <a:ea typeface="ＭＳ Ｐゴシック"/>
                <a:cs typeface="Calibri"/>
              </a:rPr>
              <a:t>.</a:t>
            </a:r>
            <a:r>
              <a:rPr lang="de-DE" altLang="de-DE" sz="1100">
                <a:ea typeface="ＭＳ Ｐゴシック"/>
                <a:cs typeface="Calibri"/>
              </a:rPr>
              <a:t> </a:t>
            </a:r>
            <a:r>
              <a:rPr lang="sv-SE" altLang="de-DE" sz="1100">
                <a:ea typeface="ＭＳ Ｐゴシック"/>
                <a:cs typeface="Calibri"/>
                <a:hlinkClick r:id="rId4" tooltip="The Annals of occupational hygiene.">
                  <a:extLst>
                    <a:ext uri="{A12FA001-AC4F-418D-AE19-62706E023703}">
                      <ahyp:hlinkClr xmlns:ahyp="http://schemas.microsoft.com/office/drawing/2018/hyperlinkcolor" val="tx"/>
                    </a:ext>
                  </a:extLst>
                </a:hlinkClick>
              </a:rPr>
              <a:t>Ann Occup Hyg.</a:t>
            </a:r>
            <a:r>
              <a:rPr lang="sv-SE" altLang="de-DE" sz="1100">
                <a:ea typeface="ＭＳ Ｐゴシック"/>
                <a:cs typeface="Calibri"/>
              </a:rPr>
              <a:t> 2</a:t>
            </a:r>
            <a:r>
              <a:rPr lang="sv-SE" altLang="de-DE">
                <a:ea typeface="ＭＳ Ｐゴシック"/>
                <a:cs typeface="Calibri"/>
              </a:rPr>
              <a:t>004 Apr;48(3):237-44. Epub 2004 Mar 2.</a:t>
            </a:r>
          </a:p>
          <a:p>
            <a:pPr>
              <a:lnSpc>
                <a:spcPct val="80000"/>
              </a:lnSpc>
            </a:pPr>
            <a:r>
              <a:rPr lang="sv-SE" altLang="de-DE" i="1">
                <a:ea typeface="ＭＳ Ｐゴシック"/>
                <a:cs typeface="Calibri"/>
              </a:rPr>
              <a:t>Fransman W et al. </a:t>
            </a:r>
            <a:r>
              <a:rPr lang="sv-SE" altLang="de-DE">
                <a:ea typeface="ＭＳ Ｐゴシック"/>
                <a:cs typeface="Calibri"/>
              </a:rPr>
              <a:t>Dermal exposure to cyclophosphamide in hospitals during preparation, nursing and cleaning activities. In Arch Occup Environ Health. 2005 Jun;78(5):403-12.</a:t>
            </a:r>
          </a:p>
          <a:p>
            <a:pPr>
              <a:lnSpc>
                <a:spcPct val="80000"/>
              </a:lnSpc>
            </a:pPr>
            <a:r>
              <a:rPr lang="de-DE" altLang="de-DE" i="1">
                <a:ea typeface="ＭＳ Ｐゴシック"/>
                <a:cs typeface="Calibri"/>
              </a:rPr>
              <a:t>Connor TH et al. </a:t>
            </a:r>
            <a:r>
              <a:rPr lang="en-US" altLang="de-DE">
                <a:ea typeface="ＭＳ Ｐゴシック"/>
                <a:cs typeface="Calibri"/>
              </a:rPr>
              <a:t>Surface </a:t>
            </a:r>
            <a:r>
              <a:rPr lang="en-US" altLang="de-DE" err="1">
                <a:ea typeface="ＭＳ Ｐゴシック"/>
                <a:cs typeface="Calibri"/>
              </a:rPr>
              <a:t>contmination</a:t>
            </a:r>
            <a:r>
              <a:rPr lang="en-US" altLang="de-DE">
                <a:ea typeface="ＭＳ Ｐゴシック"/>
                <a:cs typeface="Calibri"/>
              </a:rPr>
              <a:t> of chemotherapy drug vials and evaluation of new vial-cleaning techniques: results of three studies. Am J Health Syst Pharm. 2005; 62:475-84.</a:t>
            </a:r>
            <a:endParaRPr lang="en-SG" altLang="de-DE">
              <a:ea typeface="ＭＳ Ｐゴシック"/>
              <a:cs typeface="Calibri"/>
            </a:endParaRPr>
          </a:p>
          <a:p>
            <a:pPr marL="0" lvl="1" eaLnBrk="1" hangingPunct="1">
              <a:spcBef>
                <a:spcPct val="0"/>
              </a:spcBef>
            </a:pPr>
            <a:r>
              <a:rPr lang="de-DE" altLang="de-DE" sz="800" i="1" err="1">
                <a:solidFill>
                  <a:srgbClr val="000000"/>
                </a:solidFill>
                <a:ea typeface="ＭＳ Ｐゴシック"/>
                <a:cs typeface="Calibri"/>
              </a:rPr>
              <a:t>Sugiura</a:t>
            </a:r>
            <a:r>
              <a:rPr lang="de-DE" altLang="de-DE" sz="800" i="1">
                <a:solidFill>
                  <a:srgbClr val="000000"/>
                </a:solidFill>
                <a:ea typeface="ＭＳ Ｐゴシック"/>
                <a:cs typeface="Calibri"/>
              </a:rPr>
              <a:t> S et al. </a:t>
            </a:r>
            <a:r>
              <a:rPr lang="de-DE" altLang="de-DE" sz="800">
                <a:solidFill>
                  <a:srgbClr val="000000"/>
                </a:solidFill>
                <a:ea typeface="ＭＳ Ｐゴシック"/>
                <a:cs typeface="Calibri"/>
              </a:rPr>
              <a:t>Multicenter </a:t>
            </a:r>
            <a:r>
              <a:rPr lang="de-DE" altLang="de-DE" sz="800" err="1">
                <a:solidFill>
                  <a:srgbClr val="000000"/>
                </a:solidFill>
                <a:ea typeface="ＭＳ Ｐゴシック"/>
                <a:cs typeface="Calibri"/>
              </a:rPr>
              <a:t>study</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for</a:t>
            </a:r>
            <a:r>
              <a:rPr lang="de-DE" altLang="de-DE" sz="800">
                <a:solidFill>
                  <a:srgbClr val="000000"/>
                </a:solidFill>
                <a:ea typeface="ＭＳ Ｐゴシック"/>
                <a:cs typeface="Calibri"/>
              </a:rPr>
              <a:t> environmental and </a:t>
            </a:r>
            <a:r>
              <a:rPr lang="de-DE" altLang="de-DE" sz="800" err="1">
                <a:solidFill>
                  <a:srgbClr val="000000"/>
                </a:solidFill>
                <a:ea typeface="ＭＳ Ｐゴシック"/>
                <a:cs typeface="Calibri"/>
              </a:rPr>
              <a:t>biological</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monitoring</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of</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occupational</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exposure</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to</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cyclophosphamide</a:t>
            </a:r>
            <a:r>
              <a:rPr lang="de-DE" altLang="de-DE" sz="800">
                <a:solidFill>
                  <a:srgbClr val="000000"/>
                </a:solidFill>
                <a:ea typeface="ＭＳ Ｐゴシック"/>
                <a:cs typeface="Calibri"/>
              </a:rPr>
              <a:t> in Japan. J </a:t>
            </a:r>
            <a:r>
              <a:rPr lang="de-DE" altLang="de-DE" sz="800" err="1">
                <a:solidFill>
                  <a:srgbClr val="000000"/>
                </a:solidFill>
                <a:ea typeface="ＭＳ Ｐゴシック"/>
                <a:cs typeface="Calibri"/>
              </a:rPr>
              <a:t>Oncol</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Pharm</a:t>
            </a:r>
            <a:r>
              <a:rPr lang="de-DE" altLang="de-DE" sz="800">
                <a:solidFill>
                  <a:srgbClr val="000000"/>
                </a:solidFill>
                <a:ea typeface="ＭＳ Ｐゴシック"/>
                <a:cs typeface="Calibri"/>
              </a:rPr>
              <a:t> </a:t>
            </a:r>
            <a:r>
              <a:rPr lang="de-DE" altLang="de-DE" sz="800" err="1">
                <a:solidFill>
                  <a:srgbClr val="000000"/>
                </a:solidFill>
                <a:ea typeface="ＭＳ Ｐゴシック"/>
                <a:cs typeface="Calibri"/>
              </a:rPr>
              <a:t>Pract</a:t>
            </a:r>
            <a:r>
              <a:rPr lang="de-DE" altLang="de-DE" sz="800">
                <a:solidFill>
                  <a:srgbClr val="000000"/>
                </a:solidFill>
                <a:ea typeface="ＭＳ Ｐゴシック"/>
                <a:cs typeface="Calibri"/>
              </a:rPr>
              <a:t>. 2011 Mar;17(1):20-8.</a:t>
            </a:r>
          </a:p>
          <a:p>
            <a:pPr marL="0" lvl="1" eaLnBrk="1" hangingPunct="1">
              <a:spcBef>
                <a:spcPct val="0"/>
              </a:spcBef>
            </a:pPr>
            <a:r>
              <a:rPr lang="de-DE" altLang="de-DE" i="1" err="1">
                <a:ea typeface="ＭＳ Ｐゴシック"/>
                <a:cs typeface="Calibri"/>
              </a:rPr>
              <a:t>McDevitt</a:t>
            </a:r>
            <a:r>
              <a:rPr lang="de-DE" altLang="de-DE" i="1">
                <a:ea typeface="ＭＳ Ｐゴシック"/>
                <a:cs typeface="Calibri"/>
              </a:rPr>
              <a:t> JJ et al. </a:t>
            </a:r>
            <a:r>
              <a:rPr lang="de-DE" altLang="de-DE" err="1">
                <a:ea typeface="ＭＳ Ｐゴシック"/>
                <a:cs typeface="Calibri"/>
              </a:rPr>
              <a:t>Exposure</a:t>
            </a:r>
            <a:r>
              <a:rPr lang="de-DE" altLang="de-DE">
                <a:ea typeface="ＭＳ Ｐゴシック"/>
                <a:cs typeface="Calibri"/>
              </a:rPr>
              <a:t> </a:t>
            </a:r>
            <a:r>
              <a:rPr lang="de-DE" altLang="de-DE" err="1">
                <a:ea typeface="ＭＳ Ｐゴシック"/>
                <a:cs typeface="Calibri"/>
              </a:rPr>
              <a:t>of</a:t>
            </a:r>
            <a:r>
              <a:rPr lang="de-DE" altLang="de-DE">
                <a:ea typeface="ＭＳ Ｐゴシック"/>
                <a:cs typeface="Calibri"/>
              </a:rPr>
              <a:t> </a:t>
            </a:r>
            <a:r>
              <a:rPr lang="de-DE" altLang="de-DE" err="1">
                <a:ea typeface="ＭＳ Ｐゴシック"/>
                <a:cs typeface="Calibri"/>
              </a:rPr>
              <a:t>hospital</a:t>
            </a:r>
            <a:r>
              <a:rPr lang="de-DE" altLang="de-DE">
                <a:ea typeface="ＭＳ Ｐゴシック"/>
                <a:cs typeface="Calibri"/>
              </a:rPr>
              <a:t> </a:t>
            </a:r>
            <a:r>
              <a:rPr lang="de-DE" altLang="de-DE" err="1">
                <a:ea typeface="ＭＳ Ｐゴシック"/>
                <a:cs typeface="Calibri"/>
              </a:rPr>
              <a:t>pharmacists</a:t>
            </a:r>
            <a:r>
              <a:rPr lang="de-DE" altLang="de-DE">
                <a:ea typeface="ＭＳ Ｐゴシック"/>
                <a:cs typeface="Calibri"/>
              </a:rPr>
              <a:t> and </a:t>
            </a:r>
            <a:r>
              <a:rPr lang="de-DE" altLang="de-DE" err="1">
                <a:ea typeface="ＭＳ Ｐゴシック"/>
                <a:cs typeface="Calibri"/>
              </a:rPr>
              <a:t>nurses</a:t>
            </a:r>
            <a:r>
              <a:rPr lang="de-DE" altLang="de-DE">
                <a:ea typeface="ＭＳ Ｐゴシック"/>
                <a:cs typeface="Calibri"/>
              </a:rPr>
              <a:t> </a:t>
            </a:r>
            <a:r>
              <a:rPr lang="de-DE" altLang="de-DE" err="1">
                <a:ea typeface="ＭＳ Ｐゴシック"/>
                <a:cs typeface="Calibri"/>
              </a:rPr>
              <a:t>to</a:t>
            </a:r>
            <a:r>
              <a:rPr lang="de-DE" altLang="de-DE">
                <a:ea typeface="ＭＳ Ｐゴシック"/>
                <a:cs typeface="Calibri"/>
              </a:rPr>
              <a:t> </a:t>
            </a:r>
            <a:r>
              <a:rPr lang="de-DE" altLang="de-DE" err="1">
                <a:ea typeface="ＭＳ Ｐゴシック"/>
                <a:cs typeface="Calibri"/>
              </a:rPr>
              <a:t>antineoplastic</a:t>
            </a:r>
            <a:r>
              <a:rPr lang="de-DE" altLang="de-DE">
                <a:ea typeface="ＭＳ Ｐゴシック"/>
                <a:cs typeface="Calibri"/>
              </a:rPr>
              <a:t> </a:t>
            </a:r>
            <a:r>
              <a:rPr lang="de-DE" altLang="de-DE" err="1">
                <a:ea typeface="ＭＳ Ｐゴシック"/>
                <a:cs typeface="Calibri"/>
              </a:rPr>
              <a:t>agents</a:t>
            </a:r>
            <a:r>
              <a:rPr lang="de-DE" altLang="de-DE">
                <a:ea typeface="ＭＳ Ｐゴシック"/>
                <a:cs typeface="Calibri"/>
              </a:rPr>
              <a:t>. J </a:t>
            </a:r>
            <a:r>
              <a:rPr lang="de-DE" altLang="de-DE" err="1">
                <a:ea typeface="ＭＳ Ｐゴシック"/>
                <a:cs typeface="Calibri"/>
              </a:rPr>
              <a:t>Occup</a:t>
            </a:r>
            <a:r>
              <a:rPr lang="de-DE" altLang="de-DE">
                <a:ea typeface="ＭＳ Ｐゴシック"/>
                <a:cs typeface="Calibri"/>
              </a:rPr>
              <a:t> Med. 1993 Jan;35(1):57-60.</a:t>
            </a:r>
          </a:p>
          <a:p>
            <a:pPr marL="0" lvl="1" eaLnBrk="1" hangingPunct="1">
              <a:spcBef>
                <a:spcPct val="0"/>
              </a:spcBef>
            </a:pPr>
            <a:r>
              <a:rPr lang="de-DE" altLang="de-DE" i="1" err="1">
                <a:ea typeface="ＭＳ Ｐゴシック"/>
                <a:cs typeface="Calibri"/>
              </a:rPr>
              <a:t>Odraska</a:t>
            </a:r>
            <a:r>
              <a:rPr lang="de-DE" altLang="de-DE" i="1">
                <a:ea typeface="ＭＳ Ｐゴシック"/>
                <a:cs typeface="Calibri"/>
              </a:rPr>
              <a:t> P et al. </a:t>
            </a:r>
            <a:r>
              <a:rPr lang="de-DE" altLang="de-DE">
                <a:ea typeface="ＭＳ Ｐゴシック"/>
                <a:cs typeface="Calibri"/>
              </a:rPr>
              <a:t>Evaluation </a:t>
            </a:r>
            <a:r>
              <a:rPr lang="de-DE" altLang="de-DE" err="1">
                <a:ea typeface="ＭＳ Ｐゴシック"/>
                <a:cs typeface="Calibri"/>
              </a:rPr>
              <a:t>of</a:t>
            </a:r>
            <a:r>
              <a:rPr lang="de-DE" altLang="de-DE">
                <a:ea typeface="ＭＳ Ｐゴシック"/>
                <a:cs typeface="Calibri"/>
              </a:rPr>
              <a:t> </a:t>
            </a:r>
            <a:r>
              <a:rPr lang="de-DE" altLang="de-DE" err="1">
                <a:ea typeface="ＭＳ Ｐゴシック"/>
                <a:cs typeface="Calibri"/>
              </a:rPr>
              <a:t>the</a:t>
            </a:r>
            <a:r>
              <a:rPr lang="de-DE" altLang="de-DE">
                <a:ea typeface="ＭＳ Ｐゴシック"/>
                <a:cs typeface="Calibri"/>
              </a:rPr>
              <a:t> </a:t>
            </a:r>
            <a:r>
              <a:rPr lang="de-DE" altLang="de-DE" err="1">
                <a:ea typeface="ＭＳ Ｐゴシック"/>
                <a:cs typeface="Calibri"/>
              </a:rPr>
              <a:t>efficacy</a:t>
            </a:r>
            <a:r>
              <a:rPr lang="de-DE" altLang="de-DE">
                <a:ea typeface="ＭＳ Ｐゴシック"/>
                <a:cs typeface="Calibri"/>
              </a:rPr>
              <a:t> </a:t>
            </a:r>
            <a:r>
              <a:rPr lang="de-DE" altLang="de-DE" err="1">
                <a:ea typeface="ＭＳ Ｐゴシック"/>
                <a:cs typeface="Calibri"/>
              </a:rPr>
              <a:t>of</a:t>
            </a:r>
            <a:r>
              <a:rPr lang="de-DE" altLang="de-DE">
                <a:ea typeface="ＭＳ Ｐゴシック"/>
                <a:cs typeface="Calibri"/>
              </a:rPr>
              <a:t> additional </a:t>
            </a:r>
            <a:r>
              <a:rPr lang="de-DE" altLang="de-DE" err="1">
                <a:ea typeface="ＭＳ Ｐゴシック"/>
                <a:cs typeface="Calibri"/>
              </a:rPr>
              <a:t>measures</a:t>
            </a:r>
            <a:r>
              <a:rPr lang="de-DE" altLang="de-DE">
                <a:ea typeface="ＭＳ Ｐゴシック"/>
                <a:cs typeface="Calibri"/>
              </a:rPr>
              <a:t> </a:t>
            </a:r>
            <a:r>
              <a:rPr lang="de-DE" altLang="de-DE" err="1">
                <a:ea typeface="ＭＳ Ｐゴシック"/>
                <a:cs typeface="Calibri"/>
              </a:rPr>
              <a:t>introduced</a:t>
            </a:r>
            <a:r>
              <a:rPr lang="de-DE" altLang="de-DE">
                <a:ea typeface="ＭＳ Ｐゴシック"/>
                <a:cs typeface="Calibri"/>
              </a:rPr>
              <a:t> </a:t>
            </a:r>
            <a:r>
              <a:rPr lang="de-DE" altLang="de-DE" err="1">
                <a:ea typeface="ＭＳ Ｐゴシック"/>
                <a:cs typeface="Calibri"/>
              </a:rPr>
              <a:t>for</a:t>
            </a:r>
            <a:r>
              <a:rPr lang="de-DE" altLang="de-DE">
                <a:ea typeface="ＭＳ Ｐゴシック"/>
                <a:cs typeface="Calibri"/>
              </a:rPr>
              <a:t> </a:t>
            </a:r>
            <a:r>
              <a:rPr lang="de-DE" altLang="de-DE" err="1">
                <a:ea typeface="ＭＳ Ｐゴシック"/>
                <a:cs typeface="Calibri"/>
              </a:rPr>
              <a:t>the</a:t>
            </a:r>
            <a:r>
              <a:rPr lang="de-DE" altLang="de-DE">
                <a:ea typeface="ＭＳ Ｐゴシック"/>
                <a:cs typeface="Calibri"/>
              </a:rPr>
              <a:t> </a:t>
            </a:r>
            <a:r>
              <a:rPr lang="de-DE" altLang="de-DE" err="1">
                <a:ea typeface="ＭＳ Ｐゴシック"/>
                <a:cs typeface="Calibri"/>
              </a:rPr>
              <a:t>protection</a:t>
            </a:r>
            <a:r>
              <a:rPr lang="de-DE" altLang="de-DE">
                <a:ea typeface="ＭＳ Ｐゴシック"/>
                <a:cs typeface="Calibri"/>
              </a:rPr>
              <a:t> </a:t>
            </a:r>
            <a:r>
              <a:rPr lang="de-DE" altLang="de-DE" err="1">
                <a:ea typeface="ＭＳ Ｐゴシック"/>
                <a:cs typeface="Calibri"/>
              </a:rPr>
              <a:t>of</a:t>
            </a:r>
            <a:r>
              <a:rPr lang="de-DE" altLang="de-DE">
                <a:ea typeface="ＭＳ Ｐゴシック"/>
                <a:cs typeface="Calibri"/>
              </a:rPr>
              <a:t> </a:t>
            </a:r>
            <a:r>
              <a:rPr lang="de-DE" altLang="de-DE" err="1">
                <a:ea typeface="ＭＳ Ｐゴシック"/>
                <a:cs typeface="Calibri"/>
              </a:rPr>
              <a:t>healthcare</a:t>
            </a:r>
            <a:r>
              <a:rPr lang="de-DE" altLang="de-DE">
                <a:ea typeface="ＭＳ Ｐゴシック"/>
                <a:cs typeface="Calibri"/>
              </a:rPr>
              <a:t> </a:t>
            </a:r>
            <a:r>
              <a:rPr lang="de-DE" altLang="de-DE" err="1">
                <a:ea typeface="ＭＳ Ｐゴシック"/>
                <a:cs typeface="Calibri"/>
              </a:rPr>
              <a:t>personnel</a:t>
            </a:r>
            <a:r>
              <a:rPr lang="de-DE" altLang="de-DE">
                <a:ea typeface="ＭＳ Ｐゴシック"/>
                <a:cs typeface="Calibri"/>
              </a:rPr>
              <a:t> </a:t>
            </a:r>
            <a:r>
              <a:rPr lang="de-DE" altLang="de-DE" err="1">
                <a:ea typeface="ＭＳ Ｐゴシック"/>
                <a:cs typeface="Calibri"/>
              </a:rPr>
              <a:t>handling</a:t>
            </a:r>
            <a:r>
              <a:rPr lang="de-DE" altLang="de-DE">
                <a:ea typeface="ＭＳ Ｐゴシック"/>
                <a:cs typeface="Calibri"/>
              </a:rPr>
              <a:t> </a:t>
            </a:r>
            <a:r>
              <a:rPr lang="de-DE" altLang="de-DE" err="1">
                <a:ea typeface="ＭＳ Ｐゴシック"/>
                <a:cs typeface="Calibri"/>
              </a:rPr>
              <a:t>antineoplasic</a:t>
            </a:r>
            <a:r>
              <a:rPr lang="de-DE" altLang="de-DE">
                <a:ea typeface="ＭＳ Ｐゴシック"/>
                <a:cs typeface="Calibri"/>
              </a:rPr>
              <a:t> </a:t>
            </a:r>
            <a:r>
              <a:rPr lang="de-DE" altLang="de-DE" err="1">
                <a:ea typeface="ＭＳ Ｐゴシック"/>
                <a:cs typeface="Calibri"/>
              </a:rPr>
              <a:t>drugs</a:t>
            </a:r>
            <a:r>
              <a:rPr lang="de-DE" altLang="de-DE">
                <a:ea typeface="ＭＳ Ｐゴシック"/>
                <a:cs typeface="Calibri"/>
              </a:rPr>
              <a:t>. Ann </a:t>
            </a:r>
            <a:r>
              <a:rPr lang="de-DE" altLang="de-DE" err="1">
                <a:ea typeface="ＭＳ Ｐゴシック"/>
                <a:cs typeface="Calibri"/>
              </a:rPr>
              <a:t>Occu</a:t>
            </a:r>
            <a:r>
              <a:rPr lang="de-DE" altLang="de-DE">
                <a:ea typeface="ＭＳ Ｐゴシック"/>
                <a:cs typeface="Calibri"/>
              </a:rPr>
              <a:t> Hyg. 2013 Mar;57(2):240-50. </a:t>
            </a:r>
            <a:endParaRPr lang="de-DE" altLang="de-DE">
              <a:ea typeface="ＭＳ Ｐゴシック" panose="020B0600070205080204" pitchFamily="34" charset="-128"/>
              <a:cs typeface="Calibri"/>
            </a:endParaRPr>
          </a:p>
          <a:p>
            <a:pPr marL="0" lvl="1" eaLnBrk="1" hangingPunct="1">
              <a:spcBef>
                <a:spcPct val="0"/>
              </a:spcBef>
            </a:pPr>
            <a:endParaRPr lang="de-DE" altLang="de-DE">
              <a:ea typeface="ＭＳ Ｐゴシック" panose="020B0600070205080204" pitchFamily="34" charset="-128"/>
            </a:endParaRPr>
          </a:p>
          <a:p>
            <a:pPr marL="0" lvl="1" eaLnBrk="1" hangingPunct="1">
              <a:spcBef>
                <a:spcPct val="0"/>
              </a:spcBef>
            </a:pPr>
            <a:r>
              <a:rPr lang="de-DE" altLang="de-DE">
                <a:ea typeface="ＭＳ Ｐゴシック"/>
                <a:cs typeface="Calibri"/>
              </a:rPr>
              <a:t>[Kommentar]</a:t>
            </a:r>
          </a:p>
          <a:p>
            <a:pPr marL="0" lvl="1" eaLnBrk="1" hangingPunct="1">
              <a:spcBef>
                <a:spcPct val="0"/>
              </a:spcBef>
            </a:pPr>
            <a:r>
              <a:rPr lang="en-US" altLang="de-DE" i="1">
                <a:ea typeface="ＭＳ Ｐゴシック"/>
                <a:cs typeface="Calibri"/>
              </a:rPr>
              <a:t>Cherrie, JW et al. </a:t>
            </a:r>
            <a:r>
              <a:rPr lang="en-US" altLang="de-DE">
                <a:ea typeface="ＭＳ Ｐゴシック"/>
                <a:cs typeface="Calibri"/>
              </a:rPr>
              <a:t>How important is inadvertent ingestion of hazardous substances at work? Ann </a:t>
            </a:r>
            <a:r>
              <a:rPr lang="en-US" altLang="de-DE" err="1">
                <a:ea typeface="ＭＳ Ｐゴシック"/>
                <a:cs typeface="Calibri"/>
              </a:rPr>
              <a:t>Occup</a:t>
            </a:r>
            <a:r>
              <a:rPr lang="en-US" altLang="de-DE" sz="1100">
                <a:ea typeface="ＭＳ Ｐゴシック"/>
                <a:cs typeface="Calibri"/>
              </a:rPr>
              <a:t> </a:t>
            </a:r>
            <a:r>
              <a:rPr lang="en-US" altLang="de-DE" sz="1100" err="1">
                <a:ea typeface="ＭＳ Ｐゴシック"/>
                <a:cs typeface="Calibri"/>
              </a:rPr>
              <a:t>Hyg</a:t>
            </a:r>
            <a:r>
              <a:rPr lang="en-US" altLang="de-DE" sz="1100">
                <a:ea typeface="ＭＳ Ｐゴシック"/>
                <a:cs typeface="Calibri"/>
              </a:rPr>
              <a:t> 2006;50(7):693-704</a:t>
            </a:r>
            <a:endParaRPr lang="de-DE" altLang="de-DE" sz="1100">
              <a:ea typeface="ＭＳ Ｐゴシック"/>
              <a:cs typeface="Calibri"/>
            </a:endParaRPr>
          </a:p>
          <a:p>
            <a:pPr marL="0" lvl="1" eaLnBrk="1" hangingPunct="1">
              <a:spcBef>
                <a:spcPct val="0"/>
              </a:spcBef>
            </a:pPr>
            <a:r>
              <a:rPr lang="de-DE" altLang="de-DE" sz="1100" i="1" err="1">
                <a:ea typeface="ＭＳ Ｐゴシック"/>
                <a:cs typeface="Calibri"/>
              </a:rPr>
              <a:t>Schierl</a:t>
            </a:r>
            <a:r>
              <a:rPr lang="de-DE" altLang="de-DE" sz="1100" i="1">
                <a:ea typeface="ＭＳ Ｐゴシック"/>
                <a:cs typeface="Calibri"/>
              </a:rPr>
              <a:t> R et al</a:t>
            </a:r>
            <a:r>
              <a:rPr lang="de-DE" altLang="de-DE" sz="1100">
                <a:ea typeface="ＭＳ Ｐゴシック"/>
                <a:cs typeface="Calibri"/>
              </a:rPr>
              <a:t>. </a:t>
            </a:r>
            <a:r>
              <a:rPr lang="en-US" altLang="de-DE" sz="1100">
                <a:ea typeface="ＭＳ Ｐゴシック"/>
                <a:cs typeface="Calibri"/>
              </a:rPr>
              <a:t>Guidance values for surface monitoring of antineoplastic drugs in German pharmacies. </a:t>
            </a:r>
            <a:r>
              <a:rPr lang="de-DE" altLang="de-DE" sz="1100">
                <a:ea typeface="ＭＳ Ｐゴシック"/>
                <a:cs typeface="Calibri"/>
                <a:hlinkClick r:id="rId5">
                  <a:extLst>
                    <a:ext uri="{A12FA001-AC4F-418D-AE19-62706E023703}">
                      <ahyp:hlinkClr xmlns:ahyp="http://schemas.microsoft.com/office/drawing/2018/hyperlinkcolor" val="tx"/>
                    </a:ext>
                  </a:extLst>
                </a:hlinkClick>
              </a:rPr>
              <a:t>Ann </a:t>
            </a:r>
            <a:r>
              <a:rPr lang="de-DE" altLang="de-DE" sz="1100" err="1">
                <a:ea typeface="ＭＳ Ｐゴシック"/>
                <a:cs typeface="Calibri"/>
                <a:hlinkClick r:id="rId5">
                  <a:extLst>
                    <a:ext uri="{A12FA001-AC4F-418D-AE19-62706E023703}">
                      <ahyp:hlinkClr xmlns:ahyp="http://schemas.microsoft.com/office/drawing/2018/hyperlinkcolor" val="tx"/>
                    </a:ext>
                  </a:extLst>
                </a:hlinkClick>
              </a:rPr>
              <a:t>Occup</a:t>
            </a:r>
            <a:r>
              <a:rPr lang="de-DE" altLang="de-DE" sz="1100">
                <a:ea typeface="ＭＳ Ｐゴシック"/>
                <a:cs typeface="Calibri"/>
                <a:hlinkClick r:id="rId5">
                  <a:extLst>
                    <a:ext uri="{A12FA001-AC4F-418D-AE19-62706E023703}">
                      <ahyp:hlinkClr xmlns:ahyp="http://schemas.microsoft.com/office/drawing/2018/hyperlinkcolor" val="tx"/>
                    </a:ext>
                  </a:extLst>
                </a:hlinkClick>
              </a:rPr>
              <a:t> Hyg.</a:t>
            </a:r>
            <a:r>
              <a:rPr lang="de-DE" altLang="de-DE" sz="1100">
                <a:ea typeface="ＭＳ Ｐゴシック"/>
                <a:cs typeface="Calibri"/>
              </a:rPr>
              <a:t> 2009 Oct;53(7):703-11.</a:t>
            </a:r>
          </a:p>
          <a:p>
            <a:pPr marL="0" lvl="1" eaLnBrk="1" hangingPunct="1">
              <a:spcBef>
                <a:spcPct val="0"/>
              </a:spcBef>
            </a:pPr>
            <a:r>
              <a:rPr lang="de-DE" altLang="de-DE" sz="1100" i="1">
                <a:ea typeface="ＭＳ Ｐゴシック"/>
                <a:cs typeface="Calibri"/>
              </a:rPr>
              <a:t>Cavallo D et al</a:t>
            </a:r>
            <a:r>
              <a:rPr lang="de-DE" altLang="de-DE" sz="1100">
                <a:ea typeface="ＭＳ Ｐゴシック"/>
                <a:cs typeface="Calibri"/>
              </a:rPr>
              <a:t>. </a:t>
            </a:r>
            <a:r>
              <a:rPr lang="en-US" altLang="de-DE" sz="1100">
                <a:ea typeface="ＭＳ Ｐゴシック"/>
                <a:cs typeface="Calibri"/>
              </a:rPr>
              <a:t>Evaluation of genotoxic effects induced by exposure to antineoplastic drugs in lym</a:t>
            </a:r>
            <a:r>
              <a:rPr lang="en-US" altLang="de-DE">
                <a:ea typeface="ＭＳ Ｐゴシック"/>
                <a:cs typeface="Calibri"/>
              </a:rPr>
              <a:t>phocytes and exfoliated buccal cells of oncology nurses and pharmacy e</a:t>
            </a:r>
            <a:r>
              <a:rPr lang="en-US" altLang="de-DE" sz="1100">
                <a:ea typeface="ＭＳ Ｐゴシック"/>
                <a:cs typeface="Calibri"/>
              </a:rPr>
              <a:t>mployees. </a:t>
            </a:r>
            <a:r>
              <a:rPr lang="en-US" altLang="de-DE" sz="1100" err="1">
                <a:ea typeface="ＭＳ Ｐゴシック"/>
                <a:cs typeface="Calibri"/>
                <a:hlinkClick r:id="rId6">
                  <a:extLst>
                    <a:ext uri="{A12FA001-AC4F-418D-AE19-62706E023703}">
                      <ahyp:hlinkClr xmlns:ahyp="http://schemas.microsoft.com/office/drawing/2018/hyperlinkcolor" val="tx"/>
                    </a:ext>
                  </a:extLst>
                </a:hlinkClick>
              </a:rPr>
              <a:t>Mutat</a:t>
            </a:r>
            <a:r>
              <a:rPr lang="en-US" altLang="de-DE" sz="1100">
                <a:ea typeface="ＭＳ Ｐゴシック"/>
                <a:cs typeface="Calibri"/>
                <a:hlinkClick r:id="rId6">
                  <a:extLst>
                    <a:ext uri="{A12FA001-AC4F-418D-AE19-62706E023703}">
                      <ahyp:hlinkClr xmlns:ahyp="http://schemas.microsoft.com/office/drawing/2018/hyperlinkcolor" val="tx"/>
                    </a:ext>
                  </a:extLst>
                </a:hlinkClick>
              </a:rPr>
              <a:t> Res.</a:t>
            </a:r>
            <a:r>
              <a:rPr lang="en-US" altLang="de-DE" sz="1100">
                <a:ea typeface="ＭＳ Ｐゴシック"/>
                <a:cs typeface="Calibri"/>
              </a:rPr>
              <a:t> 2</a:t>
            </a:r>
            <a:r>
              <a:rPr lang="en-US" altLang="de-DE">
                <a:ea typeface="ＭＳ Ｐゴシック"/>
                <a:cs typeface="Calibri"/>
              </a:rPr>
              <a:t>005 Nov 10;587(1-2):45-51. </a:t>
            </a:r>
            <a:r>
              <a:rPr lang="en-US" altLang="de-DE" err="1">
                <a:ea typeface="ＭＳ Ｐゴシック"/>
                <a:cs typeface="Calibri"/>
              </a:rPr>
              <a:t>Epub</a:t>
            </a:r>
            <a:r>
              <a:rPr lang="en-US" altLang="de-DE">
                <a:ea typeface="ＭＳ Ｐゴシック"/>
                <a:cs typeface="Calibri"/>
              </a:rPr>
              <a:t> 2005 Oct 3. </a:t>
            </a:r>
            <a:endParaRPr lang="de-DE" altLang="de-DE">
              <a:ea typeface="ＭＳ Ｐゴシック" panose="020B0600070205080204" pitchFamily="34" charset="-128"/>
            </a:endParaRPr>
          </a:p>
          <a:p>
            <a:endParaRPr lang="de-DE" altLang="de-DE">
              <a:ea typeface="ＭＳ Ｐゴシック" panose="020B0600070205080204" pitchFamily="34" charset="-128"/>
              <a:cs typeface="Geneva" charset="0"/>
            </a:endParaRPr>
          </a:p>
          <a:p>
            <a:pPr eaLnBrk="1" hangingPunct="1">
              <a:spcBef>
                <a:spcPct val="0"/>
              </a:spcBef>
            </a:pPr>
            <a:endParaRPr lang="de-DE" altLang="de-DE" sz="900">
              <a:ea typeface="ＭＳ Ｐゴシック" panose="020B0600070205080204" pitchFamily="34" charset="-128"/>
              <a:cs typeface="Geneva" charset="0"/>
            </a:endParaRPr>
          </a:p>
          <a:p>
            <a:pPr marL="0" marR="0" indent="0" algn="l" defTabSz="457200" rtl="0" eaLnBrk="1" fontAlgn="base" latinLnBrk="0" hangingPunct="1">
              <a:lnSpc>
                <a:spcPct val="100000"/>
              </a:lnSpc>
              <a:spcBef>
                <a:spcPct val="0"/>
              </a:spcBef>
              <a:spcAft>
                <a:spcPct val="0"/>
              </a:spcAft>
              <a:buClrTx/>
              <a:buSzTx/>
              <a:buFontTx/>
              <a:buNone/>
              <a:tabLst/>
              <a:defRPr/>
            </a:pPr>
            <a:r>
              <a:rPr lang="de-DE" altLang="de-DE" sz="900" b="1">
                <a:solidFill>
                  <a:srgbClr val="000000"/>
                </a:solidFill>
                <a:ea typeface="ＭＳ Ｐゴシック"/>
                <a:cs typeface="Calibri"/>
              </a:rPr>
              <a:t>Eigene Ergänzungen:</a:t>
            </a:r>
          </a:p>
          <a:p>
            <a:pPr eaLnBrk="1" hangingPunct="1">
              <a:spcBef>
                <a:spcPct val="0"/>
              </a:spcBef>
            </a:pPr>
            <a:endParaRPr lang="de-DE" altLang="de-DE" sz="900">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a:t>
            </a:fld>
            <a:endParaRPr lang="de-DE" altLang="de-DE"/>
          </a:p>
        </p:txBody>
      </p:sp>
    </p:spTree>
    <p:extLst>
      <p:ext uri="{BB962C8B-B14F-4D97-AF65-F5344CB8AC3E}">
        <p14:creationId xmlns:p14="http://schemas.microsoft.com/office/powerpoint/2010/main" val="2129106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a:cs typeface="Calibri"/>
              </a:rPr>
              <a:t>Hinweise:</a:t>
            </a:r>
          </a:p>
          <a:p>
            <a:pPr marL="171450" indent="-171450">
              <a:buFont typeface="Arial" panose="020B0604020202020204" pitchFamily="34" charset="0"/>
              <a:buChar char="•"/>
            </a:pPr>
            <a:r>
              <a:rPr lang="de-DE" altLang="de-DE">
                <a:solidFill>
                  <a:srgbClr val="000000"/>
                </a:solidFill>
                <a:ea typeface="ＭＳ Ｐゴシック"/>
                <a:cs typeface="Calibri"/>
              </a:rPr>
              <a:t>Warum ein Umgebungsmonitoring?</a:t>
            </a:r>
          </a:p>
          <a:p>
            <a:pPr marL="0" indent="0">
              <a:buFont typeface="Arial" panose="020B0604020202020204" pitchFamily="34" charset="0"/>
              <a:buNone/>
            </a:pPr>
            <a:r>
              <a:rPr lang="de-DE" altLang="de-DE">
                <a:solidFill>
                  <a:srgbClr val="000000"/>
                </a:solidFill>
                <a:ea typeface="ＭＳ Ｐゴシック"/>
                <a:cs typeface="Calibri"/>
                <a:sym typeface="Wingdings" panose="05000000000000000000" pitchFamily="2" charset="2"/>
              </a:rPr>
              <a:t> </a:t>
            </a:r>
            <a:r>
              <a:rPr lang="de-DE" altLang="de-DE">
                <a:solidFill>
                  <a:srgbClr val="000000"/>
                </a:solidFill>
                <a:ea typeface="ＭＳ Ｐゴシック"/>
                <a:cs typeface="Calibri"/>
              </a:rPr>
              <a:t>Zur Optimierung der Arbeitsabläufe, um Verschleppungen zukünftig zu minimieren bzw. zu vermeiden.</a:t>
            </a:r>
            <a:endParaRPr lang="de-DE" altLang="de-DE" b="1">
              <a:solidFill>
                <a:srgbClr val="000000"/>
              </a:solidFill>
              <a:ea typeface="ＭＳ Ｐゴシック"/>
              <a:cs typeface="Calibri"/>
            </a:endParaRPr>
          </a:p>
          <a:p>
            <a:pPr>
              <a:lnSpc>
                <a:spcPct val="80000"/>
              </a:lnSpc>
            </a:pPr>
            <a:endParaRPr lang="de-DE" altLang="de-DE">
              <a:solidFill>
                <a:srgbClr val="000000"/>
              </a:solidFill>
              <a:ea typeface="ＭＳ Ｐゴシック" panose="020B0600070205080204" pitchFamily="34" charset="-128"/>
              <a:cs typeface="Arial" panose="020B0604020202020204" pitchFamily="34" charset="0"/>
            </a:endParaRPr>
          </a:p>
          <a:p>
            <a:pPr>
              <a:lnSpc>
                <a:spcPct val="80000"/>
              </a:lnSpc>
            </a:pPr>
            <a:r>
              <a:rPr lang="de-DE" altLang="de-DE" u="sng">
                <a:solidFill>
                  <a:srgbClr val="000000"/>
                </a:solidFill>
                <a:ea typeface="ＭＳ Ｐゴシック"/>
                <a:cs typeface="Calibri"/>
              </a:rPr>
              <a:t>Literatur</a:t>
            </a:r>
            <a:r>
              <a:rPr lang="de-DE" altLang="de-DE" u="none">
                <a:solidFill>
                  <a:srgbClr val="000000"/>
                </a:solidFill>
                <a:ea typeface="ＭＳ Ｐゴシック"/>
                <a:cs typeface="Calibri"/>
              </a:rPr>
              <a:t>:</a:t>
            </a:r>
            <a:endParaRPr lang="de-DE" altLang="de-DE" u="sng">
              <a:solidFill>
                <a:srgbClr val="000000"/>
              </a:solidFill>
              <a:ea typeface="ＭＳ Ｐゴシック"/>
              <a:cs typeface="Calibri"/>
            </a:endParaRPr>
          </a:p>
          <a:p>
            <a:pPr>
              <a:lnSpc>
                <a:spcPct val="80000"/>
              </a:lnSpc>
            </a:pPr>
            <a:r>
              <a:rPr lang="de-DE" altLang="de-DE">
                <a:solidFill>
                  <a:srgbClr val="000000"/>
                </a:solidFill>
                <a:ea typeface="ＭＳ Ｐゴシック"/>
                <a:cs typeface="Calibri"/>
              </a:rPr>
              <a:t>[14]</a:t>
            </a:r>
          </a:p>
          <a:p>
            <a:pPr>
              <a:lnSpc>
                <a:spcPct val="80000"/>
              </a:lnSpc>
            </a:pPr>
            <a:r>
              <a:rPr lang="de-DE" altLang="de-DE" sz="1200">
                <a:solidFill>
                  <a:srgbClr val="666565"/>
                </a:solidFill>
                <a:ea typeface="ＭＳ Ｐゴシック"/>
                <a:cs typeface="Calibri"/>
              </a:rPr>
              <a:t>Gefahrstoffverordnung (GefStoffV) </a:t>
            </a:r>
            <a:r>
              <a:rPr lang="de-DE" altLang="de-DE">
                <a:solidFill>
                  <a:srgbClr val="666565"/>
                </a:solidFill>
                <a:ea typeface="ＭＳ Ｐゴシック"/>
                <a:cs typeface="Calibri"/>
              </a:rPr>
              <a:t>v. </a:t>
            </a:r>
            <a:r>
              <a:rPr lang="de-DE">
                <a:solidFill>
                  <a:srgbClr val="666565"/>
                </a:solidFill>
                <a:ea typeface="ＭＳ Ｐゴシック"/>
                <a:cs typeface="Calibri"/>
              </a:rPr>
              <a:t>1.10.2021</a:t>
            </a:r>
            <a:r>
              <a:rPr lang="de-DE" altLang="de-DE">
                <a:solidFill>
                  <a:srgbClr val="666565"/>
                </a:solidFill>
                <a:ea typeface="ＭＳ Ｐゴシック"/>
                <a:cs typeface="Calibri"/>
              </a:rPr>
              <a:t>, §</a:t>
            </a:r>
            <a:r>
              <a:rPr lang="de-DE" altLang="de-DE" sz="1200">
                <a:solidFill>
                  <a:srgbClr val="666565"/>
                </a:solidFill>
                <a:ea typeface="ＭＳ Ｐゴシック"/>
                <a:cs typeface="Calibri"/>
              </a:rPr>
              <a:t>14. Online veröffentlicht unter: https://www.baua.de/DE/Themen/Arbeitsgestaltung-im-Betrieb/Gefahrstoffe/Arbeiten-mit-Gefahrstoffen/pdf/Gefahrstoffverordnung.pdf?__blob=publicationFile&amp;v=5</a:t>
            </a:r>
            <a:endParaRPr lang="de-DE" altLang="de-DE" b="1">
              <a:solidFill>
                <a:srgbClr val="000000"/>
              </a:solidFill>
              <a:ea typeface="ＭＳ Ｐゴシック"/>
              <a:cs typeface="Calibri"/>
            </a:endParaRP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a:cs typeface="Calibri"/>
              </a:rPr>
              <a:t>Eigene Ergänzungen:</a:t>
            </a:r>
          </a:p>
          <a:p>
            <a:endParaRPr lang="de-DE" altLang="de-DE">
              <a:ea typeface="ＭＳ Ｐゴシック" panose="020B0600070205080204" pitchFamily="34" charset="-128"/>
              <a:cs typeface="Geneva"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84</a:t>
            </a:fld>
            <a:endParaRPr lang="de-DE" altLang="de-DE"/>
          </a:p>
        </p:txBody>
      </p:sp>
    </p:spTree>
    <p:extLst>
      <p:ext uri="{BB962C8B-B14F-4D97-AF65-F5344CB8AC3E}">
        <p14:creationId xmlns:p14="http://schemas.microsoft.com/office/powerpoint/2010/main" val="18570282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r>
              <a:rPr lang="de-DE" altLang="de-DE" sz="1100" b="1">
                <a:solidFill>
                  <a:srgbClr val="000000"/>
                </a:solidFill>
                <a:latin typeface="Arial"/>
                <a:ea typeface="ＭＳ Ｐゴシック"/>
                <a:cs typeface="Arial"/>
              </a:rPr>
              <a:t>Hinweise:</a:t>
            </a:r>
          </a:p>
          <a:p>
            <a:pPr marL="163195" indent="-163195">
              <a:buFont typeface="Arial" panose="020B0604020202020204" pitchFamily="34" charset="0"/>
              <a:buChar char="•"/>
            </a:pPr>
            <a:r>
              <a:rPr lang="de-DE" altLang="de-DE" sz="1100" b="1">
                <a:solidFill>
                  <a:srgbClr val="000000"/>
                </a:solidFill>
                <a:latin typeface="Arial"/>
                <a:ea typeface="ＭＳ Ｐゴシック"/>
                <a:cs typeface="Arial"/>
              </a:rPr>
              <a:t>Belastungsmonitoring</a:t>
            </a:r>
          </a:p>
          <a:p>
            <a:pPr marL="600075" lvl="1" indent="-163195">
              <a:buFont typeface="Symbol" panose="05050102010706020507" pitchFamily="18" charset="2"/>
              <a:buChar char="-"/>
            </a:pPr>
            <a:r>
              <a:rPr lang="de-DE" altLang="de-DE" sz="1100">
                <a:solidFill>
                  <a:srgbClr val="000000"/>
                </a:solidFill>
                <a:latin typeface="Arial"/>
                <a:ea typeface="ＭＳ Ｐゴシック"/>
                <a:cs typeface="Arial"/>
              </a:rPr>
              <a:t>Beim Belastungsmonitoring werden das Zytostatikum oder seine bekannten (zytostatisch ebenfalls aktiven) Abbauprodukte (Metabolite) im Blut oder Urin nachgewiesen.</a:t>
            </a:r>
          </a:p>
          <a:p>
            <a:pPr marL="600075" lvl="1" indent="-163195">
              <a:buFont typeface="Symbol" panose="05050102010706020507" pitchFamily="18" charset="2"/>
              <a:buChar char="-"/>
            </a:pPr>
            <a:r>
              <a:rPr lang="de-DE" altLang="de-DE" sz="1100">
                <a:solidFill>
                  <a:srgbClr val="000000"/>
                </a:solidFill>
                <a:latin typeface="Arial"/>
                <a:ea typeface="ＭＳ Ｐゴシック"/>
                <a:cs typeface="Arial"/>
              </a:rPr>
              <a:t>Nur für wenige Zytostatika (wie z. B. Carboplatin, Cisplatin, Cyclophosphamid, </a:t>
            </a:r>
            <a:r>
              <a:rPr lang="de-DE" altLang="de-DE" sz="1100" err="1">
                <a:solidFill>
                  <a:srgbClr val="000000"/>
                </a:solidFill>
                <a:latin typeface="Arial"/>
                <a:ea typeface="ＭＳ Ｐゴシック"/>
                <a:cs typeface="Arial"/>
              </a:rPr>
              <a:t>Doxorubicin</a:t>
            </a:r>
            <a:r>
              <a:rPr lang="de-DE" altLang="de-DE" sz="1100">
                <a:solidFill>
                  <a:srgbClr val="000000"/>
                </a:solidFill>
                <a:latin typeface="Arial"/>
                <a:ea typeface="ＭＳ Ｐゴシック"/>
                <a:cs typeface="Arial"/>
              </a:rPr>
              <a:t>, Epirubicin, </a:t>
            </a:r>
            <a:r>
              <a:rPr lang="de-DE" altLang="de-DE" sz="1100" err="1">
                <a:solidFill>
                  <a:srgbClr val="000000"/>
                </a:solidFill>
                <a:latin typeface="Arial"/>
                <a:ea typeface="ＭＳ Ｐゴシック"/>
                <a:cs typeface="Arial"/>
              </a:rPr>
              <a:t>Ifosfamid</a:t>
            </a:r>
            <a:r>
              <a:rPr lang="de-DE" altLang="de-DE" sz="1100">
                <a:solidFill>
                  <a:srgbClr val="000000"/>
                </a:solidFill>
                <a:latin typeface="Arial"/>
                <a:ea typeface="ＭＳ Ｐゴシック"/>
                <a:cs typeface="Arial"/>
              </a:rPr>
              <a:t>, Methotrexat) besteht in spezialisierten Laboratorien die Möglichkeit, dies zu untersuchen.</a:t>
            </a:r>
          </a:p>
          <a:p>
            <a:pPr marL="600075" lvl="1" indent="-163195">
              <a:buFont typeface="Symbol" panose="05050102010706020507" pitchFamily="18" charset="2"/>
              <a:buChar char="-"/>
            </a:pPr>
            <a:r>
              <a:rPr lang="de-DE" altLang="de-DE" sz="1100">
                <a:solidFill>
                  <a:srgbClr val="000000"/>
                </a:solidFill>
                <a:latin typeface="Arial"/>
                <a:ea typeface="ＭＳ Ｐゴシック"/>
                <a:cs typeface="Arial"/>
              </a:rPr>
              <a:t>Die Daten und Ergebnisse sind nur sehr schwer zu interpretieren, zumal die Nachweisverfahren bis auf wenige Ausnahmen nicht ausreichend validiert sind. </a:t>
            </a:r>
            <a:br>
              <a:rPr lang="de-DE" altLang="de-DE" sz="1100">
                <a:latin typeface="Arial" panose="020B0604020202020204" pitchFamily="34" charset="0"/>
                <a:ea typeface="ＭＳ Ｐゴシック" panose="020B0600070205080204" pitchFamily="34" charset="-128"/>
                <a:cs typeface="Arial" panose="020B0604020202020204" pitchFamily="34" charset="0"/>
              </a:rPr>
            </a:br>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63195" indent="-163195">
              <a:buFont typeface="Arial" panose="020B0604020202020204" pitchFamily="34" charset="0"/>
              <a:buChar char="•"/>
            </a:pPr>
            <a:r>
              <a:rPr lang="de-DE" altLang="de-DE" sz="1100" b="1">
                <a:solidFill>
                  <a:srgbClr val="000000"/>
                </a:solidFill>
                <a:latin typeface="Arial"/>
                <a:ea typeface="ＭＳ Ｐゴシック"/>
                <a:cs typeface="Arial"/>
              </a:rPr>
              <a:t>Beanspruchungs- oder Effektmonitoring</a:t>
            </a:r>
          </a:p>
          <a:p>
            <a:pPr marL="654685" lvl="1" indent="-217805">
              <a:buFont typeface="Symbol" panose="05050102010706020507" pitchFamily="18" charset="2"/>
              <a:buChar char="-"/>
            </a:pPr>
            <a:r>
              <a:rPr lang="de-DE" altLang="de-DE" sz="1100">
                <a:solidFill>
                  <a:srgbClr val="000000"/>
                </a:solidFill>
                <a:latin typeface="Arial"/>
                <a:ea typeface="ＭＳ Ｐゴシック"/>
                <a:cs typeface="Arial"/>
              </a:rPr>
              <a:t>Das biologische Beanspruchungsmonitoring oder zytogenetische Effektmonitoring (z. B. Schwester-Chromatid-Austauschrate, Mitosekernrate, Chromosomenaberrationen) versucht die Wirkung eines Gefahrstoffs am genetischen Material zu erfassen.</a:t>
            </a:r>
          </a:p>
          <a:p>
            <a:pPr marL="654685" lvl="1" indent="-217805">
              <a:buFont typeface="Symbol" panose="05050102010706020507" pitchFamily="18" charset="2"/>
              <a:buChar char="-"/>
            </a:pPr>
            <a:r>
              <a:rPr lang="de-DE" altLang="de-DE" sz="1100">
                <a:solidFill>
                  <a:srgbClr val="000000"/>
                </a:solidFill>
                <a:latin typeface="Arial"/>
                <a:ea typeface="ＭＳ Ｐゴシック"/>
                <a:cs typeface="Arial"/>
              </a:rPr>
              <a:t>Die Austestung kann auf biologische Wirkungen hinweisen, die durch Einwirkung eines Zytostatikums (aber auch durch außerberufliche Einwirkungen wie Rauchen, Ernährung und/oder durch (chronische) Einnahme anderer Arzneimittel) generiert wurden.</a:t>
            </a:r>
          </a:p>
          <a:p>
            <a:pPr marL="654685" lvl="1" indent="-217805">
              <a:buFont typeface="Symbol" panose="05050102010706020507" pitchFamily="18" charset="2"/>
              <a:buChar char="-"/>
            </a:pPr>
            <a:r>
              <a:rPr lang="de-DE" altLang="de-DE" sz="1100">
                <a:solidFill>
                  <a:srgbClr val="000000"/>
                </a:solidFill>
                <a:latin typeface="Arial"/>
                <a:ea typeface="ＭＳ Ｐゴシック"/>
                <a:cs typeface="Arial"/>
              </a:rPr>
              <a:t>Wegen diverser Störparameter und Schwierigkeiten in der Beurteilung der Einzelwerte sind diese unspezifischen Verfahren speziellen Situationen vorbehalten (etwa bei großflächigen Kontaminationen), bei denen Untersuchungen an einem größeren Arbeitnehmer-Kollektiv durchzuführen sind. </a:t>
            </a:r>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a:solidFill>
                <a:srgbClr val="000000"/>
              </a:solidFill>
              <a:ea typeface="ＭＳ Ｐゴシック" panose="020B0600070205080204" pitchFamily="34" charset="-128"/>
              <a:cs typeface="Arial" panose="020B0604020202020204" pitchFamily="34" charset="0"/>
            </a:endParaRPr>
          </a:p>
          <a:p>
            <a:r>
              <a:rPr lang="de-DE" altLang="de-DE" u="sng">
                <a:solidFill>
                  <a:srgbClr val="000000"/>
                </a:solidFill>
                <a:ea typeface="ＭＳ Ｐゴシック"/>
                <a:cs typeface="Calibri"/>
              </a:rPr>
              <a:t>Literatur</a:t>
            </a:r>
            <a:r>
              <a:rPr lang="de-DE" altLang="de-DE">
                <a:solidFill>
                  <a:srgbClr val="000000"/>
                </a:solidFill>
                <a:ea typeface="ＭＳ Ｐゴシック"/>
                <a:cs typeface="Calibri"/>
              </a:rPr>
              <a:t>:</a:t>
            </a:r>
          </a:p>
          <a:p>
            <a:r>
              <a:rPr lang="de-DE" altLang="de-DE">
                <a:solidFill>
                  <a:srgbClr val="000000"/>
                </a:solidFill>
                <a:ea typeface="ＭＳ Ｐゴシック"/>
                <a:cs typeface="Calibri"/>
              </a:rPr>
              <a:t>[14]</a:t>
            </a:r>
          </a:p>
          <a:p>
            <a:r>
              <a:rPr lang="de-DE" altLang="de-DE" sz="1200">
                <a:solidFill>
                  <a:srgbClr val="666565"/>
                </a:solidFill>
                <a:ea typeface="ＭＳ Ｐゴシック"/>
                <a:cs typeface="Calibri"/>
              </a:rPr>
              <a:t>Gefahrstoffverordnung (GefStof</a:t>
            </a:r>
            <a:r>
              <a:rPr lang="de-DE" altLang="de-DE">
                <a:solidFill>
                  <a:srgbClr val="666565"/>
                </a:solidFill>
                <a:ea typeface="ＭＳ Ｐゴシック"/>
                <a:cs typeface="Calibri"/>
              </a:rPr>
              <a:t>fV) v. </a:t>
            </a:r>
            <a:r>
              <a:rPr lang="de-DE">
                <a:solidFill>
                  <a:srgbClr val="666565"/>
                </a:solidFill>
                <a:ea typeface="ＭＳ Ｐゴシック"/>
                <a:cs typeface="Calibri"/>
              </a:rPr>
              <a:t>1.10.2021</a:t>
            </a:r>
            <a:r>
              <a:rPr lang="de-DE" altLang="de-DE">
                <a:solidFill>
                  <a:srgbClr val="666565"/>
                </a:solidFill>
                <a:ea typeface="ＭＳ Ｐゴシック"/>
                <a:cs typeface="Calibri"/>
              </a:rPr>
              <a:t>, §</a:t>
            </a:r>
            <a:r>
              <a:rPr lang="de-DE" altLang="de-DE" sz="1200">
                <a:solidFill>
                  <a:srgbClr val="666565"/>
                </a:solidFill>
                <a:ea typeface="ＭＳ Ｐゴシック"/>
                <a:cs typeface="Calibri"/>
              </a:rPr>
              <a:t>14. Online veröffentlicht unter: https://www.baua.de/DE/Themen/Arbeitsgestaltung-im-Betrieb/Gefahrstoffe/Arbeiten-mit-Gefahrstoffen/pdf/Gefahrstoffverordnung.pdf?__blob=publicationFile&amp;v=5</a:t>
            </a:r>
            <a:endParaRPr lang="de-DE" altLang="de-DE">
              <a:solidFill>
                <a:srgbClr val="000000"/>
              </a:solidFill>
              <a:ea typeface="ＭＳ Ｐゴシック"/>
              <a:cs typeface="Calibri"/>
            </a:endParaRP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a:cs typeface="Calibri"/>
              </a:rPr>
              <a:t>Eigene Ergänzungen:</a:t>
            </a:r>
          </a:p>
          <a:p>
            <a:endParaRPr lang="de-DE" altLang="de-DE">
              <a:ea typeface="ＭＳ Ｐゴシック" panose="020B0600070205080204" pitchFamily="34" charset="-128"/>
              <a:cs typeface="Geneva"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85</a:t>
            </a:fld>
            <a:endParaRPr lang="de-DE" altLang="de-DE"/>
          </a:p>
        </p:txBody>
      </p:sp>
    </p:spTree>
    <p:extLst>
      <p:ext uri="{BB962C8B-B14F-4D97-AF65-F5344CB8AC3E}">
        <p14:creationId xmlns:p14="http://schemas.microsoft.com/office/powerpoint/2010/main" val="19579176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solidFill>
                <a:srgbClr val="000000"/>
              </a:solidFill>
              <a:ea typeface="ＭＳ Ｐゴシック" panose="020B0600070205080204" pitchFamily="34" charset="-128"/>
              <a:cs typeface="Arial" panose="020B0604020202020204" pitchFamily="34" charset="0"/>
            </a:endParaRP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86</a:t>
            </a:fld>
            <a:endParaRPr lang="de-DE" altLang="de-DE"/>
          </a:p>
        </p:txBody>
      </p:sp>
    </p:spTree>
    <p:extLst>
      <p:ext uri="{BB962C8B-B14F-4D97-AF65-F5344CB8AC3E}">
        <p14:creationId xmlns:p14="http://schemas.microsoft.com/office/powerpoint/2010/main" val="36668355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89</a:t>
            </a:fld>
            <a:endParaRPr lang="de-DE" altLang="de-DE"/>
          </a:p>
        </p:txBody>
      </p:sp>
    </p:spTree>
    <p:extLst>
      <p:ext uri="{BB962C8B-B14F-4D97-AF65-F5344CB8AC3E}">
        <p14:creationId xmlns:p14="http://schemas.microsoft.com/office/powerpoint/2010/main" val="22619226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90</a:t>
            </a:fld>
            <a:endParaRPr lang="de-DE" altLang="de-DE"/>
          </a:p>
        </p:txBody>
      </p:sp>
    </p:spTree>
    <p:extLst>
      <p:ext uri="{BB962C8B-B14F-4D97-AF65-F5344CB8AC3E}">
        <p14:creationId xmlns:p14="http://schemas.microsoft.com/office/powerpoint/2010/main" val="1806588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Die nächsten Folien dienen Ihnen als Vorlage für Ihre eigenen Ergänzungen (z. B. hauseigene Prozesse o. Ä.).</a:t>
            </a:r>
          </a:p>
          <a:p>
            <a:pPr marL="163735" indent="-163735">
              <a:buFont typeface="Arial" panose="020B0604020202020204" pitchFamily="34" charset="0"/>
              <a:buChar char="•"/>
            </a:pP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Sie können wählen zwischen einer Leer-Folie im EAZY-Design oder einer neutralen Folie.</a:t>
            </a: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a:defRPr/>
            </a:pPr>
            <a:r>
              <a:rPr lang="de-DE" altLang="de-DE" sz="1200" b="1">
                <a:ea typeface="ＭＳ Ｐゴシック" panose="020B0600070205080204" pitchFamily="34" charset="-128"/>
                <a:cs typeface="Geneva" charset="0"/>
              </a:rPr>
              <a:t>Eigene Ergänzungen:</a:t>
            </a: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91</a:t>
            </a:fld>
            <a:endParaRPr lang="de-DE" altLang="de-DE"/>
          </a:p>
        </p:txBody>
      </p:sp>
    </p:spTree>
    <p:extLst>
      <p:ext uri="{BB962C8B-B14F-4D97-AF65-F5344CB8AC3E}">
        <p14:creationId xmlns:p14="http://schemas.microsoft.com/office/powerpoint/2010/main" val="341033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0000" lnSpcReduction="20000"/>
          </a:bodyPr>
          <a:lstStyle/>
          <a:p>
            <a:endParaRPr lang="de-DE" altLang="de-DE" dirty="0">
              <a:ea typeface="ＭＳ Ｐゴシック" panose="020B0600070205080204" pitchFamily="34" charset="-128"/>
              <a:cs typeface="Geneva" charset="0"/>
            </a:endParaRPr>
          </a:p>
          <a:p>
            <a:pPr>
              <a:lnSpc>
                <a:spcPct val="90000"/>
              </a:lnSpc>
              <a:spcBef>
                <a:spcPct val="0"/>
              </a:spcBef>
            </a:pPr>
            <a:r>
              <a:rPr lang="de-DE" b="1" dirty="0">
                <a:ea typeface="ＭＳ Ｐゴシック"/>
                <a:cs typeface="Calibri"/>
              </a:rPr>
              <a:t>Hinweise:</a:t>
            </a:r>
            <a:endParaRPr lang="en-US" dirty="0">
              <a:ea typeface="ＭＳ Ｐゴシック"/>
              <a:cs typeface="Calibri"/>
            </a:endParaRPr>
          </a:p>
          <a:p>
            <a:pPr marL="171450" indent="-171450">
              <a:lnSpc>
                <a:spcPct val="90000"/>
              </a:lnSpc>
              <a:spcBef>
                <a:spcPct val="0"/>
              </a:spcBef>
              <a:buFont typeface="Arial,Sans-Serif"/>
              <a:buChar char="•"/>
            </a:pPr>
            <a:r>
              <a:rPr lang="de-DE" dirty="0">
                <a:ea typeface="ＭＳ Ｐゴシック"/>
                <a:cs typeface="Calibri"/>
              </a:rPr>
              <a:t>Bei der Applikation von Zytostatika auf der Station wird das Risiko höher eingeschätzt sich dermal zu kontaminieren als während der Herstellung in der Apotheke (in der Apotheke striktere</a:t>
            </a:r>
            <a:r>
              <a:rPr lang="en-US" dirty="0">
                <a:ea typeface="ＭＳ Ｐゴシック"/>
                <a:cs typeface="Calibri"/>
              </a:rPr>
              <a:t> </a:t>
            </a:r>
            <a:r>
              <a:rPr lang="de-DE" dirty="0">
                <a:ea typeface="ＭＳ Ｐゴシック"/>
                <a:cs typeface="Calibri"/>
              </a:rPr>
              <a:t>Handlungsanweisungen, abgetrennter Arbeitsbereich, Arbeiten unter Sicherheitswerkbänken, regelmäßigere Dekontaminations-/Reinigungsmaßnahmen.</a:t>
            </a:r>
          </a:p>
          <a:p>
            <a:pPr marL="171450" indent="-171450">
              <a:lnSpc>
                <a:spcPct val="90000"/>
              </a:lnSpc>
              <a:spcBef>
                <a:spcPct val="0"/>
              </a:spcBef>
              <a:buFont typeface="Arial,Sans-Serif"/>
              <a:buChar char="•"/>
            </a:pPr>
            <a:r>
              <a:rPr lang="de-DE" dirty="0">
                <a:ea typeface="ＭＳ Ｐゴシック"/>
                <a:cs typeface="Calibri"/>
              </a:rPr>
              <a:t>(Cherrie 2006). </a:t>
            </a:r>
            <a:r>
              <a:rPr lang="de-DE" dirty="0" err="1">
                <a:ea typeface="ＭＳ Ｐゴシック"/>
                <a:cs typeface="Calibri"/>
              </a:rPr>
              <a:t>Aristizabal-Pachon</a:t>
            </a:r>
            <a:r>
              <a:rPr lang="de-DE" dirty="0">
                <a:ea typeface="ＭＳ Ｐゴシック"/>
                <a:cs typeface="Calibri"/>
              </a:rPr>
              <a:t> et al. </a:t>
            </a:r>
            <a:r>
              <a:rPr lang="de-DE" dirty="0" err="1">
                <a:ea typeface="ＭＳ Ｐゴシック"/>
                <a:cs typeface="Calibri"/>
              </a:rPr>
              <a:t>Genotoxic</a:t>
            </a:r>
            <a:r>
              <a:rPr lang="de-DE" dirty="0">
                <a:ea typeface="ＭＳ Ｐゴシック"/>
                <a:cs typeface="Calibri"/>
              </a:rPr>
              <a:t> </a:t>
            </a:r>
            <a:r>
              <a:rPr lang="de-DE" dirty="0" err="1">
                <a:ea typeface="ＭＳ Ｐゴシック"/>
                <a:cs typeface="Calibri"/>
              </a:rPr>
              <a:t>evaluation</a:t>
            </a:r>
            <a:r>
              <a:rPr lang="de-DE" dirty="0">
                <a:ea typeface="ＭＳ Ｐゴシック"/>
                <a:cs typeface="Calibri"/>
              </a:rPr>
              <a:t> </a:t>
            </a:r>
            <a:r>
              <a:rPr lang="de-DE" dirty="0" err="1">
                <a:ea typeface="ＭＳ Ｐゴシック"/>
                <a:cs typeface="Calibri"/>
              </a:rPr>
              <a:t>of</a:t>
            </a:r>
            <a:r>
              <a:rPr lang="de-DE" dirty="0">
                <a:ea typeface="ＭＳ Ｐゴシック"/>
                <a:cs typeface="Calibri"/>
              </a:rPr>
              <a:t> </a:t>
            </a:r>
            <a:r>
              <a:rPr lang="de-DE" dirty="0" err="1">
                <a:ea typeface="ＭＳ Ｐゴシック"/>
                <a:cs typeface="Calibri"/>
              </a:rPr>
              <a:t>occupational</a:t>
            </a:r>
            <a:r>
              <a:rPr lang="de-DE" dirty="0">
                <a:ea typeface="ＭＳ Ｐゴシック"/>
                <a:cs typeface="Calibri"/>
              </a:rPr>
              <a:t> </a:t>
            </a:r>
            <a:r>
              <a:rPr lang="de-DE" dirty="0" err="1">
                <a:ea typeface="ＭＳ Ｐゴシック"/>
                <a:cs typeface="Calibri"/>
              </a:rPr>
              <a:t>exposure</a:t>
            </a:r>
            <a:r>
              <a:rPr lang="de-DE" dirty="0">
                <a:ea typeface="ＭＳ Ｐゴシック"/>
                <a:cs typeface="Calibri"/>
              </a:rPr>
              <a:t> </a:t>
            </a:r>
            <a:r>
              <a:rPr lang="de-DE" dirty="0" err="1">
                <a:ea typeface="ＭＳ Ｐゴシック"/>
                <a:cs typeface="Calibri"/>
              </a:rPr>
              <a:t>to</a:t>
            </a:r>
            <a:r>
              <a:rPr lang="de-DE" dirty="0">
                <a:ea typeface="ＭＳ Ｐゴシック"/>
                <a:cs typeface="Calibri"/>
              </a:rPr>
              <a:t> </a:t>
            </a:r>
            <a:r>
              <a:rPr lang="de-DE" dirty="0" err="1">
                <a:ea typeface="ＭＳ Ｐゴシック"/>
                <a:cs typeface="Calibri"/>
              </a:rPr>
              <a:t>antineoplastic</a:t>
            </a:r>
            <a:r>
              <a:rPr lang="de-DE" dirty="0">
                <a:ea typeface="ＭＳ Ｐゴシック"/>
                <a:cs typeface="Calibri"/>
              </a:rPr>
              <a:t> </a:t>
            </a:r>
            <a:r>
              <a:rPr lang="de-DE" dirty="0" err="1">
                <a:ea typeface="ＭＳ Ｐゴシック"/>
                <a:cs typeface="Calibri"/>
              </a:rPr>
              <a:t>drugs</a:t>
            </a:r>
            <a:r>
              <a:rPr lang="de-DE" dirty="0">
                <a:ea typeface="ＭＳ Ｐゴシック"/>
                <a:cs typeface="Calibri"/>
              </a:rPr>
              <a:t>. </a:t>
            </a:r>
            <a:r>
              <a:rPr lang="de-DE" dirty="0" err="1">
                <a:ea typeface="ＭＳ Ｐゴシック"/>
                <a:cs typeface="Calibri"/>
              </a:rPr>
              <a:t>Toxicol</a:t>
            </a:r>
            <a:r>
              <a:rPr lang="de-DE" dirty="0">
                <a:ea typeface="ＭＳ Ｐゴシック"/>
                <a:cs typeface="Calibri"/>
              </a:rPr>
              <a:t> Res. 2020; 36:29–36</a:t>
            </a:r>
            <a:endParaRPr lang="en-US" dirty="0">
              <a:ea typeface="ＭＳ Ｐゴシック"/>
              <a:cs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dirty="0" err="1">
                <a:ea typeface="ＭＳ Ｐゴシック"/>
                <a:cs typeface="Calibri"/>
              </a:rPr>
              <a:t>Schierl</a:t>
            </a:r>
            <a:r>
              <a:rPr lang="de-DE" dirty="0">
                <a:ea typeface="ＭＳ Ｐゴシック"/>
                <a:cs typeface="Calibri"/>
              </a:rPr>
              <a:t> stellte fest, dass Kontaminationen auf Station doppelt so hoch sind als Kontaminationen während der Herstellung in der Apotheke (</a:t>
            </a:r>
            <a:r>
              <a:rPr lang="de-DE" dirty="0" err="1">
                <a:ea typeface="ＭＳ Ｐゴシック"/>
                <a:cs typeface="Calibri"/>
              </a:rPr>
              <a:t>Schierl</a:t>
            </a:r>
            <a:r>
              <a:rPr lang="de-DE" dirty="0">
                <a:ea typeface="ＭＳ Ｐゴシック"/>
                <a:cs typeface="Calibri"/>
              </a:rPr>
              <a:t> 2009). Cavallo stellte ebenfalls fest, dass auf der Station mehr Kontaminationen nachgewiesen werden als in der Apotheke (Cavallo 2005).</a:t>
            </a:r>
            <a:endParaRPr lang="en-US" dirty="0">
              <a:ea typeface="ＭＳ Ｐゴシック"/>
              <a:cs typeface="Calibri"/>
            </a:endParaRPr>
          </a:p>
          <a:p>
            <a:pPr>
              <a:lnSpc>
                <a:spcPct val="90000"/>
              </a:lnSpc>
              <a:spcBef>
                <a:spcPct val="0"/>
              </a:spcBef>
            </a:pPr>
            <a:endParaRPr lang="de-DE" u="sng" dirty="0">
              <a:ea typeface="ＭＳ Ｐゴシック"/>
              <a:cs typeface="Calibri"/>
            </a:endParaRPr>
          </a:p>
          <a:p>
            <a:pPr>
              <a:lnSpc>
                <a:spcPct val="90000"/>
              </a:lnSpc>
              <a:spcBef>
                <a:spcPct val="0"/>
              </a:spcBef>
              <a:buFont typeface="Arial,Sans-Serif"/>
            </a:pPr>
            <a:r>
              <a:rPr lang="de-DE" u="sng" dirty="0">
                <a:ea typeface="ＭＳ Ｐゴシック"/>
                <a:cs typeface="Calibri"/>
              </a:rPr>
              <a:t>Literatur</a:t>
            </a:r>
            <a:r>
              <a:rPr lang="de-DE" dirty="0">
                <a:ea typeface="ＭＳ Ｐゴシック"/>
                <a:cs typeface="Calibri"/>
              </a:rPr>
              <a:t>:</a:t>
            </a:r>
            <a:endParaRPr lang="en-US" dirty="0">
              <a:ea typeface="ＭＳ Ｐゴシック"/>
              <a:cs typeface="Calibri"/>
            </a:endParaRPr>
          </a:p>
          <a:p>
            <a:pPr>
              <a:lnSpc>
                <a:spcPct val="90000"/>
              </a:lnSpc>
              <a:spcBef>
                <a:spcPct val="0"/>
              </a:spcBef>
            </a:pPr>
            <a:r>
              <a:rPr lang="de-DE" dirty="0">
                <a:ea typeface="ＭＳ Ｐゴシック"/>
                <a:cs typeface="Calibri"/>
              </a:rPr>
              <a:t>[9]</a:t>
            </a:r>
            <a:r>
              <a:rPr lang="en-US" i="0">
                <a:ea typeface="ＭＳ Ｐゴシック"/>
                <a:cs typeface="Calibri"/>
              </a:rPr>
              <a:t> </a:t>
            </a:r>
            <a:r>
              <a:rPr lang="de-DE" i="1">
                <a:ea typeface="ＭＳ Ｐゴシック"/>
                <a:cs typeface="Calibri"/>
              </a:rPr>
              <a:t>Kopp </a:t>
            </a:r>
            <a:r>
              <a:rPr lang="de-DE" i="1" dirty="0">
                <a:ea typeface="ＭＳ Ｐゴシック"/>
                <a:cs typeface="Calibri"/>
              </a:rPr>
              <a:t>B et al. </a:t>
            </a:r>
            <a:r>
              <a:rPr lang="en-US" dirty="0">
                <a:ea typeface="ＭＳ Ｐゴシック"/>
                <a:cs typeface="Calibri"/>
              </a:rPr>
              <a:t>Evaluation of working practices and surface contamination with antineoplastic drugs in outpatient oncology health care settings.</a:t>
            </a:r>
            <a:r>
              <a:rPr lang="de-DE" dirty="0">
                <a:ea typeface="ＭＳ Ｐゴシック"/>
                <a:cs typeface="Calibri"/>
              </a:rPr>
              <a:t> </a:t>
            </a:r>
            <a:r>
              <a:rPr lang="en-US" dirty="0">
                <a:ea typeface="ＭＳ Ｐゴシック"/>
                <a:cs typeface="Calibri"/>
                <a:hlinkClick r:id="rId3"/>
              </a:rPr>
              <a:t>Int Arch </a:t>
            </a:r>
            <a:r>
              <a:rPr lang="en-US" dirty="0" err="1">
                <a:ea typeface="ＭＳ Ｐゴシック"/>
                <a:cs typeface="Calibri"/>
                <a:hlinkClick r:id="rId3"/>
              </a:rPr>
              <a:t>Occup</a:t>
            </a:r>
            <a:r>
              <a:rPr lang="en-US" dirty="0">
                <a:ea typeface="ＭＳ Ｐゴシック"/>
                <a:cs typeface="Calibri"/>
                <a:hlinkClick r:id="rId3"/>
              </a:rPr>
              <a:t> Environ Health.</a:t>
            </a:r>
            <a:r>
              <a:rPr lang="en-US" dirty="0">
                <a:ea typeface="ＭＳ Ｐゴシック"/>
                <a:cs typeface="Calibri"/>
              </a:rPr>
              <a:t> 2013 Jan;86(1):47-55. </a:t>
            </a:r>
            <a:endParaRPr lang="en-US" dirty="0"/>
          </a:p>
          <a:p>
            <a:pPr>
              <a:lnSpc>
                <a:spcPct val="90000"/>
              </a:lnSpc>
              <a:spcBef>
                <a:spcPct val="0"/>
              </a:spcBef>
            </a:pPr>
            <a:r>
              <a:rPr lang="en-US" dirty="0">
                <a:ea typeface="ＭＳ Ｐゴシック"/>
                <a:cs typeface="Calibri"/>
              </a:rPr>
              <a:t>[12] </a:t>
            </a:r>
            <a:r>
              <a:rPr lang="de-DE" i="1" dirty="0">
                <a:ea typeface="ＭＳ Ｐゴシック"/>
                <a:cs typeface="Calibri"/>
              </a:rPr>
              <a:t>Connor TH et al.</a:t>
            </a:r>
            <a:r>
              <a:rPr lang="de-DE" dirty="0">
                <a:ea typeface="ＭＳ Ｐゴシック"/>
                <a:cs typeface="Calibri"/>
              </a:rPr>
              <a:t> Evaluation </a:t>
            </a:r>
            <a:r>
              <a:rPr lang="de-DE" dirty="0" err="1">
                <a:ea typeface="ＭＳ Ｐゴシック"/>
                <a:cs typeface="Calibri"/>
              </a:rPr>
              <a:t>of</a:t>
            </a:r>
            <a:r>
              <a:rPr lang="de-DE" dirty="0">
                <a:ea typeface="ＭＳ Ｐゴシック"/>
                <a:cs typeface="Calibri"/>
              </a:rPr>
              <a:t> </a:t>
            </a:r>
            <a:r>
              <a:rPr lang="de-DE" dirty="0" err="1">
                <a:ea typeface="ＭＳ Ｐゴシック"/>
                <a:cs typeface="Calibri"/>
              </a:rPr>
              <a:t>antineoplastic</a:t>
            </a:r>
            <a:r>
              <a:rPr lang="de-DE" dirty="0">
                <a:ea typeface="ＭＳ Ｐゴシック"/>
                <a:cs typeface="Calibri"/>
              </a:rPr>
              <a:t> </a:t>
            </a:r>
            <a:r>
              <a:rPr lang="de-DE" dirty="0" err="1">
                <a:ea typeface="ＭＳ Ｐゴシック"/>
                <a:cs typeface="Calibri"/>
              </a:rPr>
              <a:t>drug</a:t>
            </a:r>
            <a:r>
              <a:rPr lang="de-DE" dirty="0">
                <a:ea typeface="ＭＳ Ｐゴシック"/>
                <a:cs typeface="Calibri"/>
              </a:rPr>
              <a:t> </a:t>
            </a:r>
            <a:r>
              <a:rPr lang="de-DE" dirty="0" err="1">
                <a:ea typeface="ＭＳ Ｐゴシック"/>
                <a:cs typeface="Calibri"/>
              </a:rPr>
              <a:t>exposure</a:t>
            </a:r>
            <a:r>
              <a:rPr lang="de-DE" dirty="0">
                <a:ea typeface="ＭＳ Ｐゴシック"/>
                <a:cs typeface="Calibri"/>
              </a:rPr>
              <a:t> </a:t>
            </a:r>
            <a:r>
              <a:rPr lang="de-DE" dirty="0" err="1">
                <a:ea typeface="ＭＳ Ｐゴシック"/>
                <a:cs typeface="Calibri"/>
              </a:rPr>
              <a:t>of</a:t>
            </a:r>
            <a:r>
              <a:rPr lang="de-DE" dirty="0">
                <a:ea typeface="ＭＳ Ｐゴシック"/>
                <a:cs typeface="Calibri"/>
              </a:rPr>
              <a:t> </a:t>
            </a:r>
            <a:r>
              <a:rPr lang="de-DE" dirty="0" err="1">
                <a:ea typeface="ＭＳ Ｐゴシック"/>
                <a:cs typeface="Calibri"/>
              </a:rPr>
              <a:t>health</a:t>
            </a:r>
            <a:r>
              <a:rPr lang="de-DE" dirty="0">
                <a:ea typeface="ＭＳ Ｐゴシック"/>
                <a:cs typeface="Calibri"/>
              </a:rPr>
              <a:t> care </a:t>
            </a:r>
            <a:r>
              <a:rPr lang="de-DE" dirty="0" err="1">
                <a:ea typeface="ＭＳ Ｐゴシック"/>
                <a:cs typeface="Calibri"/>
              </a:rPr>
              <a:t>workers</a:t>
            </a:r>
            <a:r>
              <a:rPr lang="de-DE" dirty="0">
                <a:ea typeface="ＭＳ Ｐゴシック"/>
                <a:cs typeface="Calibri"/>
              </a:rPr>
              <a:t> at </a:t>
            </a:r>
            <a:r>
              <a:rPr lang="de-DE" dirty="0" err="1">
                <a:ea typeface="ＭＳ Ｐゴシック"/>
                <a:cs typeface="Calibri"/>
              </a:rPr>
              <a:t>three</a:t>
            </a:r>
            <a:r>
              <a:rPr lang="de-DE" dirty="0">
                <a:ea typeface="ＭＳ Ｐゴシック"/>
                <a:cs typeface="Calibri"/>
              </a:rPr>
              <a:t> </a:t>
            </a:r>
            <a:r>
              <a:rPr lang="de-DE" dirty="0" err="1">
                <a:ea typeface="ＭＳ Ｐゴシック"/>
                <a:cs typeface="Calibri"/>
              </a:rPr>
              <a:t>university-based</a:t>
            </a:r>
            <a:r>
              <a:rPr lang="de-DE" dirty="0">
                <a:ea typeface="ＭＳ Ｐゴシック"/>
                <a:cs typeface="Calibri"/>
              </a:rPr>
              <a:t> US </a:t>
            </a:r>
            <a:r>
              <a:rPr lang="de-DE" dirty="0" err="1">
                <a:ea typeface="ＭＳ Ｐゴシック"/>
                <a:cs typeface="Calibri"/>
              </a:rPr>
              <a:t>cancer</a:t>
            </a:r>
            <a:r>
              <a:rPr lang="de-DE" dirty="0">
                <a:ea typeface="ＭＳ Ｐゴシック"/>
                <a:cs typeface="Calibri"/>
              </a:rPr>
              <a:t> </a:t>
            </a:r>
            <a:r>
              <a:rPr lang="de-DE" dirty="0" err="1">
                <a:ea typeface="ＭＳ Ｐゴシック"/>
                <a:cs typeface="Calibri"/>
              </a:rPr>
              <a:t>centers</a:t>
            </a:r>
            <a:r>
              <a:rPr lang="de-DE" dirty="0">
                <a:ea typeface="ＭＳ Ｐゴシック"/>
                <a:cs typeface="Calibri"/>
              </a:rPr>
              <a:t>. J </a:t>
            </a:r>
            <a:r>
              <a:rPr lang="de-DE" dirty="0" err="1">
                <a:ea typeface="ＭＳ Ｐゴシック"/>
                <a:cs typeface="Calibri"/>
              </a:rPr>
              <a:t>Occup</a:t>
            </a:r>
            <a:r>
              <a:rPr lang="de-DE" dirty="0">
                <a:ea typeface="ＭＳ Ｐゴシック"/>
                <a:cs typeface="Calibri"/>
              </a:rPr>
              <a:t> Environ Med. 2010 Oct;52(10):1019-27.</a:t>
            </a:r>
            <a:endParaRPr lang="de-DE" dirty="0"/>
          </a:p>
          <a:p>
            <a:pPr>
              <a:lnSpc>
                <a:spcPct val="90000"/>
              </a:lnSpc>
              <a:spcBef>
                <a:spcPct val="0"/>
              </a:spcBef>
            </a:pPr>
            <a:r>
              <a:rPr lang="en-US" dirty="0">
                <a:ea typeface="ＭＳ Ｐゴシック"/>
                <a:cs typeface="Calibri"/>
              </a:rPr>
              <a:t>[25] </a:t>
            </a:r>
            <a:r>
              <a:rPr lang="de-DE" dirty="0">
                <a:ea typeface="ＭＳ Ｐゴシック"/>
                <a:cs typeface="Calibri"/>
              </a:rPr>
              <a:t>Koller M et al. Zytostatika-Belastung des klinischen Personals durch stationäre Krebspatienten. Dissertation LMU München, 2019.</a:t>
            </a:r>
            <a:endParaRPr lang="en-US" dirty="0"/>
          </a:p>
          <a:p>
            <a:pPr>
              <a:lnSpc>
                <a:spcPct val="90000"/>
              </a:lnSpc>
              <a:spcBef>
                <a:spcPct val="0"/>
              </a:spcBef>
            </a:pPr>
            <a:r>
              <a:rPr lang="en-US" dirty="0">
                <a:ea typeface="ＭＳ Ｐゴシック"/>
                <a:cs typeface="Calibri"/>
              </a:rPr>
              <a:t>[26] </a:t>
            </a:r>
            <a:r>
              <a:rPr lang="de-DE" dirty="0" err="1">
                <a:ea typeface="ＭＳ Ｐゴシック"/>
                <a:cs typeface="Calibri"/>
              </a:rPr>
              <a:t>Korczowska</a:t>
            </a:r>
            <a:r>
              <a:rPr lang="de-DE" dirty="0">
                <a:ea typeface="ＭＳ Ｐゴシック"/>
                <a:cs typeface="Calibri"/>
              </a:rPr>
              <a:t> et al. Surface </a:t>
            </a:r>
            <a:r>
              <a:rPr lang="de-DE" dirty="0" err="1">
                <a:ea typeface="ＭＳ Ｐゴシック"/>
                <a:cs typeface="Calibri"/>
              </a:rPr>
              <a:t>contamination</a:t>
            </a:r>
            <a:r>
              <a:rPr lang="de-DE" dirty="0">
                <a:ea typeface="ＭＳ Ｐゴシック"/>
                <a:cs typeface="Calibri"/>
              </a:rPr>
              <a:t> </a:t>
            </a:r>
            <a:r>
              <a:rPr lang="de-DE" dirty="0" err="1">
                <a:ea typeface="ＭＳ Ｐゴシック"/>
                <a:cs typeface="Calibri"/>
              </a:rPr>
              <a:t>with</a:t>
            </a:r>
            <a:r>
              <a:rPr lang="de-DE" dirty="0">
                <a:ea typeface="ＭＳ Ｐゴシック"/>
                <a:cs typeface="Calibri"/>
              </a:rPr>
              <a:t> </a:t>
            </a:r>
            <a:r>
              <a:rPr lang="de-DE" dirty="0" err="1">
                <a:ea typeface="ＭＳ Ｐゴシック"/>
                <a:cs typeface="Calibri"/>
              </a:rPr>
              <a:t>cytotoxic</a:t>
            </a:r>
            <a:r>
              <a:rPr lang="de-DE" dirty="0">
                <a:ea typeface="ＭＳ Ｐゴシック"/>
                <a:cs typeface="Calibri"/>
              </a:rPr>
              <a:t> </a:t>
            </a:r>
            <a:r>
              <a:rPr lang="de-DE" dirty="0" err="1">
                <a:ea typeface="ＭＳ Ｐゴシック"/>
                <a:cs typeface="Calibri"/>
              </a:rPr>
              <a:t>drugs</a:t>
            </a:r>
            <a:r>
              <a:rPr lang="de-DE" dirty="0">
                <a:ea typeface="ＭＳ Ｐゴシック"/>
                <a:cs typeface="Calibri"/>
              </a:rPr>
              <a:t> in </a:t>
            </a:r>
            <a:r>
              <a:rPr lang="de-DE" dirty="0" err="1">
                <a:ea typeface="ＭＳ Ｐゴシック"/>
                <a:cs typeface="Calibri"/>
              </a:rPr>
              <a:t>european</a:t>
            </a:r>
            <a:r>
              <a:rPr lang="de-DE" dirty="0">
                <a:ea typeface="ＭＳ Ｐゴシック"/>
                <a:cs typeface="Calibri"/>
              </a:rPr>
              <a:t> </a:t>
            </a:r>
            <a:r>
              <a:rPr lang="de-DE" dirty="0" err="1">
                <a:ea typeface="ＭＳ Ｐゴシック"/>
                <a:cs typeface="Calibri"/>
              </a:rPr>
              <a:t>hospital</a:t>
            </a:r>
            <a:r>
              <a:rPr lang="de-DE" dirty="0">
                <a:ea typeface="ＭＳ Ｐゴシック"/>
                <a:cs typeface="Calibri"/>
              </a:rPr>
              <a:t> wards. Poster auf dem 25. EAHP-Kongress, Göteborg, Schweden 2020</a:t>
            </a:r>
          </a:p>
          <a:p>
            <a:pPr>
              <a:spcBef>
                <a:spcPct val="0"/>
              </a:spcBef>
            </a:pPr>
            <a:endParaRPr lang="de-DE" dirty="0"/>
          </a:p>
          <a:p>
            <a:pPr>
              <a:spcBef>
                <a:spcPct val="0"/>
              </a:spcBef>
            </a:pPr>
            <a:r>
              <a:rPr lang="de-DE" u="sng" dirty="0">
                <a:ea typeface="ＭＳ Ｐゴシック"/>
                <a:cs typeface="Calibri"/>
              </a:rPr>
              <a:t>Zusätzliche Literatur</a:t>
            </a:r>
            <a:r>
              <a:rPr lang="de-DE" dirty="0">
                <a:ea typeface="ＭＳ Ｐゴシック"/>
                <a:cs typeface="Calibri"/>
              </a:rPr>
              <a:t>:</a:t>
            </a:r>
          </a:p>
          <a:p>
            <a:pPr>
              <a:spcBef>
                <a:spcPct val="0"/>
              </a:spcBef>
            </a:pPr>
            <a:r>
              <a:rPr lang="de-DE" dirty="0">
                <a:ea typeface="ＭＳ Ｐゴシック"/>
                <a:cs typeface="Calibri"/>
              </a:rPr>
              <a:t>[9]</a:t>
            </a:r>
          </a:p>
          <a:p>
            <a:pPr>
              <a:spcBef>
                <a:spcPct val="0"/>
              </a:spcBef>
            </a:pPr>
            <a:endParaRPr lang="de-DE" sz="1800" dirty="0">
              <a:effectLst/>
              <a:latin typeface="Segoe UI" panose="020B0502040204020203" pitchFamily="34" charset="0"/>
            </a:endParaRPr>
          </a:p>
          <a:p>
            <a:pPr>
              <a:spcBef>
                <a:spcPct val="0"/>
              </a:spcBef>
            </a:pPr>
            <a:r>
              <a:rPr lang="de-DE" sz="1800" dirty="0">
                <a:effectLst/>
                <a:latin typeface="Segoe UI" panose="020B0502040204020203" pitchFamily="34" charset="0"/>
              </a:rPr>
              <a:t>Guillemette A, Langlois H, </a:t>
            </a:r>
            <a:r>
              <a:rPr lang="de-DE" sz="1800" dirty="0" err="1">
                <a:effectLst/>
                <a:latin typeface="Segoe UI" panose="020B0502040204020203" pitchFamily="34" charset="0"/>
              </a:rPr>
              <a:t>Voisine</a:t>
            </a:r>
            <a:r>
              <a:rPr lang="de-DE" sz="1800" dirty="0">
                <a:effectLst/>
                <a:latin typeface="Segoe UI" panose="020B0502040204020203" pitchFamily="34" charset="0"/>
              </a:rPr>
              <a:t> M, et al. Impact and </a:t>
            </a:r>
            <a:r>
              <a:rPr lang="de-DE" sz="1800" dirty="0" err="1">
                <a:effectLst/>
                <a:latin typeface="Segoe UI" panose="020B0502040204020203" pitchFamily="34" charset="0"/>
              </a:rPr>
              <a:t>appreciation</a:t>
            </a:r>
            <a:r>
              <a:rPr lang="de-DE" sz="1800" dirty="0">
                <a:effectLst/>
                <a:latin typeface="Segoe UI" panose="020B0502040204020203" pitchFamily="34" charset="0"/>
              </a:rPr>
              <a:t> </a:t>
            </a:r>
            <a:r>
              <a:rPr lang="de-DE" sz="1800" dirty="0" err="1">
                <a:effectLst/>
                <a:latin typeface="Segoe UI" panose="020B0502040204020203" pitchFamily="34" charset="0"/>
              </a:rPr>
              <a:t>of</a:t>
            </a:r>
            <a:r>
              <a:rPr lang="de-DE" sz="1800" dirty="0">
                <a:effectLst/>
                <a:latin typeface="Segoe UI" panose="020B0502040204020203" pitchFamily="34" charset="0"/>
              </a:rPr>
              <a:t> </a:t>
            </a:r>
            <a:r>
              <a:rPr lang="de-DE" sz="1800" dirty="0" err="1">
                <a:effectLst/>
                <a:latin typeface="Segoe UI" panose="020B0502040204020203" pitchFamily="34" charset="0"/>
              </a:rPr>
              <a:t>two</a:t>
            </a:r>
            <a:r>
              <a:rPr lang="de-DE" sz="1800" dirty="0">
                <a:effectLst/>
                <a:latin typeface="Segoe UI" panose="020B0502040204020203" pitchFamily="34" charset="0"/>
              </a:rPr>
              <a:t> </a:t>
            </a:r>
            <a:r>
              <a:rPr lang="de-DE" sz="1800" dirty="0" err="1">
                <a:effectLst/>
                <a:latin typeface="Segoe UI" panose="020B0502040204020203" pitchFamily="34" charset="0"/>
              </a:rPr>
              <a:t>methods</a:t>
            </a:r>
            <a:r>
              <a:rPr lang="de-DE" sz="1800" dirty="0">
                <a:effectLst/>
                <a:latin typeface="Segoe UI" panose="020B0502040204020203" pitchFamily="34" charset="0"/>
              </a:rPr>
              <a:t> </a:t>
            </a:r>
            <a:r>
              <a:rPr lang="de-DE" sz="1800" dirty="0" err="1">
                <a:effectLst/>
                <a:latin typeface="Segoe UI" panose="020B0502040204020203" pitchFamily="34" charset="0"/>
              </a:rPr>
              <a:t>aiming</a:t>
            </a:r>
            <a:r>
              <a:rPr lang="de-DE" sz="1800" dirty="0">
                <a:effectLst/>
                <a:latin typeface="Segoe UI" panose="020B0502040204020203" pitchFamily="34" charset="0"/>
              </a:rPr>
              <a:t> at </a:t>
            </a:r>
            <a:r>
              <a:rPr lang="de-DE" sz="1800" dirty="0" err="1">
                <a:effectLst/>
                <a:latin typeface="Segoe UI" panose="020B0502040204020203" pitchFamily="34" charset="0"/>
              </a:rPr>
              <a:t>reducing</a:t>
            </a:r>
            <a:r>
              <a:rPr lang="de-DE" sz="1800" dirty="0">
                <a:effectLst/>
                <a:latin typeface="Segoe UI" panose="020B0502040204020203" pitchFamily="34" charset="0"/>
              </a:rPr>
              <a:t> </a:t>
            </a:r>
            <a:r>
              <a:rPr lang="de-DE" sz="1800" dirty="0" err="1">
                <a:effectLst/>
                <a:latin typeface="Segoe UI" panose="020B0502040204020203" pitchFamily="34" charset="0"/>
              </a:rPr>
              <a:t>hazardous</a:t>
            </a:r>
            <a:r>
              <a:rPr lang="de-DE" sz="1800" dirty="0">
                <a:effectLst/>
                <a:latin typeface="Segoe UI" panose="020B0502040204020203" pitchFamily="34" charset="0"/>
              </a:rPr>
              <a:t> </a:t>
            </a:r>
            <a:r>
              <a:rPr lang="de-DE" sz="1800" dirty="0" err="1">
                <a:effectLst/>
                <a:latin typeface="Segoe UI" panose="020B0502040204020203" pitchFamily="34" charset="0"/>
              </a:rPr>
              <a:t>drug</a:t>
            </a:r>
            <a:r>
              <a:rPr lang="de-DE" sz="1800" dirty="0">
                <a:effectLst/>
                <a:latin typeface="Segoe UI" panose="020B0502040204020203" pitchFamily="34" charset="0"/>
              </a:rPr>
              <a:t> environmental </a:t>
            </a:r>
            <a:r>
              <a:rPr lang="de-DE" sz="1800" dirty="0" err="1">
                <a:effectLst/>
                <a:latin typeface="Segoe UI" panose="020B0502040204020203" pitchFamily="34" charset="0"/>
              </a:rPr>
              <a:t>contamination</a:t>
            </a:r>
            <a:r>
              <a:rPr lang="de-DE" sz="1800" dirty="0">
                <a:effectLst/>
                <a:latin typeface="Segoe UI" panose="020B0502040204020203" pitchFamily="34" charset="0"/>
              </a:rPr>
              <a:t>: </a:t>
            </a:r>
            <a:r>
              <a:rPr lang="de-DE" sz="1800" dirty="0" err="1">
                <a:effectLst/>
                <a:latin typeface="Segoe UI" panose="020B0502040204020203" pitchFamily="34" charset="0"/>
              </a:rPr>
              <a:t>the</a:t>
            </a:r>
            <a:r>
              <a:rPr lang="de-DE" sz="1800" dirty="0">
                <a:effectLst/>
                <a:latin typeface="Segoe UI" panose="020B0502040204020203" pitchFamily="34" charset="0"/>
              </a:rPr>
              <a:t> </a:t>
            </a:r>
            <a:r>
              <a:rPr lang="de-DE" sz="1800" dirty="0" err="1">
                <a:effectLst/>
                <a:latin typeface="Segoe UI" panose="020B0502040204020203" pitchFamily="34" charset="0"/>
              </a:rPr>
              <a:t>centralization</a:t>
            </a:r>
            <a:r>
              <a:rPr lang="de-DE" sz="1800" dirty="0">
                <a:effectLst/>
                <a:latin typeface="Segoe UI" panose="020B0502040204020203" pitchFamily="34" charset="0"/>
              </a:rPr>
              <a:t> </a:t>
            </a:r>
            <a:r>
              <a:rPr lang="de-DE" sz="1800" dirty="0" err="1">
                <a:effectLst/>
                <a:latin typeface="Segoe UI" panose="020B0502040204020203" pitchFamily="34" charset="0"/>
              </a:rPr>
              <a:t>of</a:t>
            </a:r>
            <a:r>
              <a:rPr lang="de-DE" sz="1800" dirty="0">
                <a:effectLst/>
                <a:latin typeface="Segoe UI" panose="020B0502040204020203" pitchFamily="34" charset="0"/>
              </a:rPr>
              <a:t> </a:t>
            </a:r>
            <a:r>
              <a:rPr lang="de-DE" sz="1800" dirty="0" err="1">
                <a:effectLst/>
                <a:latin typeface="Segoe UI" panose="020B0502040204020203" pitchFamily="34" charset="0"/>
              </a:rPr>
              <a:t>the</a:t>
            </a:r>
            <a:r>
              <a:rPr lang="de-DE" sz="1800" dirty="0">
                <a:effectLst/>
                <a:latin typeface="Segoe UI" panose="020B0502040204020203" pitchFamily="34" charset="0"/>
              </a:rPr>
              <a:t> </a:t>
            </a:r>
            <a:r>
              <a:rPr lang="de-DE" sz="1800" dirty="0" err="1">
                <a:effectLst/>
                <a:latin typeface="Segoe UI" panose="020B0502040204020203" pitchFamily="34" charset="0"/>
              </a:rPr>
              <a:t>priming</a:t>
            </a:r>
            <a:r>
              <a:rPr lang="de-DE" sz="1800" dirty="0">
                <a:effectLst/>
                <a:latin typeface="Segoe UI" panose="020B0502040204020203" pitchFamily="34" charset="0"/>
              </a:rPr>
              <a:t> </a:t>
            </a:r>
            <a:r>
              <a:rPr lang="de-DE" sz="1800" dirty="0" err="1">
                <a:effectLst/>
                <a:latin typeface="Segoe UI" panose="020B0502040204020203" pitchFamily="34" charset="0"/>
              </a:rPr>
              <a:t>of</a:t>
            </a:r>
            <a:r>
              <a:rPr lang="de-DE" sz="1800" dirty="0">
                <a:effectLst/>
                <a:latin typeface="Segoe UI" panose="020B0502040204020203" pitchFamily="34" charset="0"/>
              </a:rPr>
              <a:t> iv </a:t>
            </a:r>
            <a:r>
              <a:rPr lang="de-DE" sz="1800" dirty="0" err="1">
                <a:effectLst/>
                <a:latin typeface="Segoe UI" panose="020B0502040204020203" pitchFamily="34" charset="0"/>
              </a:rPr>
              <a:t>tubing</a:t>
            </a:r>
            <a:r>
              <a:rPr lang="de-DE" sz="1800" dirty="0">
                <a:effectLst/>
                <a:latin typeface="Segoe UI" panose="020B0502040204020203" pitchFamily="34" charset="0"/>
              </a:rPr>
              <a:t> in </a:t>
            </a:r>
            <a:r>
              <a:rPr lang="de-DE" sz="1800" dirty="0" err="1">
                <a:effectLst/>
                <a:latin typeface="Segoe UI" panose="020B0502040204020203" pitchFamily="34" charset="0"/>
              </a:rPr>
              <a:t>the</a:t>
            </a:r>
            <a:r>
              <a:rPr lang="de-DE" sz="1800" dirty="0">
                <a:effectLst/>
                <a:latin typeface="Segoe UI" panose="020B0502040204020203" pitchFamily="34" charset="0"/>
              </a:rPr>
              <a:t> </a:t>
            </a:r>
            <a:r>
              <a:rPr lang="de-DE" sz="1800" dirty="0" err="1">
                <a:effectLst/>
                <a:latin typeface="Segoe UI" panose="020B0502040204020203" pitchFamily="34" charset="0"/>
              </a:rPr>
              <a:t>pharmacy</a:t>
            </a:r>
            <a:r>
              <a:rPr lang="de-DE" sz="1800" dirty="0">
                <a:effectLst/>
                <a:latin typeface="Segoe UI" panose="020B0502040204020203" pitchFamily="34" charset="0"/>
              </a:rPr>
              <a:t> and </a:t>
            </a:r>
            <a:r>
              <a:rPr lang="de-DE" sz="1800" dirty="0" err="1">
                <a:effectLst/>
                <a:latin typeface="Segoe UI" panose="020B0502040204020203" pitchFamily="34" charset="0"/>
              </a:rPr>
              <a:t>the</a:t>
            </a:r>
            <a:r>
              <a:rPr lang="de-DE" sz="1800" dirty="0">
                <a:effectLst/>
                <a:latin typeface="Segoe UI" panose="020B0502040204020203" pitchFamily="34" charset="0"/>
              </a:rPr>
              <a:t> </a:t>
            </a:r>
            <a:r>
              <a:rPr lang="de-DE" sz="1800" dirty="0" err="1">
                <a:effectLst/>
                <a:latin typeface="Segoe UI" panose="020B0502040204020203" pitchFamily="34" charset="0"/>
              </a:rPr>
              <a:t>use</a:t>
            </a:r>
            <a:r>
              <a:rPr lang="de-DE" sz="1800" dirty="0">
                <a:effectLst/>
                <a:latin typeface="Segoe UI" panose="020B0502040204020203" pitchFamily="34" charset="0"/>
              </a:rPr>
              <a:t> </a:t>
            </a:r>
            <a:r>
              <a:rPr lang="de-DE" sz="1800" dirty="0" err="1">
                <a:effectLst/>
                <a:latin typeface="Segoe UI" panose="020B0502040204020203" pitchFamily="34" charset="0"/>
              </a:rPr>
              <a:t>of</a:t>
            </a:r>
            <a:r>
              <a:rPr lang="de-DE" sz="1800" dirty="0">
                <a:effectLst/>
                <a:latin typeface="Segoe UI" panose="020B0502040204020203" pitchFamily="34" charset="0"/>
              </a:rPr>
              <a:t> a </a:t>
            </a:r>
            <a:r>
              <a:rPr lang="de-DE" sz="1800" dirty="0" err="1">
                <a:effectLst/>
                <a:latin typeface="Segoe UI" panose="020B0502040204020203" pitchFamily="34" charset="0"/>
              </a:rPr>
              <a:t>closed</a:t>
            </a:r>
            <a:r>
              <a:rPr lang="de-DE" sz="1800" dirty="0">
                <a:effectLst/>
                <a:latin typeface="Segoe UI" panose="020B0502040204020203" pitchFamily="34" charset="0"/>
              </a:rPr>
              <a:t> </a:t>
            </a:r>
            <a:r>
              <a:rPr lang="de-DE" sz="1800" dirty="0" err="1">
                <a:effectLst/>
                <a:latin typeface="Segoe UI" panose="020B0502040204020203" pitchFamily="34" charset="0"/>
              </a:rPr>
              <a:t>system</a:t>
            </a:r>
            <a:r>
              <a:rPr lang="de-DE" sz="1800" dirty="0">
                <a:effectLst/>
                <a:latin typeface="Segoe UI" panose="020B0502040204020203" pitchFamily="34" charset="0"/>
              </a:rPr>
              <a:t> </a:t>
            </a:r>
            <a:r>
              <a:rPr lang="de-DE" sz="1800" dirty="0" err="1">
                <a:effectLst/>
                <a:latin typeface="Segoe UI" panose="020B0502040204020203" pitchFamily="34" charset="0"/>
              </a:rPr>
              <a:t>transfer</a:t>
            </a:r>
            <a:r>
              <a:rPr lang="de-DE" sz="1800" dirty="0">
                <a:effectLst/>
                <a:latin typeface="Segoe UI" panose="020B0502040204020203" pitchFamily="34" charset="0"/>
              </a:rPr>
              <a:t> </a:t>
            </a:r>
            <a:r>
              <a:rPr lang="de-DE" sz="1800" dirty="0" err="1">
                <a:effectLst/>
                <a:latin typeface="Segoe UI" panose="020B0502040204020203" pitchFamily="34" charset="0"/>
              </a:rPr>
              <a:t>device</a:t>
            </a:r>
            <a:r>
              <a:rPr lang="de-DE" sz="1800" dirty="0">
                <a:effectLst/>
                <a:latin typeface="Segoe UI" panose="020B0502040204020203" pitchFamily="34" charset="0"/>
              </a:rPr>
              <a:t>. J </a:t>
            </a:r>
            <a:r>
              <a:rPr lang="de-DE" sz="1800" dirty="0" err="1">
                <a:effectLst/>
                <a:latin typeface="Segoe UI" panose="020B0502040204020203" pitchFamily="34" charset="0"/>
              </a:rPr>
              <a:t>Oncol</a:t>
            </a:r>
            <a:r>
              <a:rPr lang="de-DE" sz="1800" dirty="0">
                <a:effectLst/>
                <a:latin typeface="Segoe UI" panose="020B0502040204020203" pitchFamily="34" charset="0"/>
              </a:rPr>
              <a:t> </a:t>
            </a:r>
            <a:r>
              <a:rPr lang="de-DE" sz="1800" dirty="0" err="1">
                <a:effectLst/>
                <a:latin typeface="Segoe UI" panose="020B0502040204020203" pitchFamily="34" charset="0"/>
              </a:rPr>
              <a:t>Pharm</a:t>
            </a:r>
            <a:r>
              <a:rPr lang="de-DE" sz="1800" dirty="0">
                <a:effectLst/>
                <a:latin typeface="Segoe UI" panose="020B0502040204020203" pitchFamily="34" charset="0"/>
              </a:rPr>
              <a:t> </a:t>
            </a:r>
            <a:r>
              <a:rPr lang="de-DE" sz="1800" dirty="0" err="1">
                <a:effectLst/>
                <a:latin typeface="Segoe UI" panose="020B0502040204020203" pitchFamily="34" charset="0"/>
              </a:rPr>
              <a:t>Pract</a:t>
            </a:r>
            <a:r>
              <a:rPr lang="de-DE" sz="1800" dirty="0">
                <a:effectLst/>
                <a:latin typeface="Segoe UI" panose="020B0502040204020203" pitchFamily="34" charset="0"/>
              </a:rPr>
              <a:t> 2014; 20:426–432.</a:t>
            </a:r>
            <a:endParaRPr lang="de-DE" sz="1800" dirty="0">
              <a:effectLst/>
              <a:latin typeface="Arial" panose="020B0604020202020204" pitchFamily="34" charset="0"/>
            </a:endParaRPr>
          </a:p>
          <a:p>
            <a:endParaRPr lang="de-DE" sz="1800" dirty="0">
              <a:effectLst/>
              <a:latin typeface="Segoe UI" panose="020B0502040204020203" pitchFamily="34" charset="0"/>
            </a:endParaRPr>
          </a:p>
          <a:p>
            <a:r>
              <a:rPr lang="de-DE" sz="1800" dirty="0" err="1">
                <a:effectLst/>
                <a:latin typeface="Segoe UI" panose="020B0502040204020203" pitchFamily="34" charset="0"/>
              </a:rPr>
              <a:t>Korczowska</a:t>
            </a:r>
            <a:r>
              <a:rPr lang="de-DE" sz="1800" dirty="0">
                <a:effectLst/>
                <a:latin typeface="Segoe UI" panose="020B0502040204020203" pitchFamily="34" charset="0"/>
              </a:rPr>
              <a:t> E, </a:t>
            </a:r>
            <a:r>
              <a:rPr lang="de-DE" sz="1800" dirty="0" err="1">
                <a:effectLst/>
                <a:latin typeface="Segoe UI" panose="020B0502040204020203" pitchFamily="34" charset="0"/>
              </a:rPr>
              <a:t>Crul</a:t>
            </a:r>
            <a:r>
              <a:rPr lang="de-DE" sz="1800" dirty="0">
                <a:effectLst/>
                <a:latin typeface="Segoe UI" panose="020B0502040204020203" pitchFamily="34" charset="0"/>
              </a:rPr>
              <a:t> M, </a:t>
            </a:r>
            <a:r>
              <a:rPr lang="de-DE" sz="1800" dirty="0" err="1">
                <a:effectLst/>
                <a:latin typeface="Segoe UI" panose="020B0502040204020203" pitchFamily="34" charset="0"/>
              </a:rPr>
              <a:t>Tuerk</a:t>
            </a:r>
            <a:r>
              <a:rPr lang="de-DE" sz="1800" dirty="0">
                <a:effectLst/>
                <a:latin typeface="Segoe UI" panose="020B0502040204020203" pitchFamily="34" charset="0"/>
              </a:rPr>
              <a:t> J, Meier K (2020) Environmental </a:t>
            </a:r>
            <a:r>
              <a:rPr lang="de-DE" sz="1800" dirty="0" err="1">
                <a:effectLst/>
                <a:latin typeface="Segoe UI" panose="020B0502040204020203" pitchFamily="34" charset="0"/>
              </a:rPr>
              <a:t>contamination</a:t>
            </a:r>
            <a:r>
              <a:rPr lang="de-DE" sz="1800" dirty="0">
                <a:effectLst/>
                <a:latin typeface="Segoe UI" panose="020B0502040204020203" pitchFamily="34" charset="0"/>
              </a:rPr>
              <a:t> </a:t>
            </a:r>
            <a:r>
              <a:rPr lang="de-DE" sz="1800" dirty="0" err="1">
                <a:effectLst/>
                <a:latin typeface="Segoe UI" panose="020B0502040204020203" pitchFamily="34" charset="0"/>
              </a:rPr>
              <a:t>with</a:t>
            </a:r>
            <a:r>
              <a:rPr lang="de-DE" sz="1800" dirty="0">
                <a:effectLst/>
                <a:latin typeface="Segoe UI" panose="020B0502040204020203" pitchFamily="34" charset="0"/>
              </a:rPr>
              <a:t> </a:t>
            </a:r>
            <a:r>
              <a:rPr lang="de-DE" sz="1800" dirty="0" err="1">
                <a:effectLst/>
                <a:latin typeface="Segoe UI" panose="020B0502040204020203" pitchFamily="34" charset="0"/>
              </a:rPr>
              <a:t>cytotoxic</a:t>
            </a:r>
            <a:r>
              <a:rPr lang="de-DE" sz="1800" dirty="0">
                <a:effectLst/>
                <a:latin typeface="Segoe UI" panose="020B0502040204020203" pitchFamily="34" charset="0"/>
              </a:rPr>
              <a:t> </a:t>
            </a:r>
            <a:r>
              <a:rPr lang="de-DE" sz="1800" dirty="0" err="1">
                <a:effectLst/>
                <a:latin typeface="Segoe UI" panose="020B0502040204020203" pitchFamily="34" charset="0"/>
              </a:rPr>
              <a:t>drugs</a:t>
            </a:r>
            <a:r>
              <a:rPr lang="de-DE" sz="1800" dirty="0">
                <a:effectLst/>
                <a:latin typeface="Segoe UI" panose="020B0502040204020203" pitchFamily="34" charset="0"/>
              </a:rPr>
              <a:t> in 15 </a:t>
            </a:r>
            <a:r>
              <a:rPr lang="de-DE" sz="1800" dirty="0" err="1">
                <a:effectLst/>
                <a:latin typeface="Segoe UI" panose="020B0502040204020203" pitchFamily="34" charset="0"/>
              </a:rPr>
              <a:t>hospitals</a:t>
            </a:r>
            <a:r>
              <a:rPr lang="de-DE" sz="1800" dirty="0">
                <a:effectLst/>
                <a:latin typeface="Segoe UI" panose="020B0502040204020203" pitchFamily="34" charset="0"/>
              </a:rPr>
              <a:t> </a:t>
            </a:r>
            <a:r>
              <a:rPr lang="de-DE" sz="1800" dirty="0" err="1">
                <a:effectLst/>
                <a:latin typeface="Segoe UI" panose="020B0502040204020203" pitchFamily="34" charset="0"/>
              </a:rPr>
              <a:t>from</a:t>
            </a:r>
            <a:r>
              <a:rPr lang="de-DE" sz="1800" dirty="0">
                <a:effectLst/>
                <a:latin typeface="Segoe UI" panose="020B0502040204020203" pitchFamily="34" charset="0"/>
              </a:rPr>
              <a:t> 11 European</a:t>
            </a:r>
            <a:endParaRPr lang="de-DE" sz="1800" dirty="0">
              <a:effectLst/>
              <a:latin typeface="Arial" panose="020B0604020202020204" pitchFamily="34" charset="0"/>
            </a:endParaRPr>
          </a:p>
          <a:p>
            <a:r>
              <a:rPr lang="de-DE" sz="1800" dirty="0">
                <a:effectLst/>
                <a:latin typeface="Segoe UI" panose="020B0502040204020203" pitchFamily="34" charset="0"/>
              </a:rPr>
              <a:t>countries—</a:t>
            </a:r>
            <a:r>
              <a:rPr lang="de-DE" sz="1800" dirty="0" err="1">
                <a:effectLst/>
                <a:latin typeface="Segoe UI" panose="020B0502040204020203" pitchFamily="34" charset="0"/>
              </a:rPr>
              <a:t>results</a:t>
            </a:r>
            <a:r>
              <a:rPr lang="de-DE" sz="1800" dirty="0">
                <a:effectLst/>
                <a:latin typeface="Segoe UI" panose="020B0502040204020203" pitchFamily="34" charset="0"/>
              </a:rPr>
              <a:t> </a:t>
            </a:r>
            <a:r>
              <a:rPr lang="de-DE" sz="1800" dirty="0" err="1">
                <a:effectLst/>
                <a:latin typeface="Segoe UI" panose="020B0502040204020203" pitchFamily="34" charset="0"/>
              </a:rPr>
              <a:t>of</a:t>
            </a:r>
            <a:r>
              <a:rPr lang="de-DE" sz="1800" dirty="0">
                <a:effectLst/>
                <a:latin typeface="Segoe UI" panose="020B0502040204020203" pitchFamily="34" charset="0"/>
              </a:rPr>
              <a:t> </a:t>
            </a:r>
            <a:r>
              <a:rPr lang="de-DE" sz="1800" dirty="0" err="1">
                <a:effectLst/>
                <a:latin typeface="Segoe UI" panose="020B0502040204020203" pitchFamily="34" charset="0"/>
              </a:rPr>
              <a:t>the</a:t>
            </a:r>
            <a:r>
              <a:rPr lang="de-DE" sz="1800" dirty="0">
                <a:effectLst/>
                <a:latin typeface="Segoe UI" panose="020B0502040204020203" pitchFamily="34" charset="0"/>
              </a:rPr>
              <a:t> MASHA </a:t>
            </a:r>
            <a:r>
              <a:rPr lang="de-DE" sz="1800" dirty="0" err="1">
                <a:effectLst/>
                <a:latin typeface="Segoe UI" panose="020B0502040204020203" pitchFamily="34" charset="0"/>
              </a:rPr>
              <a:t>project</a:t>
            </a:r>
            <a:r>
              <a:rPr lang="de-DE" sz="1800" dirty="0">
                <a:effectLst/>
                <a:latin typeface="Segoe UI" panose="020B0502040204020203" pitchFamily="34" charset="0"/>
              </a:rPr>
              <a:t>. </a:t>
            </a:r>
            <a:r>
              <a:rPr lang="de-DE" sz="1800" dirty="0" err="1">
                <a:effectLst/>
                <a:latin typeface="Segoe UI" panose="020B0502040204020203" pitchFamily="34" charset="0"/>
              </a:rPr>
              <a:t>Eur</a:t>
            </a:r>
            <a:r>
              <a:rPr lang="de-DE" sz="1800" dirty="0">
                <a:effectLst/>
                <a:latin typeface="Segoe UI" panose="020B0502040204020203" pitchFamily="34" charset="0"/>
              </a:rPr>
              <a:t> J </a:t>
            </a:r>
            <a:r>
              <a:rPr lang="de-DE" sz="1800" dirty="0" err="1">
                <a:effectLst/>
                <a:latin typeface="Segoe UI" panose="020B0502040204020203" pitchFamily="34" charset="0"/>
              </a:rPr>
              <a:t>Oncol</a:t>
            </a:r>
            <a:r>
              <a:rPr lang="de-DE" sz="1800" dirty="0">
                <a:effectLst/>
                <a:latin typeface="Segoe UI" panose="020B0502040204020203" pitchFamily="34" charset="0"/>
              </a:rPr>
              <a:t> Pharm3(2):e24. https://doi.org/10.1097/op9.0000000000000024</a:t>
            </a:r>
            <a:endParaRPr lang="de-DE" sz="1800" dirty="0">
              <a:effectLst/>
              <a:latin typeface="Arial" panose="020B0604020202020204" pitchFamily="34" charset="0"/>
            </a:endParaRPr>
          </a:p>
          <a:p>
            <a:pPr>
              <a:spcBef>
                <a:spcPct val="0"/>
              </a:spcBef>
            </a:pPr>
            <a:endParaRPr lang="de-DE" dirty="0">
              <a:ea typeface="ＭＳ Ｐゴシック"/>
              <a:cs typeface="Calibri"/>
            </a:endParaRPr>
          </a:p>
          <a:p>
            <a:pPr>
              <a:spcBef>
                <a:spcPct val="0"/>
              </a:spcBef>
            </a:pPr>
            <a:endParaRPr lang="de-DE" dirty="0">
              <a:ea typeface="ＭＳ Ｐゴシック"/>
              <a:cs typeface="Calibri"/>
            </a:endParaRPr>
          </a:p>
          <a:p>
            <a:pPr>
              <a:spcBef>
                <a:spcPct val="0"/>
              </a:spcBef>
            </a:pPr>
            <a:endParaRPr lang="en-US" dirty="0">
              <a:ea typeface="ＭＳ Ｐゴシック"/>
              <a:cs typeface="Calibri"/>
            </a:endParaRPr>
          </a:p>
          <a:p>
            <a:pPr>
              <a:spcBef>
                <a:spcPct val="0"/>
              </a:spcBef>
            </a:pPr>
            <a:r>
              <a:rPr lang="de-DE" dirty="0">
                <a:ea typeface="ＭＳ Ｐゴシック"/>
                <a:cs typeface="Calibri"/>
              </a:rPr>
              <a:t>[12]</a:t>
            </a:r>
            <a:endParaRPr lang="en-US" dirty="0">
              <a:ea typeface="ＭＳ Ｐゴシック"/>
              <a:cs typeface="Calibri"/>
            </a:endParaRPr>
          </a:p>
          <a:p>
            <a:pPr>
              <a:lnSpc>
                <a:spcPct val="80000"/>
              </a:lnSpc>
            </a:pPr>
            <a:endParaRPr lang="de-DE" i="1" dirty="0">
              <a:ea typeface="ＭＳ Ｐゴシック"/>
              <a:cs typeface="Calibri"/>
            </a:endParaRPr>
          </a:p>
          <a:p>
            <a:pPr>
              <a:lnSpc>
                <a:spcPct val="80000"/>
              </a:lnSpc>
            </a:pPr>
            <a:r>
              <a:rPr lang="de-DE" i="1" dirty="0" err="1">
                <a:ea typeface="ＭＳ Ｐゴシック"/>
                <a:cs typeface="Calibri"/>
              </a:rPr>
              <a:t>Fransman</a:t>
            </a:r>
            <a:r>
              <a:rPr lang="de-DE" i="1" dirty="0">
                <a:ea typeface="ＭＳ Ｐゴシック"/>
                <a:cs typeface="Calibri"/>
              </a:rPr>
              <a:t>, W. et al. </a:t>
            </a:r>
            <a:r>
              <a:rPr lang="en-US" dirty="0">
                <a:ea typeface="ＭＳ Ｐゴシック"/>
                <a:cs typeface="Calibri"/>
              </a:rPr>
              <a:t>A pooled analysis to study trends in exposure to antineoplastic drugs among nurses. Ann </a:t>
            </a:r>
            <a:r>
              <a:rPr lang="en-US" dirty="0" err="1">
                <a:ea typeface="ＭＳ Ｐゴシック"/>
                <a:cs typeface="Calibri"/>
              </a:rPr>
              <a:t>Occup</a:t>
            </a:r>
            <a:r>
              <a:rPr lang="en-US" dirty="0">
                <a:ea typeface="ＭＳ Ｐゴシック"/>
                <a:cs typeface="Calibri"/>
              </a:rPr>
              <a:t> </a:t>
            </a:r>
            <a:r>
              <a:rPr lang="en-US" dirty="0" err="1">
                <a:ea typeface="ＭＳ Ｐゴシック"/>
                <a:cs typeface="Calibri"/>
              </a:rPr>
              <a:t>Hyg</a:t>
            </a:r>
            <a:r>
              <a:rPr lang="en-US" dirty="0">
                <a:ea typeface="ＭＳ Ｐゴシック"/>
                <a:cs typeface="Calibri"/>
              </a:rPr>
              <a:t> 2007;51(3):231-239.</a:t>
            </a:r>
          </a:p>
          <a:p>
            <a:pPr>
              <a:lnSpc>
                <a:spcPct val="80000"/>
              </a:lnSpc>
            </a:pPr>
            <a:endParaRPr lang="de-DE" i="1" dirty="0">
              <a:ea typeface="ＭＳ Ｐゴシック"/>
              <a:cs typeface="Calibri"/>
            </a:endParaRPr>
          </a:p>
          <a:p>
            <a:pPr>
              <a:lnSpc>
                <a:spcPct val="80000"/>
              </a:lnSpc>
            </a:pPr>
            <a:r>
              <a:rPr lang="de-DE" i="1" dirty="0" err="1">
                <a:ea typeface="ＭＳ Ｐゴシック"/>
                <a:cs typeface="Calibri"/>
              </a:rPr>
              <a:t>Fransman</a:t>
            </a:r>
            <a:r>
              <a:rPr lang="de-DE" i="1" dirty="0">
                <a:ea typeface="ＭＳ Ｐゴシック"/>
                <a:cs typeface="Calibri"/>
              </a:rPr>
              <a:t> W et al</a:t>
            </a:r>
            <a:r>
              <a:rPr lang="sv-SE" dirty="0">
                <a:ea typeface="ＭＳ Ｐゴシック"/>
                <a:cs typeface="Calibri"/>
              </a:rPr>
              <a:t>. </a:t>
            </a:r>
            <a:r>
              <a:rPr lang="en-US" dirty="0">
                <a:ea typeface="ＭＳ Ｐゴシック"/>
                <a:cs typeface="Calibri"/>
              </a:rPr>
              <a:t>Occupational dermal exposure to cyclophosphamide in Dutch hospitals: a pilot study.</a:t>
            </a:r>
            <a:r>
              <a:rPr lang="de-DE" dirty="0">
                <a:ea typeface="ＭＳ Ｐゴシック"/>
                <a:cs typeface="Calibri"/>
              </a:rPr>
              <a:t> </a:t>
            </a:r>
            <a:r>
              <a:rPr lang="sv-SE" dirty="0">
                <a:ea typeface="ＭＳ Ｐゴシック"/>
                <a:cs typeface="Calibri"/>
                <a:hlinkClick r:id="rId4"/>
              </a:rPr>
              <a:t>Ann Occup Hyg.</a:t>
            </a:r>
            <a:r>
              <a:rPr lang="sv-SE" dirty="0">
                <a:ea typeface="ＭＳ Ｐゴシック"/>
                <a:cs typeface="Calibri"/>
              </a:rPr>
              <a:t> 2004 Apr;48(3):237-44. Epub 2004 Mar 2.</a:t>
            </a:r>
            <a:endParaRPr lang="en-US" dirty="0">
              <a:ea typeface="ＭＳ Ｐゴシック"/>
              <a:cs typeface="Calibri"/>
            </a:endParaRPr>
          </a:p>
          <a:p>
            <a:pPr>
              <a:lnSpc>
                <a:spcPct val="80000"/>
              </a:lnSpc>
            </a:pPr>
            <a:endParaRPr lang="sv-SE" i="1" dirty="0">
              <a:ea typeface="ＭＳ Ｐゴシック"/>
              <a:cs typeface="Calibri"/>
            </a:endParaRPr>
          </a:p>
          <a:p>
            <a:pPr>
              <a:lnSpc>
                <a:spcPct val="80000"/>
              </a:lnSpc>
            </a:pPr>
            <a:r>
              <a:rPr lang="sv-SE" i="1" dirty="0">
                <a:ea typeface="ＭＳ Ｐゴシック"/>
                <a:cs typeface="Calibri"/>
              </a:rPr>
              <a:t>Fransman W et al. </a:t>
            </a:r>
            <a:r>
              <a:rPr lang="sv-SE" dirty="0">
                <a:ea typeface="ＭＳ Ｐゴシック"/>
                <a:cs typeface="Calibri"/>
              </a:rPr>
              <a:t>Dermal exposure to cyclophosphamide in hospitals during preparation, nursing and cleaning activities. In Arch Occup Environ Health. 2005 Jun;78(5):403-12.</a:t>
            </a:r>
            <a:endParaRPr lang="en-US" dirty="0">
              <a:ea typeface="ＭＳ Ｐゴシック"/>
              <a:cs typeface="Calibri"/>
            </a:endParaRPr>
          </a:p>
          <a:p>
            <a:pPr>
              <a:lnSpc>
                <a:spcPct val="80000"/>
              </a:lnSpc>
            </a:pPr>
            <a:endParaRPr lang="de-DE" i="1" dirty="0">
              <a:ea typeface="ＭＳ Ｐゴシック"/>
              <a:cs typeface="Calibri"/>
            </a:endParaRPr>
          </a:p>
          <a:p>
            <a:pPr>
              <a:lnSpc>
                <a:spcPct val="80000"/>
              </a:lnSpc>
            </a:pPr>
            <a:r>
              <a:rPr lang="de-DE" i="1" dirty="0">
                <a:ea typeface="ＭＳ Ｐゴシック"/>
                <a:cs typeface="Calibri"/>
              </a:rPr>
              <a:t>Connor TH et al. </a:t>
            </a:r>
            <a:r>
              <a:rPr lang="en-US" dirty="0">
                <a:ea typeface="ＭＳ Ｐゴシック"/>
                <a:cs typeface="Calibri"/>
              </a:rPr>
              <a:t>Surface </a:t>
            </a:r>
            <a:r>
              <a:rPr lang="en-US" dirty="0" err="1">
                <a:ea typeface="ＭＳ Ｐゴシック"/>
                <a:cs typeface="Calibri"/>
              </a:rPr>
              <a:t>contmination</a:t>
            </a:r>
            <a:r>
              <a:rPr lang="en-US" dirty="0">
                <a:ea typeface="ＭＳ Ｐゴシック"/>
                <a:cs typeface="Calibri"/>
              </a:rPr>
              <a:t> of chemotherapy drug vials and evaluation of new vial-cleaning techniques: results of three studies. Am J Health Syst Pharm. 2005; 62:475-84. </a:t>
            </a:r>
          </a:p>
          <a:p>
            <a:pPr>
              <a:lnSpc>
                <a:spcPct val="80000"/>
              </a:lnSpc>
            </a:pPr>
            <a:endParaRPr lang="de-DE" i="1" dirty="0">
              <a:ea typeface="ＭＳ Ｐゴシック"/>
              <a:cs typeface="Calibri"/>
            </a:endParaRPr>
          </a:p>
          <a:p>
            <a:pPr>
              <a:lnSpc>
                <a:spcPct val="80000"/>
              </a:lnSpc>
            </a:pPr>
            <a:r>
              <a:rPr lang="de-DE" i="1" dirty="0" err="1">
                <a:ea typeface="ＭＳ Ｐゴシック"/>
                <a:cs typeface="Calibri"/>
              </a:rPr>
              <a:t>Sugiura</a:t>
            </a:r>
            <a:r>
              <a:rPr lang="de-DE" i="1" dirty="0">
                <a:ea typeface="ＭＳ Ｐゴシック"/>
                <a:cs typeface="Calibri"/>
              </a:rPr>
              <a:t> S et al. </a:t>
            </a:r>
            <a:r>
              <a:rPr lang="de-DE" dirty="0">
                <a:ea typeface="ＭＳ Ｐゴシック"/>
                <a:cs typeface="Calibri"/>
              </a:rPr>
              <a:t>Multicenter </a:t>
            </a:r>
            <a:r>
              <a:rPr lang="de-DE" dirty="0" err="1">
                <a:ea typeface="ＭＳ Ｐゴシック"/>
                <a:cs typeface="Calibri"/>
              </a:rPr>
              <a:t>study</a:t>
            </a:r>
            <a:r>
              <a:rPr lang="de-DE" dirty="0">
                <a:ea typeface="ＭＳ Ｐゴシック"/>
                <a:cs typeface="Calibri"/>
              </a:rPr>
              <a:t> </a:t>
            </a:r>
            <a:r>
              <a:rPr lang="de-DE" dirty="0" err="1">
                <a:ea typeface="ＭＳ Ｐゴシック"/>
                <a:cs typeface="Calibri"/>
              </a:rPr>
              <a:t>for</a:t>
            </a:r>
            <a:r>
              <a:rPr lang="de-DE" dirty="0">
                <a:ea typeface="ＭＳ Ｐゴシック"/>
                <a:cs typeface="Calibri"/>
              </a:rPr>
              <a:t> environmental and </a:t>
            </a:r>
            <a:r>
              <a:rPr lang="de-DE" dirty="0" err="1">
                <a:ea typeface="ＭＳ Ｐゴシック"/>
                <a:cs typeface="Calibri"/>
              </a:rPr>
              <a:t>biological</a:t>
            </a:r>
            <a:r>
              <a:rPr lang="de-DE" dirty="0">
                <a:ea typeface="ＭＳ Ｐゴシック"/>
                <a:cs typeface="Calibri"/>
              </a:rPr>
              <a:t> </a:t>
            </a:r>
            <a:r>
              <a:rPr lang="de-DE" dirty="0" err="1">
                <a:ea typeface="ＭＳ Ｐゴシック"/>
                <a:cs typeface="Calibri"/>
              </a:rPr>
              <a:t>monitoring</a:t>
            </a:r>
            <a:r>
              <a:rPr lang="de-DE" dirty="0">
                <a:ea typeface="ＭＳ Ｐゴシック"/>
                <a:cs typeface="Calibri"/>
              </a:rPr>
              <a:t> </a:t>
            </a:r>
            <a:r>
              <a:rPr lang="de-DE" dirty="0" err="1">
                <a:ea typeface="ＭＳ Ｐゴシック"/>
                <a:cs typeface="Calibri"/>
              </a:rPr>
              <a:t>of</a:t>
            </a:r>
            <a:r>
              <a:rPr lang="de-DE" dirty="0">
                <a:ea typeface="ＭＳ Ｐゴシック"/>
                <a:cs typeface="Calibri"/>
              </a:rPr>
              <a:t> </a:t>
            </a:r>
            <a:r>
              <a:rPr lang="de-DE" dirty="0" err="1">
                <a:ea typeface="ＭＳ Ｐゴシック"/>
                <a:cs typeface="Calibri"/>
              </a:rPr>
              <a:t>occupational</a:t>
            </a:r>
            <a:r>
              <a:rPr lang="de-DE" dirty="0">
                <a:ea typeface="ＭＳ Ｐゴシック"/>
                <a:cs typeface="Calibri"/>
              </a:rPr>
              <a:t> </a:t>
            </a:r>
            <a:r>
              <a:rPr lang="de-DE" dirty="0" err="1">
                <a:ea typeface="ＭＳ Ｐゴシック"/>
                <a:cs typeface="Calibri"/>
              </a:rPr>
              <a:t>exposure</a:t>
            </a:r>
            <a:r>
              <a:rPr lang="de-DE" dirty="0">
                <a:ea typeface="ＭＳ Ｐゴシック"/>
                <a:cs typeface="Calibri"/>
              </a:rPr>
              <a:t> </a:t>
            </a:r>
            <a:r>
              <a:rPr lang="de-DE" dirty="0" err="1">
                <a:ea typeface="ＭＳ Ｐゴシック"/>
                <a:cs typeface="Calibri"/>
              </a:rPr>
              <a:t>to</a:t>
            </a:r>
            <a:r>
              <a:rPr lang="de-DE" dirty="0">
                <a:ea typeface="ＭＳ Ｐゴシック"/>
                <a:cs typeface="Calibri"/>
              </a:rPr>
              <a:t> </a:t>
            </a:r>
            <a:r>
              <a:rPr lang="de-DE" dirty="0" err="1">
                <a:ea typeface="ＭＳ Ｐゴシック"/>
                <a:cs typeface="Calibri"/>
              </a:rPr>
              <a:t>cyclophosphamide</a:t>
            </a:r>
            <a:r>
              <a:rPr lang="de-DE" dirty="0">
                <a:ea typeface="ＭＳ Ｐゴシック"/>
                <a:cs typeface="Calibri"/>
              </a:rPr>
              <a:t> in Japan. J </a:t>
            </a:r>
            <a:r>
              <a:rPr lang="de-DE" dirty="0" err="1">
                <a:ea typeface="ＭＳ Ｐゴシック"/>
                <a:cs typeface="Calibri"/>
              </a:rPr>
              <a:t>Oncol</a:t>
            </a:r>
            <a:r>
              <a:rPr lang="de-DE" dirty="0">
                <a:ea typeface="ＭＳ Ｐゴシック"/>
                <a:cs typeface="Calibri"/>
              </a:rPr>
              <a:t> </a:t>
            </a:r>
            <a:r>
              <a:rPr lang="de-DE" dirty="0" err="1">
                <a:ea typeface="ＭＳ Ｐゴシック"/>
                <a:cs typeface="Calibri"/>
              </a:rPr>
              <a:t>Pharm</a:t>
            </a:r>
            <a:r>
              <a:rPr lang="de-DE" dirty="0">
                <a:ea typeface="ＭＳ Ｐゴシック"/>
                <a:cs typeface="Calibri"/>
              </a:rPr>
              <a:t> </a:t>
            </a:r>
            <a:r>
              <a:rPr lang="de-DE" dirty="0" err="1">
                <a:ea typeface="ＭＳ Ｐゴシック"/>
                <a:cs typeface="Calibri"/>
              </a:rPr>
              <a:t>Pract</a:t>
            </a:r>
            <a:r>
              <a:rPr lang="de-DE" dirty="0">
                <a:ea typeface="ＭＳ Ｐゴシック"/>
                <a:cs typeface="Calibri"/>
              </a:rPr>
              <a:t>. 2011 Mar;17(1):20-8.</a:t>
            </a:r>
            <a:endParaRPr lang="en-US" dirty="0">
              <a:ea typeface="ＭＳ Ｐゴシック"/>
              <a:cs typeface="Calibri"/>
            </a:endParaRPr>
          </a:p>
          <a:p>
            <a:pPr>
              <a:lnSpc>
                <a:spcPct val="80000"/>
              </a:lnSpc>
            </a:pPr>
            <a:endParaRPr lang="de-DE" i="1" dirty="0">
              <a:ea typeface="ＭＳ Ｐゴシック"/>
              <a:cs typeface="Calibri"/>
            </a:endParaRPr>
          </a:p>
          <a:p>
            <a:pPr>
              <a:lnSpc>
                <a:spcPct val="80000"/>
              </a:lnSpc>
            </a:pPr>
            <a:r>
              <a:rPr lang="de-DE" i="1" dirty="0" err="1">
                <a:ea typeface="ＭＳ Ｐゴシック"/>
                <a:cs typeface="Calibri"/>
              </a:rPr>
              <a:t>McDevitt</a:t>
            </a:r>
            <a:r>
              <a:rPr lang="de-DE" i="1" dirty="0">
                <a:ea typeface="ＭＳ Ｐゴシック"/>
                <a:cs typeface="Calibri"/>
              </a:rPr>
              <a:t> JJ et al. </a:t>
            </a:r>
            <a:r>
              <a:rPr lang="de-DE" dirty="0" err="1">
                <a:ea typeface="ＭＳ Ｐゴシック"/>
                <a:cs typeface="Calibri"/>
              </a:rPr>
              <a:t>Exposure</a:t>
            </a:r>
            <a:r>
              <a:rPr lang="de-DE" dirty="0">
                <a:ea typeface="ＭＳ Ｐゴシック"/>
                <a:cs typeface="Calibri"/>
              </a:rPr>
              <a:t> </a:t>
            </a:r>
            <a:r>
              <a:rPr lang="de-DE" dirty="0" err="1">
                <a:ea typeface="ＭＳ Ｐゴシック"/>
                <a:cs typeface="Calibri"/>
              </a:rPr>
              <a:t>of</a:t>
            </a:r>
            <a:r>
              <a:rPr lang="de-DE" dirty="0">
                <a:ea typeface="ＭＳ Ｐゴシック"/>
                <a:cs typeface="Calibri"/>
              </a:rPr>
              <a:t> </a:t>
            </a:r>
            <a:r>
              <a:rPr lang="de-DE" dirty="0" err="1">
                <a:ea typeface="ＭＳ Ｐゴシック"/>
                <a:cs typeface="Calibri"/>
              </a:rPr>
              <a:t>hospital</a:t>
            </a:r>
            <a:r>
              <a:rPr lang="de-DE" dirty="0">
                <a:ea typeface="ＭＳ Ｐゴシック"/>
                <a:cs typeface="Calibri"/>
              </a:rPr>
              <a:t> </a:t>
            </a:r>
            <a:r>
              <a:rPr lang="de-DE" dirty="0" err="1">
                <a:ea typeface="ＭＳ Ｐゴシック"/>
                <a:cs typeface="Calibri"/>
              </a:rPr>
              <a:t>pharmacists</a:t>
            </a:r>
            <a:r>
              <a:rPr lang="de-DE" dirty="0">
                <a:ea typeface="ＭＳ Ｐゴシック"/>
                <a:cs typeface="Calibri"/>
              </a:rPr>
              <a:t> and </a:t>
            </a:r>
            <a:r>
              <a:rPr lang="de-DE" dirty="0" err="1">
                <a:ea typeface="ＭＳ Ｐゴシック"/>
                <a:cs typeface="Calibri"/>
              </a:rPr>
              <a:t>nurses</a:t>
            </a:r>
            <a:r>
              <a:rPr lang="de-DE" dirty="0">
                <a:ea typeface="ＭＳ Ｐゴシック"/>
                <a:cs typeface="Calibri"/>
              </a:rPr>
              <a:t> </a:t>
            </a:r>
            <a:r>
              <a:rPr lang="de-DE" dirty="0" err="1">
                <a:ea typeface="ＭＳ Ｐゴシック"/>
                <a:cs typeface="Calibri"/>
              </a:rPr>
              <a:t>to</a:t>
            </a:r>
            <a:r>
              <a:rPr lang="de-DE" dirty="0">
                <a:ea typeface="ＭＳ Ｐゴシック"/>
                <a:cs typeface="Calibri"/>
              </a:rPr>
              <a:t> </a:t>
            </a:r>
            <a:r>
              <a:rPr lang="de-DE" dirty="0" err="1">
                <a:ea typeface="ＭＳ Ｐゴシック"/>
                <a:cs typeface="Calibri"/>
              </a:rPr>
              <a:t>antineoplastic</a:t>
            </a:r>
            <a:r>
              <a:rPr lang="de-DE" dirty="0">
                <a:ea typeface="ＭＳ Ｐゴシック"/>
                <a:cs typeface="Calibri"/>
              </a:rPr>
              <a:t> </a:t>
            </a:r>
            <a:r>
              <a:rPr lang="de-DE" dirty="0" err="1">
                <a:ea typeface="ＭＳ Ｐゴシック"/>
                <a:cs typeface="Calibri"/>
              </a:rPr>
              <a:t>agents</a:t>
            </a:r>
            <a:r>
              <a:rPr lang="de-DE" dirty="0">
                <a:ea typeface="ＭＳ Ｐゴシック"/>
                <a:cs typeface="Calibri"/>
              </a:rPr>
              <a:t>. J </a:t>
            </a:r>
            <a:r>
              <a:rPr lang="de-DE" dirty="0" err="1">
                <a:ea typeface="ＭＳ Ｐゴシック"/>
                <a:cs typeface="Calibri"/>
              </a:rPr>
              <a:t>Occup</a:t>
            </a:r>
            <a:r>
              <a:rPr lang="de-DE" dirty="0">
                <a:ea typeface="ＭＳ Ｐゴシック"/>
                <a:cs typeface="Calibri"/>
              </a:rPr>
              <a:t> Med. 1993 Jan;35(1):57-60.</a:t>
            </a:r>
            <a:endParaRPr lang="en-US" dirty="0">
              <a:ea typeface="ＭＳ Ｐゴシック"/>
              <a:cs typeface="Calibri"/>
            </a:endParaRPr>
          </a:p>
          <a:p>
            <a:pPr>
              <a:lnSpc>
                <a:spcPct val="80000"/>
              </a:lnSpc>
            </a:pPr>
            <a:endParaRPr lang="de-DE" i="1" dirty="0">
              <a:ea typeface="ＭＳ Ｐゴシック"/>
              <a:cs typeface="Calibri"/>
            </a:endParaRPr>
          </a:p>
          <a:p>
            <a:pPr>
              <a:lnSpc>
                <a:spcPct val="80000"/>
              </a:lnSpc>
            </a:pPr>
            <a:r>
              <a:rPr lang="de-DE" i="1" dirty="0" err="1">
                <a:ea typeface="ＭＳ Ｐゴシック"/>
                <a:cs typeface="Calibri"/>
              </a:rPr>
              <a:t>Odraska</a:t>
            </a:r>
            <a:r>
              <a:rPr lang="de-DE" i="1" dirty="0">
                <a:ea typeface="ＭＳ Ｐゴシック"/>
                <a:cs typeface="Calibri"/>
              </a:rPr>
              <a:t> P et al. </a:t>
            </a:r>
            <a:r>
              <a:rPr lang="de-DE" dirty="0">
                <a:ea typeface="ＭＳ Ｐゴシック"/>
                <a:cs typeface="Calibri"/>
              </a:rPr>
              <a:t>Evaluation </a:t>
            </a:r>
            <a:r>
              <a:rPr lang="de-DE" dirty="0" err="1">
                <a:ea typeface="ＭＳ Ｐゴシック"/>
                <a:cs typeface="Calibri"/>
              </a:rPr>
              <a:t>of</a:t>
            </a:r>
            <a:r>
              <a:rPr lang="de-DE" dirty="0">
                <a:ea typeface="ＭＳ Ｐゴシック"/>
                <a:cs typeface="Calibri"/>
              </a:rPr>
              <a:t> </a:t>
            </a:r>
            <a:r>
              <a:rPr lang="de-DE" dirty="0" err="1">
                <a:ea typeface="ＭＳ Ｐゴシック"/>
                <a:cs typeface="Calibri"/>
              </a:rPr>
              <a:t>the</a:t>
            </a:r>
            <a:r>
              <a:rPr lang="de-DE" dirty="0">
                <a:ea typeface="ＭＳ Ｐゴシック"/>
                <a:cs typeface="Calibri"/>
              </a:rPr>
              <a:t> </a:t>
            </a:r>
            <a:r>
              <a:rPr lang="de-DE" dirty="0" err="1">
                <a:ea typeface="ＭＳ Ｐゴシック"/>
                <a:cs typeface="Calibri"/>
              </a:rPr>
              <a:t>efficacy</a:t>
            </a:r>
            <a:r>
              <a:rPr lang="de-DE" dirty="0">
                <a:ea typeface="ＭＳ Ｐゴシック"/>
                <a:cs typeface="Calibri"/>
              </a:rPr>
              <a:t> </a:t>
            </a:r>
            <a:r>
              <a:rPr lang="de-DE" dirty="0" err="1">
                <a:ea typeface="ＭＳ Ｐゴシック"/>
                <a:cs typeface="Calibri"/>
              </a:rPr>
              <a:t>of</a:t>
            </a:r>
            <a:r>
              <a:rPr lang="de-DE" dirty="0">
                <a:ea typeface="ＭＳ Ｐゴシック"/>
                <a:cs typeface="Calibri"/>
              </a:rPr>
              <a:t> additional </a:t>
            </a:r>
            <a:r>
              <a:rPr lang="de-DE" dirty="0" err="1">
                <a:ea typeface="ＭＳ Ｐゴシック"/>
                <a:cs typeface="Calibri"/>
              </a:rPr>
              <a:t>measures</a:t>
            </a:r>
            <a:r>
              <a:rPr lang="de-DE" dirty="0">
                <a:ea typeface="ＭＳ Ｐゴシック"/>
                <a:cs typeface="Calibri"/>
              </a:rPr>
              <a:t> </a:t>
            </a:r>
            <a:r>
              <a:rPr lang="de-DE" dirty="0" err="1">
                <a:ea typeface="ＭＳ Ｐゴシック"/>
                <a:cs typeface="Calibri"/>
              </a:rPr>
              <a:t>introduced</a:t>
            </a:r>
            <a:r>
              <a:rPr lang="de-DE" dirty="0">
                <a:ea typeface="ＭＳ Ｐゴシック"/>
                <a:cs typeface="Calibri"/>
              </a:rPr>
              <a:t> </a:t>
            </a:r>
            <a:r>
              <a:rPr lang="de-DE" dirty="0" err="1">
                <a:ea typeface="ＭＳ Ｐゴシック"/>
                <a:cs typeface="Calibri"/>
              </a:rPr>
              <a:t>for</a:t>
            </a:r>
            <a:r>
              <a:rPr lang="de-DE" dirty="0">
                <a:ea typeface="ＭＳ Ｐゴシック"/>
                <a:cs typeface="Calibri"/>
              </a:rPr>
              <a:t> </a:t>
            </a:r>
            <a:r>
              <a:rPr lang="de-DE" dirty="0" err="1">
                <a:ea typeface="ＭＳ Ｐゴシック"/>
                <a:cs typeface="Calibri"/>
              </a:rPr>
              <a:t>the</a:t>
            </a:r>
            <a:r>
              <a:rPr lang="de-DE" dirty="0">
                <a:ea typeface="ＭＳ Ｐゴシック"/>
                <a:cs typeface="Calibri"/>
              </a:rPr>
              <a:t> </a:t>
            </a:r>
            <a:r>
              <a:rPr lang="de-DE" dirty="0" err="1">
                <a:ea typeface="ＭＳ Ｐゴシック"/>
                <a:cs typeface="Calibri"/>
              </a:rPr>
              <a:t>protection</a:t>
            </a:r>
            <a:r>
              <a:rPr lang="de-DE" dirty="0">
                <a:ea typeface="ＭＳ Ｐゴシック"/>
                <a:cs typeface="Calibri"/>
              </a:rPr>
              <a:t> </a:t>
            </a:r>
            <a:r>
              <a:rPr lang="de-DE" dirty="0" err="1">
                <a:ea typeface="ＭＳ Ｐゴシック"/>
                <a:cs typeface="Calibri"/>
              </a:rPr>
              <a:t>of</a:t>
            </a:r>
            <a:r>
              <a:rPr lang="de-DE" dirty="0">
                <a:ea typeface="ＭＳ Ｐゴシック"/>
                <a:cs typeface="Calibri"/>
              </a:rPr>
              <a:t> </a:t>
            </a:r>
            <a:r>
              <a:rPr lang="de-DE" dirty="0" err="1">
                <a:ea typeface="ＭＳ Ｐゴシック"/>
                <a:cs typeface="Calibri"/>
              </a:rPr>
              <a:t>healthcare</a:t>
            </a:r>
            <a:r>
              <a:rPr lang="de-DE" dirty="0">
                <a:ea typeface="ＭＳ Ｐゴシック"/>
                <a:cs typeface="Calibri"/>
              </a:rPr>
              <a:t> </a:t>
            </a:r>
            <a:r>
              <a:rPr lang="de-DE" dirty="0" err="1">
                <a:ea typeface="ＭＳ Ｐゴシック"/>
                <a:cs typeface="Calibri"/>
              </a:rPr>
              <a:t>personnel</a:t>
            </a:r>
            <a:r>
              <a:rPr lang="de-DE" dirty="0">
                <a:ea typeface="ＭＳ Ｐゴシック"/>
                <a:cs typeface="Calibri"/>
              </a:rPr>
              <a:t> </a:t>
            </a:r>
            <a:r>
              <a:rPr lang="de-DE" dirty="0" err="1">
                <a:ea typeface="ＭＳ Ｐゴシック"/>
                <a:cs typeface="Calibri"/>
              </a:rPr>
              <a:t>handling</a:t>
            </a:r>
            <a:r>
              <a:rPr lang="de-DE" dirty="0">
                <a:ea typeface="ＭＳ Ｐゴシック"/>
                <a:cs typeface="Calibri"/>
              </a:rPr>
              <a:t> </a:t>
            </a:r>
            <a:r>
              <a:rPr lang="de-DE" dirty="0" err="1">
                <a:ea typeface="ＭＳ Ｐゴシック"/>
                <a:cs typeface="Calibri"/>
              </a:rPr>
              <a:t>antineoplasic</a:t>
            </a:r>
            <a:r>
              <a:rPr lang="de-DE" dirty="0">
                <a:ea typeface="ＭＳ Ｐゴシック"/>
                <a:cs typeface="Calibri"/>
              </a:rPr>
              <a:t> </a:t>
            </a:r>
            <a:r>
              <a:rPr lang="de-DE" dirty="0" err="1">
                <a:ea typeface="ＭＳ Ｐゴシック"/>
                <a:cs typeface="Calibri"/>
              </a:rPr>
              <a:t>drugs</a:t>
            </a:r>
            <a:r>
              <a:rPr lang="de-DE" dirty="0">
                <a:ea typeface="ＭＳ Ｐゴシック"/>
                <a:cs typeface="Calibri"/>
              </a:rPr>
              <a:t>. </a:t>
            </a:r>
          </a:p>
          <a:p>
            <a:pPr>
              <a:lnSpc>
                <a:spcPct val="80000"/>
              </a:lnSpc>
            </a:pPr>
            <a:r>
              <a:rPr lang="de-DE" dirty="0">
                <a:ea typeface="ＭＳ Ｐゴシック"/>
                <a:cs typeface="Calibri"/>
              </a:rPr>
              <a:t>Ann </a:t>
            </a:r>
            <a:r>
              <a:rPr lang="de-DE" dirty="0" err="1">
                <a:ea typeface="ＭＳ Ｐゴシック"/>
                <a:cs typeface="Calibri"/>
              </a:rPr>
              <a:t>Occu</a:t>
            </a:r>
            <a:r>
              <a:rPr lang="de-DE" dirty="0">
                <a:ea typeface="ＭＳ Ｐゴシック"/>
                <a:cs typeface="Calibri"/>
              </a:rPr>
              <a:t> Hyg. 2013 Mar;57(2):240-50. </a:t>
            </a:r>
            <a:endParaRPr lang="en-US" dirty="0">
              <a:ea typeface="ＭＳ Ｐゴシック"/>
              <a:cs typeface="Calibri"/>
            </a:endParaRPr>
          </a:p>
          <a:p>
            <a:pPr>
              <a:lnSpc>
                <a:spcPct val="80000"/>
              </a:lnSpc>
            </a:pPr>
            <a:endParaRPr lang="de-DE" dirty="0">
              <a:ea typeface="ＭＳ Ｐゴシック"/>
              <a:cs typeface="Calibri"/>
            </a:endParaRPr>
          </a:p>
          <a:p>
            <a:pPr>
              <a:lnSpc>
                <a:spcPct val="80000"/>
              </a:lnSpc>
            </a:pPr>
            <a:r>
              <a:rPr lang="de-DE" dirty="0">
                <a:ea typeface="ＭＳ Ｐゴシック"/>
                <a:cs typeface="Calibri"/>
              </a:rPr>
              <a:t>[Kommentar]</a:t>
            </a:r>
          </a:p>
          <a:p>
            <a:pPr>
              <a:lnSpc>
                <a:spcPct val="80000"/>
              </a:lnSpc>
            </a:pPr>
            <a:r>
              <a:rPr lang="en-US" i="1" dirty="0">
                <a:ea typeface="ＭＳ Ｐゴシック"/>
                <a:cs typeface="Calibri"/>
              </a:rPr>
              <a:t>Cherrie, JW et al. </a:t>
            </a:r>
            <a:r>
              <a:rPr lang="en-US" dirty="0">
                <a:ea typeface="ＭＳ Ｐゴシック"/>
                <a:cs typeface="Calibri"/>
              </a:rPr>
              <a:t>How important is inadvertent ingestion of hazardous substances at work? Ann </a:t>
            </a:r>
            <a:r>
              <a:rPr lang="en-US" dirty="0" err="1">
                <a:ea typeface="ＭＳ Ｐゴシック"/>
                <a:cs typeface="Calibri"/>
              </a:rPr>
              <a:t>Occup</a:t>
            </a:r>
            <a:r>
              <a:rPr lang="en-US" dirty="0">
                <a:ea typeface="ＭＳ Ｐゴシック"/>
                <a:cs typeface="Calibri"/>
              </a:rPr>
              <a:t> </a:t>
            </a:r>
            <a:r>
              <a:rPr lang="en-US" dirty="0" err="1">
                <a:ea typeface="ＭＳ Ｐゴシック"/>
                <a:cs typeface="Calibri"/>
              </a:rPr>
              <a:t>Hyg</a:t>
            </a:r>
            <a:r>
              <a:rPr lang="en-US" dirty="0">
                <a:ea typeface="ＭＳ Ｐゴシック"/>
                <a:cs typeface="Calibri"/>
              </a:rPr>
              <a:t> 2006;50(7):693-704</a:t>
            </a:r>
          </a:p>
          <a:p>
            <a:pPr>
              <a:lnSpc>
                <a:spcPct val="80000"/>
              </a:lnSpc>
            </a:pPr>
            <a:r>
              <a:rPr lang="de-DE" i="1" dirty="0" err="1">
                <a:ea typeface="ＭＳ Ｐゴシック"/>
                <a:cs typeface="Calibri"/>
              </a:rPr>
              <a:t>Schierl</a:t>
            </a:r>
            <a:r>
              <a:rPr lang="de-DE" i="1" dirty="0">
                <a:ea typeface="ＭＳ Ｐゴシック"/>
                <a:cs typeface="Calibri"/>
              </a:rPr>
              <a:t> R et al</a:t>
            </a:r>
            <a:r>
              <a:rPr lang="de-DE" dirty="0">
                <a:ea typeface="ＭＳ Ｐゴシック"/>
                <a:cs typeface="Calibri"/>
              </a:rPr>
              <a:t>. </a:t>
            </a:r>
            <a:r>
              <a:rPr lang="en-US" dirty="0">
                <a:ea typeface="ＭＳ Ｐゴシック"/>
                <a:cs typeface="Calibri"/>
              </a:rPr>
              <a:t>Guidance values for surface monitoring of antineoplastic drugs in German pharmacies. </a:t>
            </a:r>
            <a:r>
              <a:rPr lang="de-DE" dirty="0">
                <a:ea typeface="ＭＳ Ｐゴシック"/>
                <a:cs typeface="Calibri"/>
                <a:hlinkClick r:id="rId5"/>
              </a:rPr>
              <a:t>Ann </a:t>
            </a:r>
            <a:r>
              <a:rPr lang="de-DE" dirty="0" err="1">
                <a:ea typeface="ＭＳ Ｐゴシック"/>
                <a:cs typeface="Calibri"/>
                <a:hlinkClick r:id="rId5"/>
              </a:rPr>
              <a:t>Occup</a:t>
            </a:r>
            <a:r>
              <a:rPr lang="de-DE" dirty="0">
                <a:ea typeface="ＭＳ Ｐゴシック"/>
                <a:cs typeface="Calibri"/>
                <a:hlinkClick r:id="rId5"/>
              </a:rPr>
              <a:t> Hyg.</a:t>
            </a:r>
            <a:r>
              <a:rPr lang="de-DE" dirty="0">
                <a:ea typeface="ＭＳ Ｐゴシック"/>
                <a:cs typeface="Calibri"/>
              </a:rPr>
              <a:t> 2009 Oct;53(7):703-11.</a:t>
            </a:r>
          </a:p>
          <a:p>
            <a:pPr>
              <a:lnSpc>
                <a:spcPct val="80000"/>
              </a:lnSpc>
            </a:pPr>
            <a:r>
              <a:rPr lang="de-DE" i="1" dirty="0">
                <a:ea typeface="ＭＳ Ｐゴシック"/>
                <a:cs typeface="Calibri"/>
              </a:rPr>
              <a:t>Cavallo D et al</a:t>
            </a:r>
            <a:r>
              <a:rPr lang="de-DE" dirty="0">
                <a:ea typeface="ＭＳ Ｐゴシック"/>
                <a:cs typeface="Calibri"/>
              </a:rPr>
              <a:t>. </a:t>
            </a:r>
            <a:r>
              <a:rPr lang="en-US" dirty="0">
                <a:ea typeface="ＭＳ Ｐゴシック"/>
                <a:cs typeface="Calibri"/>
              </a:rPr>
              <a:t>Evaluation of genotoxic effects induced by exposure to antineoplastic drugs in lymphocytes and exfoliated buccal cells of oncology nurses and pharmacy employees. </a:t>
            </a:r>
            <a:r>
              <a:rPr lang="en-US" dirty="0" err="1">
                <a:ea typeface="ＭＳ Ｐゴシック"/>
                <a:cs typeface="Calibri"/>
                <a:hlinkClick r:id="rId6"/>
              </a:rPr>
              <a:t>Mutat</a:t>
            </a:r>
            <a:r>
              <a:rPr lang="en-US" dirty="0">
                <a:ea typeface="ＭＳ Ｐゴシック"/>
                <a:cs typeface="Calibri"/>
                <a:hlinkClick r:id="rId6"/>
              </a:rPr>
              <a:t> Res.</a:t>
            </a:r>
            <a:r>
              <a:rPr lang="en-US" dirty="0">
                <a:ea typeface="ＭＳ Ｐゴシック"/>
                <a:cs typeface="Calibri"/>
              </a:rPr>
              <a:t> 2005 Nov 10;587(1-2):45-51. </a:t>
            </a:r>
            <a:r>
              <a:rPr lang="en-US" dirty="0" err="1">
                <a:ea typeface="ＭＳ Ｐゴシック"/>
                <a:cs typeface="Calibri"/>
              </a:rPr>
              <a:t>Epub</a:t>
            </a:r>
            <a:r>
              <a:rPr lang="en-US" dirty="0">
                <a:ea typeface="ＭＳ Ｐゴシック"/>
                <a:cs typeface="Calibri"/>
              </a:rPr>
              <a:t> 2005 Oct 3. </a:t>
            </a:r>
            <a:endParaRPr lang="de-DE" dirty="0">
              <a:ea typeface="ＭＳ Ｐゴシック"/>
              <a:cs typeface="Calibri"/>
            </a:endParaRPr>
          </a:p>
          <a:p>
            <a:endParaRPr lang="de-DE" dirty="0"/>
          </a:p>
          <a:p>
            <a:pPr>
              <a:spcBef>
                <a:spcPct val="0"/>
              </a:spcBef>
            </a:pPr>
            <a:endParaRPr lang="de-DE" dirty="0"/>
          </a:p>
          <a:p>
            <a:pPr>
              <a:spcBef>
                <a:spcPct val="0"/>
              </a:spcBef>
            </a:pPr>
            <a:r>
              <a:rPr lang="de-DE" b="1" dirty="0">
                <a:ea typeface="ＭＳ Ｐゴシック"/>
                <a:cs typeface="Calibri"/>
              </a:rPr>
              <a:t>Eigene Ergänzungen:</a:t>
            </a:r>
            <a:endParaRPr lang="de-DE" dirty="0">
              <a:ea typeface="ＭＳ Ｐゴシック"/>
              <a:cs typeface="Calibri"/>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9</a:t>
            </a:fld>
            <a:endParaRPr lang="de-DE" altLang="de-DE"/>
          </a:p>
        </p:txBody>
      </p:sp>
    </p:spTree>
    <p:extLst>
      <p:ext uri="{BB962C8B-B14F-4D97-AF65-F5344CB8AC3E}">
        <p14:creationId xmlns:p14="http://schemas.microsoft.com/office/powerpoint/2010/main" val="202949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sp>
        <p:nvSpPr>
          <p:cNvPr id="6" name="Vertikaler Textplatzhalter 5">
            <a:extLst>
              <a:ext uri="{FF2B5EF4-FFF2-40B4-BE49-F238E27FC236}">
                <a16:creationId xmlns:a16="http://schemas.microsoft.com/office/drawing/2014/main" id="{F90E0C1F-3C72-6D46-A0EE-0D5E058B544C}"/>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5" name="Foliennummernplatzhalter 3">
            <a:extLst>
              <a:ext uri="{FF2B5EF4-FFF2-40B4-BE49-F238E27FC236}">
                <a16:creationId xmlns:a16="http://schemas.microsoft.com/office/drawing/2014/main" id="{CC935B63-C93C-1041-ABBD-3E402D1EF4EA}"/>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34396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4" name="Rechteck 3"/>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5" name="Rechteck 4"/>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7" name="Rechteck 6"/>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13"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pic>
        <p:nvPicPr>
          <p:cNvPr id="10" name="Bild 14" descr="Eazy_Claim_unten_RGB.png">
            <a:extLst>
              <a:ext uri="{FF2B5EF4-FFF2-40B4-BE49-F238E27FC236}">
                <a16:creationId xmlns:a16="http://schemas.microsoft.com/office/drawing/2014/main" id="{E38A9120-4247-E843-B3BE-CB31F28E0F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oncology-schriftzug.png">
            <a:extLst>
              <a:ext uri="{FF2B5EF4-FFF2-40B4-BE49-F238E27FC236}">
                <a16:creationId xmlns:a16="http://schemas.microsoft.com/office/drawing/2014/main" id="{1A6CF038-BDE4-4D4D-9298-3619AACED59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3AF2B11-CBA4-2C4F-9B3D-4896783129F9}"/>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2" name="Vertikaler Textplatzhalter 5">
            <a:extLst>
              <a:ext uri="{FF2B5EF4-FFF2-40B4-BE49-F238E27FC236}">
                <a16:creationId xmlns:a16="http://schemas.microsoft.com/office/drawing/2014/main" id="{FC27D30A-0F2A-DE41-AF3D-FB06D6CAF68E}"/>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11" name="Foliennummernplatzhalter 3">
            <a:extLst>
              <a:ext uri="{FF2B5EF4-FFF2-40B4-BE49-F238E27FC236}">
                <a16:creationId xmlns:a16="http://schemas.microsoft.com/office/drawing/2014/main" id="{2C4EF4BD-D371-A843-8183-C142A7E6B772}"/>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60147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5" name="Inhaltsplatzhalter 2"/>
          <p:cNvSpPr>
            <a:spLocks noGrp="1"/>
          </p:cNvSpPr>
          <p:nvPr>
            <p:ph idx="1"/>
          </p:nvPr>
        </p:nvSpPr>
        <p:spPr>
          <a:xfrm>
            <a:off x="1790702" y="1438275"/>
            <a:ext cx="7038975" cy="3262313"/>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6"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Mastertitelformat bearbeiten</a:t>
            </a:r>
          </a:p>
        </p:txBody>
      </p:sp>
      <p:sp>
        <p:nvSpPr>
          <p:cNvPr id="7" name="Vertikaler Textplatzhalter 5">
            <a:extLst>
              <a:ext uri="{FF2B5EF4-FFF2-40B4-BE49-F238E27FC236}">
                <a16:creationId xmlns:a16="http://schemas.microsoft.com/office/drawing/2014/main" id="{61C7DB29-D3A2-BC4F-8BF4-E2087D93DD21}"/>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8" name="Foliennummernplatzhalter 3">
            <a:extLst>
              <a:ext uri="{FF2B5EF4-FFF2-40B4-BE49-F238E27FC236}">
                <a16:creationId xmlns:a16="http://schemas.microsoft.com/office/drawing/2014/main" id="{A783B397-E77A-7144-9F99-B9508E81A57B}"/>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65891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Vertikaler Textplatzhalter 5">
            <a:extLst>
              <a:ext uri="{FF2B5EF4-FFF2-40B4-BE49-F238E27FC236}">
                <a16:creationId xmlns:a16="http://schemas.microsoft.com/office/drawing/2014/main" id="{9D395EA0-34EF-F740-AC6A-F70444D99CC9}"/>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3" name="Foliennummernplatzhalter 3">
            <a:extLst>
              <a:ext uri="{FF2B5EF4-FFF2-40B4-BE49-F238E27FC236}">
                <a16:creationId xmlns:a16="http://schemas.microsoft.com/office/drawing/2014/main" id="{EC50DFFB-D5D7-AD44-83D3-7E83208CA224}"/>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697470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sp>
        <p:nvSpPr>
          <p:cNvPr id="5" name="Vertikaler Textplatzhalter 5">
            <a:extLst>
              <a:ext uri="{FF2B5EF4-FFF2-40B4-BE49-F238E27FC236}">
                <a16:creationId xmlns:a16="http://schemas.microsoft.com/office/drawing/2014/main" id="{FA1EDBCB-EA4C-864A-B07F-C64DCB6C7DD0}"/>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PP-ON-DE-1433</a:t>
            </a:r>
          </a:p>
        </p:txBody>
      </p:sp>
      <p:sp>
        <p:nvSpPr>
          <p:cNvPr id="4" name="Foliennummernplatzhalter 3">
            <a:extLst>
              <a:ext uri="{FF2B5EF4-FFF2-40B4-BE49-F238E27FC236}">
                <a16:creationId xmlns:a16="http://schemas.microsoft.com/office/drawing/2014/main" id="{EAC772BA-88B5-BD44-B3C0-E9602DB67B2F}"/>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647877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1"/>
            <a:ext cx="7772400" cy="1102519"/>
          </a:xfrm>
        </p:spPr>
        <p:txBody>
          <a:bodyPr/>
          <a:lstStyle/>
          <a:p>
            <a:r>
              <a:rPr lang="de-DE"/>
              <a:t>Mastertitelformat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p>
        </p:txBody>
      </p:sp>
      <p:sp>
        <p:nvSpPr>
          <p:cNvPr id="5" name="Vertikaler Textplatzhalter 5">
            <a:extLst>
              <a:ext uri="{FF2B5EF4-FFF2-40B4-BE49-F238E27FC236}">
                <a16:creationId xmlns:a16="http://schemas.microsoft.com/office/drawing/2014/main" id="{30A8C0CC-8268-9D42-8AD4-FCBC87BF261F}"/>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6" name="Foliennummernplatzhalter 3">
            <a:extLst>
              <a:ext uri="{FF2B5EF4-FFF2-40B4-BE49-F238E27FC236}">
                <a16:creationId xmlns:a16="http://schemas.microsoft.com/office/drawing/2014/main" id="{28B7181D-A777-AB49-B3B9-2B27C101C2B0}"/>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311991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Vertikaler Textplatzhalter 5">
            <a:extLst>
              <a:ext uri="{FF2B5EF4-FFF2-40B4-BE49-F238E27FC236}">
                <a16:creationId xmlns:a16="http://schemas.microsoft.com/office/drawing/2014/main" id="{DD66D1DB-BA7B-944C-B9A7-3FAD6FAA8724}"/>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5" name="Foliennummernplatzhalter 3">
            <a:extLst>
              <a:ext uri="{FF2B5EF4-FFF2-40B4-BE49-F238E27FC236}">
                <a16:creationId xmlns:a16="http://schemas.microsoft.com/office/drawing/2014/main" id="{FB4F55CD-C836-884C-9D9F-E4E7241F2F15}"/>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984195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4" name="Vertikaler Textplatzhalter 5">
            <a:extLst>
              <a:ext uri="{FF2B5EF4-FFF2-40B4-BE49-F238E27FC236}">
                <a16:creationId xmlns:a16="http://schemas.microsoft.com/office/drawing/2014/main" id="{D23F377C-3CA5-914E-BC76-573389047670}"/>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3" name="Foliennummernplatzhalter 3">
            <a:extLst>
              <a:ext uri="{FF2B5EF4-FFF2-40B4-BE49-F238E27FC236}">
                <a16:creationId xmlns:a16="http://schemas.microsoft.com/office/drawing/2014/main" id="{068194A9-0C40-6346-BCAB-9691D68817FB}"/>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3250764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D287E3-5367-468E-A891-2AAEE0A24282}"/>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D88AF04A-3EBE-4BD4-9A5A-BCDD1BB118B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83DAB174-7D43-4FCF-8DF8-045D41F34E96}"/>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61D8BDFA-E4FF-4B47-8B4C-39C52DA07C8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2E6B25-C44E-4565-BD56-50EA77CBD6A8}"/>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918501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D0DBF-F67B-41F5-A890-85AF8A5C8CF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24A2E13-E725-434A-8653-5DE4D444A13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C961399-A230-475F-AD6C-D9F3F728A7C5}"/>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F52CE62C-DB88-41F2-B92A-AC126BF6F5E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EE7498C-1AEF-4575-BFAB-D9CE4CB6D109}"/>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3701215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F437E-751A-4196-952A-C7258EF7E5A9}"/>
              </a:ext>
            </a:extLst>
          </p:cNvPr>
          <p:cNvSpPr>
            <a:spLocks noGrp="1"/>
          </p:cNvSpPr>
          <p:nvPr>
            <p:ph type="title"/>
          </p:nvPr>
        </p:nvSpPr>
        <p:spPr>
          <a:xfrm>
            <a:off x="623888" y="1282304"/>
            <a:ext cx="7886700" cy="2139553"/>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DBC3D9D6-C0C8-4562-AEC0-4BA9DA1F60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17F6C1F-80F9-409C-8973-93428F3E30F4}"/>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182F1995-EC80-40D2-98A2-E1AF208A4FF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BD75DD3-C6A1-4615-AEF6-B3B0116A1022}"/>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90929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Inhaltsplatzhalter 2"/>
          <p:cNvSpPr>
            <a:spLocks noGrp="1"/>
          </p:cNvSpPr>
          <p:nvPr>
            <p:ph idx="1"/>
          </p:nvPr>
        </p:nvSpPr>
        <p:spPr>
          <a:xfrm>
            <a:off x="1790702" y="1087041"/>
            <a:ext cx="7038975" cy="3613547"/>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7"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Titelmasterformat durch Klicken bearbeiten</a:t>
            </a:r>
          </a:p>
        </p:txBody>
      </p:sp>
      <p:sp>
        <p:nvSpPr>
          <p:cNvPr id="6" name="Vertikaler Textplatzhalter 5">
            <a:extLst>
              <a:ext uri="{FF2B5EF4-FFF2-40B4-BE49-F238E27FC236}">
                <a16:creationId xmlns:a16="http://schemas.microsoft.com/office/drawing/2014/main" id="{38611967-A3B5-1B49-ACD6-862EBBB2EDB1}"/>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8" name="Foliennummernplatzhalter 3">
            <a:extLst>
              <a:ext uri="{FF2B5EF4-FFF2-40B4-BE49-F238E27FC236}">
                <a16:creationId xmlns:a16="http://schemas.microsoft.com/office/drawing/2014/main" id="{3E99F463-7290-154E-95CB-1CD5AC1C00F4}"/>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934562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4F607-4336-421F-BD8F-F1951E9AD9D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C786F06-C248-4538-83B8-A9566B0C7E03}"/>
              </a:ext>
            </a:extLst>
          </p:cNvPr>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6BD9668-173C-44DA-B3A5-CF61B0005177}"/>
              </a:ext>
            </a:extLst>
          </p:cNvPr>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96517AF-877A-4BD3-B1DD-75CAEAD5E233}"/>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6" name="Fußzeilenplatzhalter 5">
            <a:extLst>
              <a:ext uri="{FF2B5EF4-FFF2-40B4-BE49-F238E27FC236}">
                <a16:creationId xmlns:a16="http://schemas.microsoft.com/office/drawing/2014/main" id="{69CE5CD2-5277-47DF-9883-8F8523F52FD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1CA8380-70E1-4328-B5FD-A63D10A5C920}"/>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2008696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2AC3B-2C9A-40D4-9F4A-821F9CD913BF}"/>
              </a:ext>
            </a:extLst>
          </p:cNvPr>
          <p:cNvSpPr>
            <a:spLocks noGrp="1"/>
          </p:cNvSpPr>
          <p:nvPr>
            <p:ph type="title"/>
          </p:nvPr>
        </p:nvSpPr>
        <p:spPr>
          <a:xfrm>
            <a:off x="629841" y="273844"/>
            <a:ext cx="7886700" cy="994172"/>
          </a:xfrm>
        </p:spPr>
        <p:txBody>
          <a:bodyPr/>
          <a:lstStyle/>
          <a:p>
            <a:r>
              <a:rPr lang="de-DE"/>
              <a:t>Mastertitelformat bearbeiten</a:t>
            </a:r>
          </a:p>
        </p:txBody>
      </p:sp>
      <p:sp>
        <p:nvSpPr>
          <p:cNvPr id="3" name="Textplatzhalter 2">
            <a:extLst>
              <a:ext uri="{FF2B5EF4-FFF2-40B4-BE49-F238E27FC236}">
                <a16:creationId xmlns:a16="http://schemas.microsoft.com/office/drawing/2014/main" id="{A551940A-F208-4872-B108-EA6DCC94BC7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6685EC0F-A7EF-42E2-8A41-09511815FCBA}"/>
              </a:ext>
            </a:extLst>
          </p:cNvPr>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7D2092D-8BB0-4EF8-89B9-9AAEFF7E938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08DED6E3-5C3C-4A1F-9938-BB059CE2EC4B}"/>
              </a:ext>
            </a:extLst>
          </p:cNvPr>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656490C-A59C-4270-B447-0D41E5736191}"/>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8" name="Fußzeilenplatzhalter 7">
            <a:extLst>
              <a:ext uri="{FF2B5EF4-FFF2-40B4-BE49-F238E27FC236}">
                <a16:creationId xmlns:a16="http://schemas.microsoft.com/office/drawing/2014/main" id="{9B058344-C127-4B59-930C-ECD032AD0AE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2B6A7E2-39A8-4E6E-9114-FA7E92493C0F}"/>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4234196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4A57-1EBF-4ED1-86E7-F4C51D49435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E896C93-CC65-4E88-A3A3-40BB7807C3E1}"/>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4" name="Fußzeilenplatzhalter 3">
            <a:extLst>
              <a:ext uri="{FF2B5EF4-FFF2-40B4-BE49-F238E27FC236}">
                <a16:creationId xmlns:a16="http://schemas.microsoft.com/office/drawing/2014/main" id="{CD47F9C8-4CEE-486B-89D2-F7FF9DA9253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F023540-C982-46C3-A263-6D45BB1301F1}"/>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1476473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B44FBA5-2D83-4886-8944-B250FC489EFA}"/>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3" name="Fußzeilenplatzhalter 2">
            <a:extLst>
              <a:ext uri="{FF2B5EF4-FFF2-40B4-BE49-F238E27FC236}">
                <a16:creationId xmlns:a16="http://schemas.microsoft.com/office/drawing/2014/main" id="{58964608-3B0C-45CE-BB1D-B5C0BBE93AB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9DBB568-B80B-4854-AE83-137A69F54EB5}"/>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1630681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2F164-B23E-49C0-BAA1-F3351080CB76}"/>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DB15E6E2-A505-41AC-8C24-4216F6A410F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56F1123-CBEF-437D-9278-EF031D81B8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8A468546-A7E4-47A2-AF48-A39CC79AE5B3}"/>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6" name="Fußzeilenplatzhalter 5">
            <a:extLst>
              <a:ext uri="{FF2B5EF4-FFF2-40B4-BE49-F238E27FC236}">
                <a16:creationId xmlns:a16="http://schemas.microsoft.com/office/drawing/2014/main" id="{DAAF8AD7-A0FE-47EE-8C1E-C8BCD149C2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7D1B208-651D-40FD-A274-B625FB01920D}"/>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3192774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AE126-765F-4DA9-B403-97680EB2543D}"/>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8419D9AA-73B5-4175-93D6-4B0A1ABF5F2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id="{CC5A75B6-F68C-4EA0-8C11-3C0BF3FC85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9CE062EF-1FDC-404D-BD5C-207E779D77E9}"/>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6" name="Fußzeilenplatzhalter 5">
            <a:extLst>
              <a:ext uri="{FF2B5EF4-FFF2-40B4-BE49-F238E27FC236}">
                <a16:creationId xmlns:a16="http://schemas.microsoft.com/office/drawing/2014/main" id="{6CEFAD40-F784-4F3E-B943-B87E9075020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6BABB3E-117B-49F0-BBB3-4116324CED28}"/>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3774193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8AEB8-990F-410C-8BA9-C75186B0422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B5F7C6F-969A-450C-9C69-70469E5EEFC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89F621-E337-43EB-8630-796714A0E28F}"/>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263E7E08-56EB-43C2-94B3-3A80331798B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9893A74-BCB4-4DE0-B422-F851FAC28A3F}"/>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1077212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59AF3CC-4F81-4792-A524-44244B4E591D}"/>
              </a:ext>
            </a:extLst>
          </p:cNvPr>
          <p:cNvSpPr>
            <a:spLocks noGrp="1"/>
          </p:cNvSpPr>
          <p:nvPr>
            <p:ph type="title" orient="vert"/>
          </p:nvPr>
        </p:nvSpPr>
        <p:spPr>
          <a:xfrm>
            <a:off x="6543675" y="273844"/>
            <a:ext cx="1971675" cy="4358879"/>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408B10B-F6AC-42A4-B8D2-EB06377A6D05}"/>
              </a:ext>
            </a:extLst>
          </p:cNvPr>
          <p:cNvSpPr>
            <a:spLocks noGrp="1"/>
          </p:cNvSpPr>
          <p:nvPr>
            <p:ph type="body" orient="vert" idx="1"/>
          </p:nvPr>
        </p:nvSpPr>
        <p:spPr>
          <a:xfrm>
            <a:off x="628650" y="273844"/>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F0EAFCF-BFF2-4F03-9177-C7729480BF0F}"/>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E4D90F9D-EF26-4E5D-B281-C726EB8FA2E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55CDD94-D47A-4C38-A5A4-E1CB59302141}"/>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352314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Inhaltsplatzhalter 2"/>
          <p:cNvSpPr>
            <a:spLocks noGrp="1"/>
          </p:cNvSpPr>
          <p:nvPr>
            <p:ph idx="1"/>
          </p:nvPr>
        </p:nvSpPr>
        <p:spPr>
          <a:xfrm>
            <a:off x="1790702" y="1438275"/>
            <a:ext cx="7038975" cy="3262313"/>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4"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Mastertitelformat bearbeiten</a:t>
            </a:r>
          </a:p>
        </p:txBody>
      </p:sp>
      <p:sp>
        <p:nvSpPr>
          <p:cNvPr id="6" name="Vertikaler Textplatzhalter 5">
            <a:extLst>
              <a:ext uri="{FF2B5EF4-FFF2-40B4-BE49-F238E27FC236}">
                <a16:creationId xmlns:a16="http://schemas.microsoft.com/office/drawing/2014/main" id="{D1E8A828-B6D7-4449-B02D-301DF051012F}"/>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5" name="Foliennummernplatzhalter 3">
            <a:extLst>
              <a:ext uri="{FF2B5EF4-FFF2-40B4-BE49-F238E27FC236}">
                <a16:creationId xmlns:a16="http://schemas.microsoft.com/office/drawing/2014/main" id="{7599E8AF-2A40-0C40-B5BE-E0B070893456}"/>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661250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Vertikaler Textplatzhalter 5">
            <a:extLst>
              <a:ext uri="{FF2B5EF4-FFF2-40B4-BE49-F238E27FC236}">
                <a16:creationId xmlns:a16="http://schemas.microsoft.com/office/drawing/2014/main" id="{2B061FA8-4E50-1443-B433-83AA5254AC42}"/>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3" name="Foliennummernplatzhalter 3">
            <a:extLst>
              <a:ext uri="{FF2B5EF4-FFF2-40B4-BE49-F238E27FC236}">
                <a16:creationId xmlns:a16="http://schemas.microsoft.com/office/drawing/2014/main" id="{3327C1B7-0C81-3242-AE1B-41077113B14B}"/>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81353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4"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sp>
        <p:nvSpPr>
          <p:cNvPr id="5" name="Vertikaler Textplatzhalter 5">
            <a:extLst>
              <a:ext uri="{FF2B5EF4-FFF2-40B4-BE49-F238E27FC236}">
                <a16:creationId xmlns:a16="http://schemas.microsoft.com/office/drawing/2014/main" id="{ACF47326-2A65-2A4E-9B44-96B4E2CAB066}"/>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6" name="Foliennummernplatzhalter 3">
            <a:extLst>
              <a:ext uri="{FF2B5EF4-FFF2-40B4-BE49-F238E27FC236}">
                <a16:creationId xmlns:a16="http://schemas.microsoft.com/office/drawing/2014/main" id="{5CF11DD0-9B79-214B-879B-9A8619C4A4C2}"/>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02381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sp>
        <p:nvSpPr>
          <p:cNvPr id="6" name="Vertikaler Textplatzhalter 5">
            <a:extLst>
              <a:ext uri="{FF2B5EF4-FFF2-40B4-BE49-F238E27FC236}">
                <a16:creationId xmlns:a16="http://schemas.microsoft.com/office/drawing/2014/main" id="{59E67DD1-C477-3C42-A707-7C9742C47DBD}"/>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4" name="Foliennummernplatzhalter 3">
            <a:extLst>
              <a:ext uri="{FF2B5EF4-FFF2-40B4-BE49-F238E27FC236}">
                <a16:creationId xmlns:a16="http://schemas.microsoft.com/office/drawing/2014/main" id="{A6AFF2E5-C72E-1C4E-AF9F-ED3D7C7A00BC}"/>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99091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p>
        </p:txBody>
      </p:sp>
      <p:sp>
        <p:nvSpPr>
          <p:cNvPr id="5" name="Vertikaler Textplatzhalter 5">
            <a:extLst>
              <a:ext uri="{FF2B5EF4-FFF2-40B4-BE49-F238E27FC236}">
                <a16:creationId xmlns:a16="http://schemas.microsoft.com/office/drawing/2014/main" id="{9A493F3F-D7F5-034D-B1A0-F70ACF3BA911}"/>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4" name="Foliennummernplatzhalter 3">
            <a:extLst>
              <a:ext uri="{FF2B5EF4-FFF2-40B4-BE49-F238E27FC236}">
                <a16:creationId xmlns:a16="http://schemas.microsoft.com/office/drawing/2014/main" id="{5F5FDAE5-A5A7-344E-A5EA-30C89BB630C8}"/>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69593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4" name="Rechteck 3"/>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5" name="Rechteck 4"/>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7" name="Rechteck 6"/>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3" name="Inhaltsplatzhalter 2"/>
          <p:cNvSpPr>
            <a:spLocks noGrp="1"/>
          </p:cNvSpPr>
          <p:nvPr>
            <p:ph idx="1"/>
          </p:nvPr>
        </p:nvSpPr>
        <p:spPr>
          <a:xfrm>
            <a:off x="1790702" y="1087041"/>
            <a:ext cx="7038975" cy="3613547"/>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6"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Titelmasterformat durch Klicken bearbeiten</a:t>
            </a:r>
          </a:p>
        </p:txBody>
      </p:sp>
      <p:pic>
        <p:nvPicPr>
          <p:cNvPr id="14" name="Bild 14" descr="Eazy_Claim_unten_RGB.png">
            <a:extLst>
              <a:ext uri="{FF2B5EF4-FFF2-40B4-BE49-F238E27FC236}">
                <a16:creationId xmlns:a16="http://schemas.microsoft.com/office/drawing/2014/main" id="{E0D1D41E-3712-FB4A-B1CC-3E142E4873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descr="oncology-schriftzug.png">
            <a:extLst>
              <a:ext uri="{FF2B5EF4-FFF2-40B4-BE49-F238E27FC236}">
                <a16:creationId xmlns:a16="http://schemas.microsoft.com/office/drawing/2014/main" id="{54002588-E0F9-1B42-A26E-55E9E994AB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0EE3C39D-C66D-8443-AFCD-A8C668ACBF91}"/>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2" name="Vertikaler Textplatzhalter 5">
            <a:extLst>
              <a:ext uri="{FF2B5EF4-FFF2-40B4-BE49-F238E27FC236}">
                <a16:creationId xmlns:a16="http://schemas.microsoft.com/office/drawing/2014/main" id="{D240C3E3-45F2-CE46-83C2-55B5CCCA7180}"/>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11" name="Foliennummernplatzhalter 3">
            <a:extLst>
              <a:ext uri="{FF2B5EF4-FFF2-40B4-BE49-F238E27FC236}">
                <a16:creationId xmlns:a16="http://schemas.microsoft.com/office/drawing/2014/main" id="{B9999E79-6B70-674B-81C9-A757481A7049}"/>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257179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el und Inhalt">
    <p:spTree>
      <p:nvGrpSpPr>
        <p:cNvPr id="1" name=""/>
        <p:cNvGrpSpPr/>
        <p:nvPr/>
      </p:nvGrpSpPr>
      <p:grpSpPr>
        <a:xfrm>
          <a:off x="0" y="0"/>
          <a:ext cx="0" cy="0"/>
          <a:chOff x="0" y="0"/>
          <a:chExt cx="0" cy="0"/>
        </a:xfrm>
      </p:grpSpPr>
      <p:sp>
        <p:nvSpPr>
          <p:cNvPr id="4" name="Rechteck 3"/>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5" name="Rechteck 4"/>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7" name="Rechteck 6"/>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3" name="Inhaltsplatzhalter 2"/>
          <p:cNvSpPr>
            <a:spLocks noGrp="1"/>
          </p:cNvSpPr>
          <p:nvPr>
            <p:ph idx="1"/>
          </p:nvPr>
        </p:nvSpPr>
        <p:spPr>
          <a:xfrm>
            <a:off x="1790702" y="1087041"/>
            <a:ext cx="7038975" cy="3613547"/>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6"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Titelmasterformat durch Klicken bearbeiten</a:t>
            </a:r>
          </a:p>
        </p:txBody>
      </p:sp>
      <p:pic>
        <p:nvPicPr>
          <p:cNvPr id="13" name="Bild 14" descr="Eazy_Claim_unten_RGB.png">
            <a:extLst>
              <a:ext uri="{FF2B5EF4-FFF2-40B4-BE49-F238E27FC236}">
                <a16:creationId xmlns:a16="http://schemas.microsoft.com/office/drawing/2014/main" id="{3D612A60-3801-F244-AD5F-2849FC9E7C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oncology-schriftzug.png">
            <a:extLst>
              <a:ext uri="{FF2B5EF4-FFF2-40B4-BE49-F238E27FC236}">
                <a16:creationId xmlns:a16="http://schemas.microsoft.com/office/drawing/2014/main" id="{ADEC2D94-CA7D-324E-8529-C2B2B9925B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2052FA99-25C6-8C47-B3E4-903654ACEE17}"/>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5" name="Vertikaler Textplatzhalter 5">
            <a:extLst>
              <a:ext uri="{FF2B5EF4-FFF2-40B4-BE49-F238E27FC236}">
                <a16:creationId xmlns:a16="http://schemas.microsoft.com/office/drawing/2014/main" id="{817C6CBA-EB13-8943-B509-511A102647BC}"/>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11" name="Foliennummernplatzhalter 3">
            <a:extLst>
              <a:ext uri="{FF2B5EF4-FFF2-40B4-BE49-F238E27FC236}">
                <a16:creationId xmlns:a16="http://schemas.microsoft.com/office/drawing/2014/main" id="{822983F5-0257-3842-B129-3A85291A6FA0}"/>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5797181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hteck 7"/>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0" name="Rechteck 9"/>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1" name="Rechteck 10"/>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pic>
        <p:nvPicPr>
          <p:cNvPr id="14" name="Bild 14" descr="Eazy_Claim_unten_RGB.png">
            <a:extLst>
              <a:ext uri="{FF2B5EF4-FFF2-40B4-BE49-F238E27FC236}">
                <a16:creationId xmlns:a16="http://schemas.microsoft.com/office/drawing/2014/main" id="{A3BC9147-00AE-8548-8879-1DC934F347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descr="oncology-schriftzug.png">
            <a:extLst>
              <a:ext uri="{FF2B5EF4-FFF2-40B4-BE49-F238E27FC236}">
                <a16:creationId xmlns:a16="http://schemas.microsoft.com/office/drawing/2014/main" id="{5573DF57-53E6-0C46-ABE0-C26EB2E4680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2FA8110F-FA9E-F14D-805C-8A7E8F018765}"/>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2" name="Foliennummernplatzhalter 3">
            <a:extLst>
              <a:ext uri="{FF2B5EF4-FFF2-40B4-BE49-F238E27FC236}">
                <a16:creationId xmlns:a16="http://schemas.microsoft.com/office/drawing/2014/main" id="{C676AC0C-35C1-A648-9B17-1B0CF6BC7582}"/>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cSld>
  <p:clrMap bg1="lt1" tx1="dk1" bg2="lt2" tx2="dk2" accent1="accent1" accent2="accent2" accent3="accent3" accent4="accent4" accent5="accent5" accent6="accent6" hlink="hlink" folHlink="folHlink"/>
  <p:sldLayoutIdLst>
    <p:sldLayoutId id="2147484059" r:id="rId1"/>
  </p:sldLayoutIdLst>
  <p:hf hdr="0" ftr="0" dt="0"/>
  <p:txStyles>
    <p:titleStyle>
      <a:lvl1pPr algn="ctr" rtl="0" eaLnBrk="0" fontAlgn="base" hangingPunct="0">
        <a:spcBef>
          <a:spcPct val="0"/>
        </a:spcBef>
        <a:spcAft>
          <a:spcPct val="0"/>
        </a:spcAft>
        <a:defRPr sz="3300" kern="1200">
          <a:solidFill>
            <a:schemeClr val="tx1"/>
          </a:solidFill>
          <a:latin typeface="+mj-lt"/>
          <a:ea typeface="ＭＳ Ｐゴシック" charset="0"/>
          <a:cs typeface="Geneva" pitchFamily="-110"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10"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10"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10"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10"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Geneva" pitchFamily="-110"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Geneva"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Geneva"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Geneva"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Geneva"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hteck 10"/>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2" name="Rechteck 11"/>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3" name="Rechteck 12"/>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pic>
        <p:nvPicPr>
          <p:cNvPr id="10" name="Bild 14" descr="Eazy_Claim_unten_RGB.png">
            <a:extLst>
              <a:ext uri="{FF2B5EF4-FFF2-40B4-BE49-F238E27FC236}">
                <a16:creationId xmlns:a16="http://schemas.microsoft.com/office/drawing/2014/main" id="{AEA5D3E1-5C63-F04A-85F4-C059D7490A1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oncology-schriftzug.png">
            <a:extLst>
              <a:ext uri="{FF2B5EF4-FFF2-40B4-BE49-F238E27FC236}">
                <a16:creationId xmlns:a16="http://schemas.microsoft.com/office/drawing/2014/main" id="{104CCD97-6313-B348-8132-34CEB615A06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11A0D1C0-FCC3-6C4E-8F2F-4BB89BBBF882}"/>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9" name="Foliennummernplatzhalter 3">
            <a:extLst>
              <a:ext uri="{FF2B5EF4-FFF2-40B4-BE49-F238E27FC236}">
                <a16:creationId xmlns:a16="http://schemas.microsoft.com/office/drawing/2014/main" id="{75928051-FB57-E940-86FF-BDAA4A7133A6}"/>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Lst>
  <p:hf hdr="0" ftr="0" dt="0"/>
  <p:txStyles>
    <p:titleStyle>
      <a:lvl1pPr algn="l" rtl="0" eaLnBrk="0" fontAlgn="base" hangingPunct="0">
        <a:spcBef>
          <a:spcPct val="0"/>
        </a:spcBef>
        <a:spcAft>
          <a:spcPct val="0"/>
        </a:spcAft>
        <a:defRPr sz="1800">
          <a:solidFill>
            <a:srgbClr val="BE0023"/>
          </a:solidFill>
          <a:latin typeface="+mj-lt"/>
          <a:ea typeface="ＭＳ Ｐゴシック" charset="0"/>
          <a:cs typeface="Geneva" pitchFamily="-108" charset="-128"/>
        </a:defRPr>
      </a:lvl1pPr>
      <a:lvl2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2pPr>
      <a:lvl3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3pPr>
      <a:lvl4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4pPr>
      <a:lvl5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5pPr>
      <a:lvl6pPr marL="342900" algn="l" rtl="0" fontAlgn="base">
        <a:spcBef>
          <a:spcPct val="0"/>
        </a:spcBef>
        <a:spcAft>
          <a:spcPct val="0"/>
        </a:spcAft>
        <a:defRPr sz="1800">
          <a:solidFill>
            <a:srgbClr val="BE0023"/>
          </a:solidFill>
          <a:latin typeface="Arial" pitchFamily="-108" charset="0"/>
        </a:defRPr>
      </a:lvl6pPr>
      <a:lvl7pPr marL="685800" algn="l" rtl="0" fontAlgn="base">
        <a:spcBef>
          <a:spcPct val="0"/>
        </a:spcBef>
        <a:spcAft>
          <a:spcPct val="0"/>
        </a:spcAft>
        <a:defRPr sz="1800">
          <a:solidFill>
            <a:srgbClr val="BE0023"/>
          </a:solidFill>
          <a:latin typeface="Arial" pitchFamily="-108" charset="0"/>
        </a:defRPr>
      </a:lvl7pPr>
      <a:lvl8pPr marL="1028700" algn="l" rtl="0" fontAlgn="base">
        <a:spcBef>
          <a:spcPct val="0"/>
        </a:spcBef>
        <a:spcAft>
          <a:spcPct val="0"/>
        </a:spcAft>
        <a:defRPr sz="1800">
          <a:solidFill>
            <a:srgbClr val="BE0023"/>
          </a:solidFill>
          <a:latin typeface="Arial" pitchFamily="-108" charset="0"/>
        </a:defRPr>
      </a:lvl8pPr>
      <a:lvl9pPr marL="1371600" algn="l" rtl="0" fontAlgn="base">
        <a:spcBef>
          <a:spcPct val="0"/>
        </a:spcBef>
        <a:spcAft>
          <a:spcPct val="0"/>
        </a:spcAft>
        <a:defRPr sz="1800">
          <a:solidFill>
            <a:srgbClr val="BE0023"/>
          </a:solidFill>
          <a:latin typeface="Arial" pitchFamily="-108" charset="0"/>
        </a:defRPr>
      </a:lvl9pPr>
    </p:titleStyle>
    <p:bodyStyle>
      <a:lvl1pPr marL="257175" indent="-257175" algn="l" rtl="0" eaLnBrk="0" fontAlgn="base" hangingPunct="0">
        <a:spcBef>
          <a:spcPct val="20000"/>
        </a:spcBef>
        <a:spcAft>
          <a:spcPct val="0"/>
        </a:spcAft>
        <a:buClr>
          <a:srgbClr val="BE0023"/>
        </a:buClr>
        <a:buFont typeface="Wingdings" panose="05000000000000000000" pitchFamily="2" charset="2"/>
        <a:buChar char="§"/>
        <a:defRPr sz="1500">
          <a:solidFill>
            <a:schemeClr val="tx1"/>
          </a:solidFill>
          <a:latin typeface="+mn-lt"/>
          <a:ea typeface="ＭＳ Ｐゴシック" charset="0"/>
          <a:cs typeface="Geneva" pitchFamily="-108" charset="-128"/>
        </a:defRPr>
      </a:lvl1pPr>
      <a:lvl2pPr marL="557213" indent="-214313" algn="l" rtl="0" eaLnBrk="0" fontAlgn="base" hangingPunct="0">
        <a:spcBef>
          <a:spcPct val="20000"/>
        </a:spcBef>
        <a:spcAft>
          <a:spcPct val="0"/>
        </a:spcAft>
        <a:buChar char="–"/>
        <a:defRPr sz="2100">
          <a:solidFill>
            <a:srgbClr val="666565"/>
          </a:solidFill>
          <a:latin typeface="+mn-lt"/>
          <a:ea typeface="ＭＳ Ｐゴシック" charset="0"/>
          <a:cs typeface="Geneva" charset="0"/>
        </a:defRPr>
      </a:lvl2pPr>
      <a:lvl3pPr marL="857250" indent="-171450" algn="l" rtl="0" eaLnBrk="0" fontAlgn="base" hangingPunct="0">
        <a:spcBef>
          <a:spcPct val="20000"/>
        </a:spcBef>
        <a:spcAft>
          <a:spcPct val="0"/>
        </a:spcAft>
        <a:buClr>
          <a:srgbClr val="BE0023"/>
        </a:buClr>
        <a:buFont typeface="Wingdings" panose="05000000000000000000" pitchFamily="2" charset="2"/>
        <a:buChar char="§"/>
        <a:defRPr sz="1200">
          <a:solidFill>
            <a:srgbClr val="666565"/>
          </a:solidFill>
          <a:latin typeface="+mn-lt"/>
          <a:ea typeface="ＭＳ Ｐゴシック" charset="0"/>
          <a:cs typeface="Geneva" charset="0"/>
        </a:defRPr>
      </a:lvl3pPr>
      <a:lvl4pPr marL="1200150" indent="-171450" algn="l" rtl="0" eaLnBrk="0" fontAlgn="base" hangingPunct="0">
        <a:spcBef>
          <a:spcPct val="20000"/>
        </a:spcBef>
        <a:spcAft>
          <a:spcPct val="0"/>
        </a:spcAft>
        <a:buChar char="–"/>
        <a:defRPr sz="1050">
          <a:solidFill>
            <a:srgbClr val="666565"/>
          </a:solidFill>
          <a:latin typeface="+mn-lt"/>
          <a:ea typeface="ＭＳ Ｐゴシック" charset="0"/>
          <a:cs typeface="Geneva" charset="0"/>
        </a:defRPr>
      </a:lvl4pPr>
      <a:lvl5pPr marL="1543050" indent="-171450" algn="l" rtl="0" eaLnBrk="0" fontAlgn="base" hangingPunct="0">
        <a:spcBef>
          <a:spcPct val="20000"/>
        </a:spcBef>
        <a:spcAft>
          <a:spcPct val="0"/>
        </a:spcAft>
        <a:buChar char="»"/>
        <a:defRPr sz="900">
          <a:solidFill>
            <a:srgbClr val="666565"/>
          </a:solidFill>
          <a:latin typeface="+mn-lt"/>
          <a:ea typeface="ＭＳ Ｐゴシック" charset="0"/>
          <a:cs typeface="Geneva" charset="0"/>
        </a:defRPr>
      </a:lvl5pPr>
      <a:lvl6pPr marL="1885950" indent="-171450" algn="l" rtl="0" fontAlgn="base">
        <a:spcBef>
          <a:spcPct val="20000"/>
        </a:spcBef>
        <a:spcAft>
          <a:spcPct val="0"/>
        </a:spcAft>
        <a:buChar char="»"/>
        <a:defRPr sz="900">
          <a:solidFill>
            <a:srgbClr val="666565"/>
          </a:solidFill>
          <a:latin typeface="+mn-lt"/>
          <a:ea typeface="Geneva" pitchFamily="-108" charset="-128"/>
        </a:defRPr>
      </a:lvl6pPr>
      <a:lvl7pPr marL="2228850" indent="-171450" algn="l" rtl="0" fontAlgn="base">
        <a:spcBef>
          <a:spcPct val="20000"/>
        </a:spcBef>
        <a:spcAft>
          <a:spcPct val="0"/>
        </a:spcAft>
        <a:buChar char="»"/>
        <a:defRPr sz="900">
          <a:solidFill>
            <a:srgbClr val="666565"/>
          </a:solidFill>
          <a:latin typeface="+mn-lt"/>
          <a:ea typeface="Geneva" pitchFamily="-108" charset="-128"/>
        </a:defRPr>
      </a:lvl7pPr>
      <a:lvl8pPr marL="2571750" indent="-171450" algn="l" rtl="0" fontAlgn="base">
        <a:spcBef>
          <a:spcPct val="20000"/>
        </a:spcBef>
        <a:spcAft>
          <a:spcPct val="0"/>
        </a:spcAft>
        <a:buChar char="»"/>
        <a:defRPr sz="900">
          <a:solidFill>
            <a:srgbClr val="666565"/>
          </a:solidFill>
          <a:latin typeface="+mn-lt"/>
          <a:ea typeface="Geneva" pitchFamily="-108" charset="-128"/>
        </a:defRPr>
      </a:lvl8pPr>
      <a:lvl9pPr marL="2914650" indent="-171450" algn="l" rtl="0" fontAlgn="base">
        <a:spcBef>
          <a:spcPct val="20000"/>
        </a:spcBef>
        <a:spcAft>
          <a:spcPct val="0"/>
        </a:spcAft>
        <a:buChar char="»"/>
        <a:defRPr sz="900">
          <a:solidFill>
            <a:srgbClr val="666565"/>
          </a:solidFill>
          <a:latin typeface="+mn-lt"/>
          <a:ea typeface="Geneva" pitchFamily="-108" charset="-128"/>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hteck 14"/>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1" name="Rechteck 10"/>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2" name="Rechteck 11"/>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pic>
        <p:nvPicPr>
          <p:cNvPr id="13" name="Bild 11" descr="oncology-schriftzug.png">
            <a:extLst>
              <a:ext uri="{FF2B5EF4-FFF2-40B4-BE49-F238E27FC236}">
                <a16:creationId xmlns:a16="http://schemas.microsoft.com/office/drawing/2014/main" id="{9BB28583-DB32-FC4B-A9C3-E09CC27629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765379C-8512-BD4A-AD70-6B62BAE88D8A}"/>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8" name="Foliennummernplatzhalter 3">
            <a:extLst>
              <a:ext uri="{FF2B5EF4-FFF2-40B4-BE49-F238E27FC236}">
                <a16:creationId xmlns:a16="http://schemas.microsoft.com/office/drawing/2014/main" id="{936F915A-979F-EA4C-9A31-765176400C9E}"/>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cSld>
  <p:clrMap bg1="lt1" tx1="dk1" bg2="lt2" tx2="dk2" accent1="accent1" accent2="accent2" accent3="accent3" accent4="accent4" accent5="accent5" accent6="accent6" hlink="hlink" folHlink="folHlink"/>
  <p:sldLayoutIdLst>
    <p:sldLayoutId id="2147484068" r:id="rId1"/>
    <p:sldLayoutId id="2147484070" r:id="rId2"/>
  </p:sldLayoutIdLst>
  <p:hf hdr="0" ftr="0" dt="0"/>
  <p:txStyles>
    <p:titleStyle>
      <a:lvl1pPr algn="ctr" rtl="0" eaLnBrk="0" fontAlgn="base" hangingPunct="0">
        <a:spcBef>
          <a:spcPct val="0"/>
        </a:spcBef>
        <a:spcAft>
          <a:spcPct val="0"/>
        </a:spcAft>
        <a:defRPr sz="3300" kern="1200">
          <a:solidFill>
            <a:schemeClr val="tx1"/>
          </a:solidFill>
          <a:latin typeface="+mj-lt"/>
          <a:ea typeface="ＭＳ Ｐゴシック" charset="0"/>
          <a:cs typeface="Geneva" pitchFamily="-106"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06"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06"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06"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06"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Geneva" pitchFamily="-106"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Geneva"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Geneva"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Geneva"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Geneva"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hteck 8"/>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11" name="Rechteck 10"/>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12" name="Rechteck 11"/>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pic>
        <p:nvPicPr>
          <p:cNvPr id="10" name="Bild 14" descr="Eazy_Claim_unten_RGB.png">
            <a:extLst>
              <a:ext uri="{FF2B5EF4-FFF2-40B4-BE49-F238E27FC236}">
                <a16:creationId xmlns:a16="http://schemas.microsoft.com/office/drawing/2014/main" id="{07AEEA66-AED0-984B-848C-947FDC3A0FC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descr="oncology-schriftzug.png">
            <a:extLst>
              <a:ext uri="{FF2B5EF4-FFF2-40B4-BE49-F238E27FC236}">
                <a16:creationId xmlns:a16="http://schemas.microsoft.com/office/drawing/2014/main" id="{BE297A3A-937B-EC44-9203-B515E0FE81E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51B03D35-7DBF-1042-BFB9-FDBD62C24910}"/>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3" name="Foliennummernplatzhalter 3">
            <a:extLst>
              <a:ext uri="{FF2B5EF4-FFF2-40B4-BE49-F238E27FC236}">
                <a16:creationId xmlns:a16="http://schemas.microsoft.com/office/drawing/2014/main" id="{283D4034-B07E-4B4B-B6A9-893B7E5873F3}"/>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111581857"/>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Lst>
  <p:hf hdr="0" ftr="0" dt="0"/>
  <p:txStyles>
    <p:titleStyle>
      <a:lvl1pPr algn="l" rtl="0" eaLnBrk="0" fontAlgn="base" hangingPunct="0">
        <a:spcBef>
          <a:spcPct val="0"/>
        </a:spcBef>
        <a:spcAft>
          <a:spcPct val="0"/>
        </a:spcAft>
        <a:defRPr sz="1800">
          <a:solidFill>
            <a:srgbClr val="BE0023"/>
          </a:solidFill>
          <a:latin typeface="+mj-lt"/>
          <a:ea typeface="ＭＳ Ｐゴシック" charset="0"/>
          <a:cs typeface="Geneva" pitchFamily="-108" charset="-128"/>
        </a:defRPr>
      </a:lvl1pPr>
      <a:lvl2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2pPr>
      <a:lvl3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3pPr>
      <a:lvl4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4pPr>
      <a:lvl5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5pPr>
      <a:lvl6pPr marL="342900" algn="l" rtl="0" fontAlgn="base">
        <a:spcBef>
          <a:spcPct val="0"/>
        </a:spcBef>
        <a:spcAft>
          <a:spcPct val="0"/>
        </a:spcAft>
        <a:defRPr sz="1800">
          <a:solidFill>
            <a:srgbClr val="BE0023"/>
          </a:solidFill>
          <a:latin typeface="Arial" pitchFamily="-108" charset="0"/>
        </a:defRPr>
      </a:lvl6pPr>
      <a:lvl7pPr marL="685800" algn="l" rtl="0" fontAlgn="base">
        <a:spcBef>
          <a:spcPct val="0"/>
        </a:spcBef>
        <a:spcAft>
          <a:spcPct val="0"/>
        </a:spcAft>
        <a:defRPr sz="1800">
          <a:solidFill>
            <a:srgbClr val="BE0023"/>
          </a:solidFill>
          <a:latin typeface="Arial" pitchFamily="-108" charset="0"/>
        </a:defRPr>
      </a:lvl7pPr>
      <a:lvl8pPr marL="1028700" algn="l" rtl="0" fontAlgn="base">
        <a:spcBef>
          <a:spcPct val="0"/>
        </a:spcBef>
        <a:spcAft>
          <a:spcPct val="0"/>
        </a:spcAft>
        <a:defRPr sz="1800">
          <a:solidFill>
            <a:srgbClr val="BE0023"/>
          </a:solidFill>
          <a:latin typeface="Arial" pitchFamily="-108" charset="0"/>
        </a:defRPr>
      </a:lvl8pPr>
      <a:lvl9pPr marL="1371600" algn="l" rtl="0" fontAlgn="base">
        <a:spcBef>
          <a:spcPct val="0"/>
        </a:spcBef>
        <a:spcAft>
          <a:spcPct val="0"/>
        </a:spcAft>
        <a:defRPr sz="1800">
          <a:solidFill>
            <a:srgbClr val="BE0023"/>
          </a:solidFill>
          <a:latin typeface="Arial" pitchFamily="-108" charset="0"/>
        </a:defRPr>
      </a:lvl9pPr>
    </p:titleStyle>
    <p:bodyStyle>
      <a:lvl1pPr marL="257175" indent="-257175" algn="l" rtl="0" eaLnBrk="0" fontAlgn="base" hangingPunct="0">
        <a:spcBef>
          <a:spcPct val="20000"/>
        </a:spcBef>
        <a:spcAft>
          <a:spcPct val="0"/>
        </a:spcAft>
        <a:buClr>
          <a:srgbClr val="BE0023"/>
        </a:buClr>
        <a:buFont typeface="Wingdings" panose="05000000000000000000" pitchFamily="2" charset="2"/>
        <a:buChar char="§"/>
        <a:defRPr sz="1500">
          <a:solidFill>
            <a:schemeClr val="tx1"/>
          </a:solidFill>
          <a:latin typeface="+mn-lt"/>
          <a:ea typeface="ＭＳ Ｐゴシック" charset="0"/>
          <a:cs typeface="Geneva" pitchFamily="-108" charset="-128"/>
        </a:defRPr>
      </a:lvl1pPr>
      <a:lvl2pPr marL="557213" indent="-214313" algn="l" rtl="0" eaLnBrk="0" fontAlgn="base" hangingPunct="0">
        <a:spcBef>
          <a:spcPct val="20000"/>
        </a:spcBef>
        <a:spcAft>
          <a:spcPct val="0"/>
        </a:spcAft>
        <a:buChar char="–"/>
        <a:defRPr sz="2100">
          <a:solidFill>
            <a:srgbClr val="666565"/>
          </a:solidFill>
          <a:latin typeface="+mn-lt"/>
          <a:ea typeface="ＭＳ Ｐゴシック" charset="0"/>
          <a:cs typeface="Geneva" charset="0"/>
        </a:defRPr>
      </a:lvl2pPr>
      <a:lvl3pPr marL="857250" indent="-171450" algn="l" rtl="0" eaLnBrk="0" fontAlgn="base" hangingPunct="0">
        <a:spcBef>
          <a:spcPct val="20000"/>
        </a:spcBef>
        <a:spcAft>
          <a:spcPct val="0"/>
        </a:spcAft>
        <a:buClr>
          <a:srgbClr val="BE0023"/>
        </a:buClr>
        <a:buFont typeface="Wingdings" panose="05000000000000000000" pitchFamily="2" charset="2"/>
        <a:buChar char="§"/>
        <a:defRPr sz="1200">
          <a:solidFill>
            <a:srgbClr val="666565"/>
          </a:solidFill>
          <a:latin typeface="+mn-lt"/>
          <a:ea typeface="ＭＳ Ｐゴシック" charset="0"/>
          <a:cs typeface="Geneva" charset="0"/>
        </a:defRPr>
      </a:lvl3pPr>
      <a:lvl4pPr marL="1200150" indent="-171450" algn="l" rtl="0" eaLnBrk="0" fontAlgn="base" hangingPunct="0">
        <a:spcBef>
          <a:spcPct val="20000"/>
        </a:spcBef>
        <a:spcAft>
          <a:spcPct val="0"/>
        </a:spcAft>
        <a:buChar char="–"/>
        <a:defRPr sz="1050">
          <a:solidFill>
            <a:srgbClr val="666565"/>
          </a:solidFill>
          <a:latin typeface="+mn-lt"/>
          <a:ea typeface="ＭＳ Ｐゴシック" charset="0"/>
          <a:cs typeface="Geneva" charset="0"/>
        </a:defRPr>
      </a:lvl4pPr>
      <a:lvl5pPr marL="1543050" indent="-171450" algn="l" rtl="0" eaLnBrk="0" fontAlgn="base" hangingPunct="0">
        <a:spcBef>
          <a:spcPct val="20000"/>
        </a:spcBef>
        <a:spcAft>
          <a:spcPct val="0"/>
        </a:spcAft>
        <a:buChar char="»"/>
        <a:defRPr sz="900">
          <a:solidFill>
            <a:srgbClr val="666565"/>
          </a:solidFill>
          <a:latin typeface="+mn-lt"/>
          <a:ea typeface="ＭＳ Ｐゴシック" charset="0"/>
          <a:cs typeface="Geneva" charset="0"/>
        </a:defRPr>
      </a:lvl5pPr>
      <a:lvl6pPr marL="1885950" indent="-171450" algn="l" rtl="0" fontAlgn="base">
        <a:spcBef>
          <a:spcPct val="20000"/>
        </a:spcBef>
        <a:spcAft>
          <a:spcPct val="0"/>
        </a:spcAft>
        <a:buChar char="»"/>
        <a:defRPr sz="900">
          <a:solidFill>
            <a:srgbClr val="666565"/>
          </a:solidFill>
          <a:latin typeface="+mn-lt"/>
          <a:ea typeface="Geneva" pitchFamily="-108" charset="-128"/>
        </a:defRPr>
      </a:lvl6pPr>
      <a:lvl7pPr marL="2228850" indent="-171450" algn="l" rtl="0" fontAlgn="base">
        <a:spcBef>
          <a:spcPct val="20000"/>
        </a:spcBef>
        <a:spcAft>
          <a:spcPct val="0"/>
        </a:spcAft>
        <a:buChar char="»"/>
        <a:defRPr sz="900">
          <a:solidFill>
            <a:srgbClr val="666565"/>
          </a:solidFill>
          <a:latin typeface="+mn-lt"/>
          <a:ea typeface="Geneva" pitchFamily="-108" charset="-128"/>
        </a:defRPr>
      </a:lvl7pPr>
      <a:lvl8pPr marL="2571750" indent="-171450" algn="l" rtl="0" fontAlgn="base">
        <a:spcBef>
          <a:spcPct val="20000"/>
        </a:spcBef>
        <a:spcAft>
          <a:spcPct val="0"/>
        </a:spcAft>
        <a:buChar char="»"/>
        <a:defRPr sz="900">
          <a:solidFill>
            <a:srgbClr val="666565"/>
          </a:solidFill>
          <a:latin typeface="+mn-lt"/>
          <a:ea typeface="Geneva" pitchFamily="-108" charset="-128"/>
        </a:defRPr>
      </a:lvl8pPr>
      <a:lvl9pPr marL="2914650" indent="-171450" algn="l" rtl="0" fontAlgn="base">
        <a:spcBef>
          <a:spcPct val="20000"/>
        </a:spcBef>
        <a:spcAft>
          <a:spcPct val="0"/>
        </a:spcAft>
        <a:buChar char="»"/>
        <a:defRPr sz="900">
          <a:solidFill>
            <a:srgbClr val="666565"/>
          </a:solidFill>
          <a:latin typeface="+mn-lt"/>
          <a:ea typeface="Geneva" pitchFamily="-108" charset="-128"/>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Mastertitelformat bearbeiten</a:t>
            </a:r>
          </a:p>
        </p:txBody>
      </p:sp>
      <p:sp>
        <p:nvSpPr>
          <p:cNvPr id="4099" name="Textplatzhalter 2"/>
          <p:cNvSpPr>
            <a:spLocks noGrp="1"/>
          </p:cNvSpPr>
          <p:nvPr>
            <p:ph type="body" idx="1"/>
          </p:nvPr>
        </p:nvSpPr>
        <p:spPr bwMode="auto">
          <a:xfrm>
            <a:off x="457200" y="1200152"/>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6" name="Textfeld 5">
            <a:extLst>
              <a:ext uri="{FF2B5EF4-FFF2-40B4-BE49-F238E27FC236}">
                <a16:creationId xmlns:a16="http://schemas.microsoft.com/office/drawing/2014/main" id="{CF64E1FC-2BDB-DA49-A1FE-745CB22F33A8}"/>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5" name="Foliennummernplatzhalter 3">
            <a:extLst>
              <a:ext uri="{FF2B5EF4-FFF2-40B4-BE49-F238E27FC236}">
                <a16:creationId xmlns:a16="http://schemas.microsoft.com/office/drawing/2014/main" id="{ADFD5950-E90F-7D4C-9722-CECFAC9895DD}"/>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3812638687"/>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Lst>
  <p:hf hdr="0" ftr="0" dt="0"/>
  <p:txStyles>
    <p:titleStyle>
      <a:lvl1pPr algn="ctr" defTabSz="342900" rtl="0" eaLnBrk="0" fontAlgn="base" hangingPunct="0">
        <a:spcBef>
          <a:spcPct val="0"/>
        </a:spcBef>
        <a:spcAft>
          <a:spcPct val="0"/>
        </a:spcAft>
        <a:defRPr lang="de-DE" sz="2025" kern="1200">
          <a:solidFill>
            <a:srgbClr val="BE0023"/>
          </a:solidFill>
          <a:latin typeface="Arial" pitchFamily="34" charset="0"/>
          <a:ea typeface="ＭＳ Ｐゴシック" charset="0"/>
          <a:cs typeface="Arial" pitchFamily="34" charset="0"/>
        </a:defRPr>
      </a:lvl1pPr>
      <a:lvl2pPr algn="ctr" defTabSz="342900" rtl="0" eaLnBrk="0" fontAlgn="base" hangingPunct="0">
        <a:spcBef>
          <a:spcPct val="0"/>
        </a:spcBef>
        <a:spcAft>
          <a:spcPct val="0"/>
        </a:spcAft>
        <a:defRPr sz="2025">
          <a:solidFill>
            <a:srgbClr val="BE0023"/>
          </a:solidFill>
          <a:latin typeface="Arial" charset="0"/>
          <a:ea typeface="ＭＳ Ｐゴシック" charset="0"/>
          <a:cs typeface="Arial" charset="0"/>
        </a:defRPr>
      </a:lvl2pPr>
      <a:lvl3pPr algn="ctr" defTabSz="342900" rtl="0" eaLnBrk="0" fontAlgn="base" hangingPunct="0">
        <a:spcBef>
          <a:spcPct val="0"/>
        </a:spcBef>
        <a:spcAft>
          <a:spcPct val="0"/>
        </a:spcAft>
        <a:defRPr sz="2025">
          <a:solidFill>
            <a:srgbClr val="BE0023"/>
          </a:solidFill>
          <a:latin typeface="Arial" charset="0"/>
          <a:ea typeface="ＭＳ Ｐゴシック" charset="0"/>
          <a:cs typeface="Arial" charset="0"/>
        </a:defRPr>
      </a:lvl3pPr>
      <a:lvl4pPr algn="ctr" defTabSz="342900" rtl="0" eaLnBrk="0" fontAlgn="base" hangingPunct="0">
        <a:spcBef>
          <a:spcPct val="0"/>
        </a:spcBef>
        <a:spcAft>
          <a:spcPct val="0"/>
        </a:spcAft>
        <a:defRPr sz="2025">
          <a:solidFill>
            <a:srgbClr val="BE0023"/>
          </a:solidFill>
          <a:latin typeface="Arial" charset="0"/>
          <a:ea typeface="ＭＳ Ｐゴシック" charset="0"/>
          <a:cs typeface="Arial" charset="0"/>
        </a:defRPr>
      </a:lvl4pPr>
      <a:lvl5pPr algn="ctr" defTabSz="342900" rtl="0" eaLnBrk="0" fontAlgn="base" hangingPunct="0">
        <a:spcBef>
          <a:spcPct val="0"/>
        </a:spcBef>
        <a:spcAft>
          <a:spcPct val="0"/>
        </a:spcAft>
        <a:defRPr sz="2025">
          <a:solidFill>
            <a:srgbClr val="BE0023"/>
          </a:solidFill>
          <a:latin typeface="Arial" charset="0"/>
          <a:ea typeface="ＭＳ Ｐゴシック" charset="0"/>
          <a:cs typeface="Arial" charset="0"/>
        </a:defRPr>
      </a:lvl5pPr>
      <a:lvl6pPr marL="342900" algn="ctr" defTabSz="342900" rtl="0" fontAlgn="base">
        <a:spcBef>
          <a:spcPct val="0"/>
        </a:spcBef>
        <a:spcAft>
          <a:spcPct val="0"/>
        </a:spcAft>
        <a:defRPr sz="2025">
          <a:solidFill>
            <a:srgbClr val="BE0023"/>
          </a:solidFill>
          <a:latin typeface="Arial" charset="0"/>
          <a:ea typeface="ＭＳ Ｐゴシック" charset="0"/>
        </a:defRPr>
      </a:lvl6pPr>
      <a:lvl7pPr marL="685800" algn="ctr" defTabSz="342900" rtl="0" fontAlgn="base">
        <a:spcBef>
          <a:spcPct val="0"/>
        </a:spcBef>
        <a:spcAft>
          <a:spcPct val="0"/>
        </a:spcAft>
        <a:defRPr sz="2025">
          <a:solidFill>
            <a:srgbClr val="BE0023"/>
          </a:solidFill>
          <a:latin typeface="Arial" charset="0"/>
          <a:ea typeface="ＭＳ Ｐゴシック" charset="0"/>
        </a:defRPr>
      </a:lvl7pPr>
      <a:lvl8pPr marL="1028700" algn="ctr" defTabSz="342900" rtl="0" fontAlgn="base">
        <a:spcBef>
          <a:spcPct val="0"/>
        </a:spcBef>
        <a:spcAft>
          <a:spcPct val="0"/>
        </a:spcAft>
        <a:defRPr sz="2025">
          <a:solidFill>
            <a:srgbClr val="BE0023"/>
          </a:solidFill>
          <a:latin typeface="Arial" charset="0"/>
          <a:ea typeface="ＭＳ Ｐゴシック" charset="0"/>
        </a:defRPr>
      </a:lvl8pPr>
      <a:lvl9pPr marL="1371600" algn="ctr" defTabSz="342900" rtl="0" fontAlgn="base">
        <a:spcBef>
          <a:spcPct val="0"/>
        </a:spcBef>
        <a:spcAft>
          <a:spcPct val="0"/>
        </a:spcAft>
        <a:defRPr sz="2025">
          <a:solidFill>
            <a:srgbClr val="BE0023"/>
          </a:solidFill>
          <a:latin typeface="Arial" charset="0"/>
          <a:ea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lang="de-DE" sz="1650" kern="1200">
          <a:solidFill>
            <a:srgbClr val="666565"/>
          </a:solidFill>
          <a:latin typeface="+mn-lt"/>
          <a:ea typeface="ＭＳ Ｐゴシック" charset="0"/>
          <a:cs typeface="Geneva" pitchFamily="-106" charset="-128"/>
        </a:defRPr>
      </a:lvl1pPr>
      <a:lvl2pPr marL="557213" indent="-214313" algn="l" defTabSz="342900" rtl="0" eaLnBrk="0" fontAlgn="base" hangingPunct="0">
        <a:spcBef>
          <a:spcPct val="20000"/>
        </a:spcBef>
        <a:spcAft>
          <a:spcPct val="0"/>
        </a:spcAft>
        <a:buFont typeface="Arial" panose="020B0604020202020204" pitchFamily="34" charset="0"/>
        <a:buChar char="–"/>
        <a:defRPr lang="de-DE" sz="1500" kern="1200">
          <a:solidFill>
            <a:srgbClr val="666565"/>
          </a:solidFill>
          <a:latin typeface="+mn-lt"/>
          <a:ea typeface="ＭＳ Ｐゴシック" charset="0"/>
          <a:cs typeface="Geneva" charset="0"/>
        </a:defRPr>
      </a:lvl2pPr>
      <a:lvl3pPr marL="857250" indent="-171450" algn="l" defTabSz="342900" rtl="0" eaLnBrk="0" fontAlgn="base" hangingPunct="0">
        <a:spcBef>
          <a:spcPct val="20000"/>
        </a:spcBef>
        <a:spcAft>
          <a:spcPct val="0"/>
        </a:spcAft>
        <a:buFont typeface="Arial" panose="020B0604020202020204" pitchFamily="34" charset="0"/>
        <a:buChar char="•"/>
        <a:defRPr lang="de-DE" sz="1500" kern="1200">
          <a:solidFill>
            <a:srgbClr val="666565"/>
          </a:solidFill>
          <a:latin typeface="+mn-lt"/>
          <a:ea typeface="ＭＳ Ｐゴシック" charset="0"/>
          <a:cs typeface="Geneva" charset="0"/>
        </a:defRPr>
      </a:lvl3pPr>
      <a:lvl4pPr marL="1200150" indent="-171450" algn="l" defTabSz="342900" rtl="0" eaLnBrk="0" fontAlgn="base" hangingPunct="0">
        <a:spcBef>
          <a:spcPct val="20000"/>
        </a:spcBef>
        <a:spcAft>
          <a:spcPct val="0"/>
        </a:spcAft>
        <a:buFont typeface="Arial" panose="020B0604020202020204" pitchFamily="34" charset="0"/>
        <a:buChar char="–"/>
        <a:defRPr lang="de-DE" sz="1500" kern="1200">
          <a:solidFill>
            <a:srgbClr val="666565"/>
          </a:solidFill>
          <a:latin typeface="+mn-lt"/>
          <a:ea typeface="ＭＳ Ｐゴシック" charset="0"/>
          <a:cs typeface="Geneva" charset="0"/>
        </a:defRPr>
      </a:lvl4pPr>
      <a:lvl5pPr marL="1543050" indent="-171450" algn="l" defTabSz="342900" rtl="0" eaLnBrk="0" fontAlgn="base" hangingPunct="0">
        <a:spcBef>
          <a:spcPct val="20000"/>
        </a:spcBef>
        <a:spcAft>
          <a:spcPct val="0"/>
        </a:spcAft>
        <a:buFont typeface="Arial" panose="020B0604020202020204" pitchFamily="34" charset="0"/>
        <a:buChar char="»"/>
        <a:defRPr lang="de-DE" sz="1500" kern="1200">
          <a:solidFill>
            <a:srgbClr val="666565"/>
          </a:solidFill>
          <a:latin typeface="+mn-lt"/>
          <a:ea typeface="ＭＳ Ｐゴシック" charset="0"/>
          <a:cs typeface="Geneva"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FBA1EA2-2065-4FD3-B2BB-F7C0D18C2D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192C7FA-761A-43AA-97C8-4ED1B6DEC5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91326C2-7F6C-44FC-9994-9D12EE41EFD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41543357-3DF8-4AA2-8AF1-C13A4456188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96ED48A-AE04-47FA-B480-68E17FE644A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A7202C-D53A-4D38-BDE8-DC97C5391D2D}" type="slidenum">
              <a:rPr lang="de-DE" smtClean="0"/>
              <a:t>‹Nr.›</a:t>
            </a:fld>
            <a:endParaRPr lang="de-DE"/>
          </a:p>
        </p:txBody>
      </p:sp>
    </p:spTree>
    <p:extLst>
      <p:ext uri="{BB962C8B-B14F-4D97-AF65-F5344CB8AC3E}">
        <p14:creationId xmlns:p14="http://schemas.microsoft.com/office/powerpoint/2010/main" val="1261873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6.wmf"/><Relationship Id="rId4" Type="http://schemas.openxmlformats.org/officeDocument/2006/relationships/image" Target="../media/image5.wmf"/></Relationships>
</file>

<file path=ppt/slides/_rels/slide1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hyperlink" Target="https://dw250ad2fwsz1.cloudfront.net/962a1cfe-f9f4-4134-8c11-1f2de1c4386d/15e5df81-fb86-4475-9769-03f23d30afb0/15e5df81-fb86-4475-9769-03f23d30afb0_source__v.pdf" TargetMode="Externa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hyperlink" Target="https://esop.li/wp-content/uploads/2020/03/Inhalt_B_QuapoS_DEU_1907_03_aktuell.pdf"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kaler Textplatzhalter 2">
            <a:extLst>
              <a:ext uri="{FF2B5EF4-FFF2-40B4-BE49-F238E27FC236}">
                <a16:creationId xmlns:a16="http://schemas.microsoft.com/office/drawing/2014/main" id="{CCA84650-C887-9647-B5D2-A03F51DA7717}"/>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AFDD52BD-97D5-FF44-972C-BE227D1B5FDB}"/>
              </a:ext>
            </a:extLst>
          </p:cNvPr>
          <p:cNvSpPr>
            <a:spLocks noGrp="1"/>
          </p:cNvSpPr>
          <p:nvPr>
            <p:ph type="sldNum" sz="quarter" idx="4"/>
          </p:nvPr>
        </p:nvSpPr>
        <p:spPr/>
        <p:txBody>
          <a:bodyPr/>
          <a:lstStyle/>
          <a:p>
            <a:pPr algn="r"/>
            <a:fld id="{D8EB360B-720C-704A-863E-A567E738ABDA}" type="slidenum">
              <a:rPr lang="de-DE" smtClean="0"/>
              <a:pPr algn="r"/>
              <a:t>1</a:t>
            </a:fld>
            <a:endParaRPr lang="de-DE"/>
          </a:p>
        </p:txBody>
      </p:sp>
      <p:sp>
        <p:nvSpPr>
          <p:cNvPr id="5" name="Titel 4">
            <a:extLst>
              <a:ext uri="{FF2B5EF4-FFF2-40B4-BE49-F238E27FC236}">
                <a16:creationId xmlns:a16="http://schemas.microsoft.com/office/drawing/2014/main" id="{FD07A4E3-0798-9943-93A2-CC37D1620468}"/>
              </a:ext>
            </a:extLst>
          </p:cNvPr>
          <p:cNvSpPr>
            <a:spLocks noGrp="1"/>
          </p:cNvSpPr>
          <p:nvPr>
            <p:ph type="ctrTitle"/>
          </p:nvPr>
        </p:nvSpPr>
        <p:spPr bwMode="auto">
          <a:xfrm>
            <a:off x="1785342" y="2167520"/>
            <a:ext cx="6700952" cy="1535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de-DE" altLang="de-DE" sz="2800">
                <a:ea typeface="ＭＳ Ｐゴシック" panose="020B0600070205080204" pitchFamily="34" charset="-128"/>
              </a:rPr>
              <a:t>Sicherer Umgang mit Zytostatika</a:t>
            </a:r>
            <a:br>
              <a:rPr lang="de-DE" altLang="de-DE" sz="2800">
                <a:ea typeface="ＭＳ Ｐゴシック" panose="020B0600070205080204" pitchFamily="34" charset="-128"/>
              </a:rPr>
            </a:br>
            <a:endParaRPr lang="de-DE" altLang="de-DE">
              <a:ea typeface="ＭＳ Ｐゴシック" panose="020B0600070205080204" pitchFamily="34" charset="-128"/>
            </a:endParaRPr>
          </a:p>
        </p:txBody>
      </p:sp>
      <p:sp>
        <p:nvSpPr>
          <p:cNvPr id="6" name="Textfeld 5">
            <a:extLst>
              <a:ext uri="{FF2B5EF4-FFF2-40B4-BE49-F238E27FC236}">
                <a16:creationId xmlns:a16="http://schemas.microsoft.com/office/drawing/2014/main" id="{CDC3B03A-E739-4773-9BD8-59936AA8DAA8}"/>
              </a:ext>
            </a:extLst>
          </p:cNvPr>
          <p:cNvSpPr txBox="1"/>
          <p:nvPr/>
        </p:nvSpPr>
        <p:spPr>
          <a:xfrm>
            <a:off x="1721458" y="2800688"/>
            <a:ext cx="5363154" cy="369332"/>
          </a:xfrm>
          <a:prstGeom prst="rect">
            <a:avLst/>
          </a:prstGeom>
          <a:noFill/>
        </p:spPr>
        <p:txBody>
          <a:bodyPr wrap="square" lIns="91440" tIns="45720" rIns="91440" bIns="45720" anchor="t">
            <a:spAutoFit/>
          </a:bodyPr>
          <a:lstStyle/>
          <a:p>
            <a:r>
              <a:rPr lang="de-DE" altLang="de-DE" sz="1800" b="1">
                <a:solidFill>
                  <a:srgbClr val="666565"/>
                </a:solidFill>
                <a:latin typeface="Arial"/>
                <a:ea typeface="ＭＳ Ｐゴシック"/>
                <a:cs typeface="Arial"/>
              </a:rPr>
              <a:t>Schulung für </a:t>
            </a:r>
            <a:r>
              <a:rPr lang="de-DE" altLang="de-DE" b="1">
                <a:solidFill>
                  <a:srgbClr val="666565"/>
                </a:solidFill>
                <a:latin typeface="Arial"/>
                <a:ea typeface="ＭＳ Ｐゴシック"/>
                <a:cs typeface="Arial"/>
              </a:rPr>
              <a:t>medizinisches Personal</a:t>
            </a:r>
            <a:endParaRPr lang="de-DE" altLang="de-DE" sz="1800" b="1">
              <a:solidFill>
                <a:srgbClr val="666565"/>
              </a:solidFill>
              <a:cs typeface="Arial"/>
            </a:endParaRPr>
          </a:p>
        </p:txBody>
      </p:sp>
    </p:spTree>
    <p:extLst>
      <p:ext uri="{BB962C8B-B14F-4D97-AF65-F5344CB8AC3E}">
        <p14:creationId xmlns:p14="http://schemas.microsoft.com/office/powerpoint/2010/main" val="2803829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C85FE69-5A31-4B3D-BD2F-125594F7E393}"/>
              </a:ext>
            </a:extLst>
          </p:cNvPr>
          <p:cNvSpPr>
            <a:spLocks noGrp="1"/>
          </p:cNvSpPr>
          <p:nvPr>
            <p:ph idx="1"/>
          </p:nvPr>
        </p:nvSpPr>
        <p:spPr/>
        <p:txBody>
          <a:bodyPr lIns="91440" tIns="45720" rIns="91440" bIns="45720" anchor="t"/>
          <a:lstStyle/>
          <a:p>
            <a:pPr marL="0" indent="0">
              <a:buNone/>
              <a:defRPr/>
            </a:pPr>
            <a:r>
              <a:rPr lang="de-DE" altLang="de-DE" sz="1700" b="1" dirty="0">
                <a:latin typeface="Arial"/>
                <a:ea typeface="ＭＳ Ｐゴシック"/>
                <a:cs typeface="Arial"/>
              </a:rPr>
              <a:t>Auf Stationen häufig nachgewiesene kontaminierte Oberflächen </a:t>
            </a:r>
            <a:r>
              <a:rPr lang="de-DE" altLang="de-DE" sz="1700" baseline="30000" dirty="0">
                <a:latin typeface="Arial"/>
                <a:ea typeface="ＭＳ Ｐゴシック"/>
                <a:cs typeface="Arial"/>
              </a:rPr>
              <a:t>[13, 29]</a:t>
            </a:r>
          </a:p>
          <a:p>
            <a:pPr>
              <a:lnSpc>
                <a:spcPct val="80000"/>
              </a:lnSpc>
              <a:defRPr/>
            </a:pPr>
            <a:r>
              <a:rPr lang="de-DE" dirty="0">
                <a:ea typeface="+mn-lt"/>
                <a:cs typeface="+mn-lt"/>
              </a:rPr>
              <a:t>Vorbereitungs- und Behandlungsräumen</a:t>
            </a:r>
            <a:endParaRPr lang="de-DE" dirty="0"/>
          </a:p>
          <a:p>
            <a:pPr>
              <a:lnSpc>
                <a:spcPct val="80000"/>
              </a:lnSpc>
              <a:buFont typeface="Wingdings" panose="05000000000000000000" pitchFamily="2" charset="2"/>
              <a:buChar char="§"/>
              <a:defRPr/>
            </a:pPr>
            <a:r>
              <a:rPr lang="de-DE" altLang="de-DE" dirty="0">
                <a:latin typeface="Arial"/>
                <a:ea typeface="ＭＳ Ｐゴシック"/>
                <a:cs typeface="Arial"/>
              </a:rPr>
              <a:t>Fußböden von Patiententoiletten (Kontamination über Urin)</a:t>
            </a:r>
          </a:p>
          <a:p>
            <a:pPr>
              <a:lnSpc>
                <a:spcPct val="80000"/>
              </a:lnSpc>
              <a:buFont typeface="Wingdings" panose="05000000000000000000" pitchFamily="2" charset="2"/>
              <a:buChar char="§"/>
              <a:defRPr/>
            </a:pPr>
            <a:r>
              <a:rPr lang="de-DE" altLang="de-DE" dirty="0">
                <a:latin typeface="Arial"/>
                <a:ea typeface="ＭＳ Ｐゴシック"/>
                <a:cs typeface="Arial"/>
              </a:rPr>
              <a:t>Vorbereitungstisch</a:t>
            </a:r>
          </a:p>
          <a:p>
            <a:pPr>
              <a:lnSpc>
                <a:spcPct val="80000"/>
              </a:lnSpc>
              <a:buFont typeface="Wingdings" panose="05000000000000000000" pitchFamily="2" charset="2"/>
              <a:buChar char="§"/>
              <a:defRPr/>
            </a:pPr>
            <a:r>
              <a:rPr lang="de-DE" altLang="de-DE" dirty="0">
                <a:latin typeface="Arial"/>
                <a:ea typeface="ＭＳ Ｐゴシック"/>
                <a:cs typeface="Arial"/>
              </a:rPr>
              <a:t>Infusionsständer &amp; Infusionspumpen</a:t>
            </a:r>
          </a:p>
          <a:p>
            <a:pPr>
              <a:lnSpc>
                <a:spcPct val="80000"/>
              </a:lnSpc>
              <a:buFont typeface="Wingdings" panose="05000000000000000000" pitchFamily="2" charset="2"/>
              <a:buChar char="§"/>
              <a:defRPr/>
            </a:pPr>
            <a:r>
              <a:rPr lang="de-DE" altLang="de-DE" dirty="0">
                <a:latin typeface="Arial"/>
                <a:ea typeface="ＭＳ Ｐゴシック"/>
                <a:cs typeface="Arial"/>
              </a:rPr>
              <a:t>Abfallbehälter</a:t>
            </a:r>
          </a:p>
          <a:p>
            <a:pPr>
              <a:lnSpc>
                <a:spcPct val="80000"/>
              </a:lnSpc>
              <a:buFont typeface="Wingdings" panose="05000000000000000000" pitchFamily="2" charset="2"/>
              <a:buChar char="§"/>
              <a:defRPr/>
            </a:pPr>
            <a:r>
              <a:rPr lang="de-DE" altLang="de-DE" dirty="0">
                <a:latin typeface="Arial"/>
                <a:ea typeface="ＭＳ Ｐゴシック"/>
                <a:cs typeface="Arial"/>
              </a:rPr>
              <a:t>Telefon</a:t>
            </a:r>
          </a:p>
          <a:p>
            <a:pPr>
              <a:lnSpc>
                <a:spcPct val="80000"/>
              </a:lnSpc>
              <a:buFont typeface="Wingdings" panose="05000000000000000000" pitchFamily="2" charset="2"/>
              <a:buChar char="§"/>
              <a:defRPr/>
            </a:pPr>
            <a:r>
              <a:rPr lang="de-DE" altLang="de-DE" dirty="0">
                <a:latin typeface="Arial"/>
                <a:ea typeface="ＭＳ Ｐゴシック"/>
                <a:cs typeface="Arial"/>
              </a:rPr>
              <a:t>Armlehnen der Patientenstühle (kontaminiert über den Schweiß)</a:t>
            </a:r>
          </a:p>
          <a:p>
            <a:endParaRPr lang="de-DE" dirty="0"/>
          </a:p>
        </p:txBody>
      </p:sp>
      <p:sp>
        <p:nvSpPr>
          <p:cNvPr id="3" name="Titel 2">
            <a:extLst>
              <a:ext uri="{FF2B5EF4-FFF2-40B4-BE49-F238E27FC236}">
                <a16:creationId xmlns:a16="http://schemas.microsoft.com/office/drawing/2014/main" id="{0E699AA4-E668-47DA-8E8A-A1C0DE382B7F}"/>
              </a:ext>
            </a:extLst>
          </p:cNvPr>
          <p:cNvSpPr>
            <a:spLocks noGrp="1"/>
          </p:cNvSpPr>
          <p:nvPr>
            <p:ph type="ctrTitle"/>
          </p:nvPr>
        </p:nvSpPr>
        <p:spPr/>
        <p:txBody>
          <a:bodyPr/>
          <a:lstStyle/>
          <a:p>
            <a:r>
              <a:rPr lang="de-DE" altLang="de-DE">
                <a:ea typeface="ＭＳ Ｐゴシック" panose="020B0600070205080204" pitchFamily="34" charset="-128"/>
              </a:rPr>
              <a:t>Kontaminierte Oberflächen medizinischer Bereich</a:t>
            </a:r>
            <a:endParaRPr lang="de-DE"/>
          </a:p>
        </p:txBody>
      </p:sp>
      <p:sp>
        <p:nvSpPr>
          <p:cNvPr id="4" name="Vertikaler Textplatzhalter 3">
            <a:extLst>
              <a:ext uri="{FF2B5EF4-FFF2-40B4-BE49-F238E27FC236}">
                <a16:creationId xmlns:a16="http://schemas.microsoft.com/office/drawing/2014/main" id="{EBF3064A-5A92-48B4-BB50-7E2FD9592E95}"/>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D03488E1-900E-4351-88F1-D7AEB3E0A96C}"/>
              </a:ext>
            </a:extLst>
          </p:cNvPr>
          <p:cNvSpPr>
            <a:spLocks noGrp="1"/>
          </p:cNvSpPr>
          <p:nvPr>
            <p:ph type="sldNum" sz="quarter" idx="4"/>
          </p:nvPr>
        </p:nvSpPr>
        <p:spPr/>
        <p:txBody>
          <a:bodyPr/>
          <a:lstStyle/>
          <a:p>
            <a:pPr algn="r"/>
            <a:fld id="{D8EB360B-720C-704A-863E-A567E738ABDA}" type="slidenum">
              <a:rPr lang="de-DE" smtClean="0"/>
              <a:pPr algn="r"/>
              <a:t>10</a:t>
            </a:fld>
            <a:endParaRPr lang="de-DE"/>
          </a:p>
        </p:txBody>
      </p:sp>
    </p:spTree>
    <p:extLst>
      <p:ext uri="{BB962C8B-B14F-4D97-AF65-F5344CB8AC3E}">
        <p14:creationId xmlns:p14="http://schemas.microsoft.com/office/powerpoint/2010/main" val="3184576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AF7426-1A1E-4581-A021-367CBBB6D8FF}"/>
              </a:ext>
            </a:extLst>
          </p:cNvPr>
          <p:cNvSpPr>
            <a:spLocks noGrp="1"/>
          </p:cNvSpPr>
          <p:nvPr>
            <p:ph idx="1"/>
          </p:nvPr>
        </p:nvSpPr>
        <p:spPr/>
        <p:txBody>
          <a:bodyPr lIns="91440" tIns="45720" rIns="91440" bIns="45720" anchor="t"/>
          <a:lstStyle/>
          <a:p>
            <a:r>
              <a:rPr lang="de-DE">
                <a:ea typeface="+mn-lt"/>
                <a:cs typeface="+mn-lt"/>
              </a:rPr>
              <a:t>Das Risiko der </a:t>
            </a:r>
            <a:r>
              <a:rPr lang="de-DE" err="1">
                <a:ea typeface="+mn-lt"/>
                <a:cs typeface="+mn-lt"/>
              </a:rPr>
              <a:t>Zytostatikaaufnahme</a:t>
            </a:r>
            <a:r>
              <a:rPr lang="de-DE">
                <a:ea typeface="+mn-lt"/>
                <a:cs typeface="+mn-lt"/>
              </a:rPr>
              <a:t> ist auf der Station und in onkologischen Einrichtungen gegeben </a:t>
            </a:r>
            <a:r>
              <a:rPr lang="de-DE" baseline="30000">
                <a:ea typeface="+mn-lt"/>
                <a:cs typeface="+mn-lt"/>
              </a:rPr>
              <a:t>[1]</a:t>
            </a:r>
            <a:r>
              <a:rPr lang="de-DE">
                <a:ea typeface="+mn-lt"/>
                <a:cs typeface="+mn-lt"/>
              </a:rPr>
              <a:t> und betrifft medizinisches Personal wie auch Angehörige und Besucher</a:t>
            </a:r>
          </a:p>
          <a:p>
            <a:r>
              <a:rPr lang="de-DE">
                <a:ea typeface="+mn-lt"/>
                <a:cs typeface="+mn-lt"/>
              </a:rPr>
              <a:t>Zytostatika können aufgrund von Verschleppungen ungewollt in Bereiche gelangen, in denen man sie nicht vermuten würde</a:t>
            </a:r>
            <a:endParaRPr lang="de-DE" altLang="de-DE">
              <a:latin typeface="Arial"/>
              <a:ea typeface="ＭＳ Ｐゴシック"/>
              <a:cs typeface="Arial"/>
            </a:endParaRPr>
          </a:p>
          <a:p>
            <a:pPr>
              <a:buFont typeface="Wingdings" panose="05000000000000000000" pitchFamily="2" charset="2"/>
              <a:buChar char="§"/>
            </a:pPr>
            <a:r>
              <a:rPr lang="de-DE" altLang="de-DE">
                <a:latin typeface="Arial"/>
                <a:ea typeface="ＭＳ Ｐゴシック"/>
                <a:cs typeface="Arial"/>
              </a:rPr>
              <a:t>Auch Personen, die keinen direkten Kontakt mit Zytostatika haben, können mit Zytostatika kontaminiert werden, aufgrund der Verschleppung von Zytostatika </a:t>
            </a:r>
            <a:r>
              <a:rPr lang="de-DE" altLang="de-DE" baseline="30000">
                <a:latin typeface="Arial"/>
                <a:ea typeface="ＭＳ Ｐゴシック"/>
                <a:cs typeface="Arial"/>
              </a:rPr>
              <a:t>[2]</a:t>
            </a:r>
          </a:p>
          <a:p>
            <a:endParaRPr lang="de-DE"/>
          </a:p>
        </p:txBody>
      </p:sp>
      <p:sp>
        <p:nvSpPr>
          <p:cNvPr id="3" name="Titel 2">
            <a:extLst>
              <a:ext uri="{FF2B5EF4-FFF2-40B4-BE49-F238E27FC236}">
                <a16:creationId xmlns:a16="http://schemas.microsoft.com/office/drawing/2014/main" id="{6AFDE4A4-DCB0-417E-837B-63CD6A9768BC}"/>
              </a:ext>
            </a:extLst>
          </p:cNvPr>
          <p:cNvSpPr>
            <a:spLocks noGrp="1"/>
          </p:cNvSpPr>
          <p:nvPr>
            <p:ph type="ctrTitle"/>
          </p:nvPr>
        </p:nvSpPr>
        <p:spPr/>
        <p:txBody>
          <a:bodyPr/>
          <a:lstStyle/>
          <a:p>
            <a:r>
              <a:rPr lang="de-DE" altLang="de-DE">
                <a:ea typeface="ＭＳ Ｐゴシック" panose="020B0600070205080204" pitchFamily="34" charset="-128"/>
              </a:rPr>
              <a:t>Kontamination des Personals &amp; der Umgebung</a:t>
            </a:r>
            <a:endParaRPr lang="de-DE"/>
          </a:p>
        </p:txBody>
      </p:sp>
      <p:sp>
        <p:nvSpPr>
          <p:cNvPr id="4" name="Vertikaler Textplatzhalter 3">
            <a:extLst>
              <a:ext uri="{FF2B5EF4-FFF2-40B4-BE49-F238E27FC236}">
                <a16:creationId xmlns:a16="http://schemas.microsoft.com/office/drawing/2014/main" id="{61FF0BBF-680E-4266-984A-E0FD84AEF937}"/>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74168E03-5BA2-4D18-97C4-77A93EF2720B}"/>
              </a:ext>
            </a:extLst>
          </p:cNvPr>
          <p:cNvSpPr>
            <a:spLocks noGrp="1"/>
          </p:cNvSpPr>
          <p:nvPr>
            <p:ph type="sldNum" sz="quarter" idx="4"/>
          </p:nvPr>
        </p:nvSpPr>
        <p:spPr/>
        <p:txBody>
          <a:bodyPr/>
          <a:lstStyle/>
          <a:p>
            <a:pPr algn="r"/>
            <a:fld id="{D8EB360B-720C-704A-863E-A567E738ABDA}" type="slidenum">
              <a:rPr lang="de-DE" smtClean="0"/>
              <a:pPr algn="r"/>
              <a:t>11</a:t>
            </a:fld>
            <a:endParaRPr lang="de-DE"/>
          </a:p>
        </p:txBody>
      </p:sp>
    </p:spTree>
    <p:extLst>
      <p:ext uri="{BB962C8B-B14F-4D97-AF65-F5344CB8AC3E}">
        <p14:creationId xmlns:p14="http://schemas.microsoft.com/office/powerpoint/2010/main" val="1867197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DEF523-17AE-449B-9F6E-FF2C7DF2348C}"/>
              </a:ext>
            </a:extLst>
          </p:cNvPr>
          <p:cNvSpPr>
            <a:spLocks noGrp="1"/>
          </p:cNvSpPr>
          <p:nvPr>
            <p:ph idx="1"/>
          </p:nvPr>
        </p:nvSpPr>
        <p:spPr/>
        <p:txBody>
          <a:bodyPr/>
          <a:lstStyle/>
          <a:p>
            <a:pPr>
              <a:buFont typeface="Wingdings" panose="05000000000000000000" pitchFamily="2" charset="2"/>
              <a:buNone/>
            </a:pPr>
            <a:r>
              <a:rPr lang="de-DE" altLang="de-DE" sz="1700" b="1">
                <a:ea typeface="ＭＳ Ｐゴシック" panose="020B0600070205080204" pitchFamily="34" charset="-128"/>
                <a:cs typeface="Geneva" charset="0"/>
              </a:rPr>
              <a:t>Kontamination</a:t>
            </a:r>
          </a:p>
          <a:p>
            <a:r>
              <a:rPr lang="de-DE" altLang="de-DE">
                <a:solidFill>
                  <a:srgbClr val="BE0023"/>
                </a:solidFill>
                <a:ea typeface="ＭＳ Ｐゴシック" panose="020B0600070205080204" pitchFamily="34" charset="-128"/>
                <a:cs typeface="Geneva" charset="0"/>
              </a:rPr>
              <a:t>Verschleppung</a:t>
            </a:r>
          </a:p>
          <a:p>
            <a:r>
              <a:rPr lang="de-DE" altLang="de-DE">
                <a:ea typeface="ＭＳ Ｐゴシック" panose="020B0600070205080204" pitchFamily="34" charset="-128"/>
                <a:cs typeface="Geneva" charset="0"/>
              </a:rPr>
              <a:t>Freisetzung von Stäuben/Aerosolen (z. B. bei Zytostatika-Unfällen)</a:t>
            </a:r>
          </a:p>
          <a:p>
            <a:r>
              <a:rPr lang="de-DE" altLang="de-DE">
                <a:ea typeface="ＭＳ Ｐゴシック" panose="020B0600070205080204" pitchFamily="34" charset="-128"/>
                <a:cs typeface="Geneva" charset="0"/>
              </a:rPr>
              <a:t>Risikogewichtung:</a:t>
            </a:r>
          </a:p>
          <a:p>
            <a:endParaRPr lang="de-DE"/>
          </a:p>
        </p:txBody>
      </p:sp>
      <p:sp>
        <p:nvSpPr>
          <p:cNvPr id="3" name="Titel 2">
            <a:extLst>
              <a:ext uri="{FF2B5EF4-FFF2-40B4-BE49-F238E27FC236}">
                <a16:creationId xmlns:a16="http://schemas.microsoft.com/office/drawing/2014/main" id="{7070CC1C-5ECD-4599-9C16-3D877A9847D5}"/>
              </a:ext>
            </a:extLst>
          </p:cNvPr>
          <p:cNvSpPr>
            <a:spLocks noGrp="1"/>
          </p:cNvSpPr>
          <p:nvPr>
            <p:ph type="ctrTitle"/>
          </p:nvPr>
        </p:nvSpPr>
        <p:spPr/>
        <p:txBody>
          <a:bodyPr/>
          <a:lstStyle/>
          <a:p>
            <a:r>
              <a:rPr lang="de-DE" altLang="de-DE">
                <a:ea typeface="ＭＳ Ｐゴシック" panose="020B0600070205080204" pitchFamily="34" charset="-128"/>
              </a:rPr>
              <a:t>Gefährdung durch Zytostatika</a:t>
            </a:r>
            <a:endParaRPr lang="de-DE"/>
          </a:p>
        </p:txBody>
      </p:sp>
      <p:sp>
        <p:nvSpPr>
          <p:cNvPr id="4" name="Vertikaler Textplatzhalter 3">
            <a:extLst>
              <a:ext uri="{FF2B5EF4-FFF2-40B4-BE49-F238E27FC236}">
                <a16:creationId xmlns:a16="http://schemas.microsoft.com/office/drawing/2014/main" id="{E4780A00-0A38-413F-B4D9-20E56B11ED3B}"/>
              </a:ext>
            </a:extLst>
          </p:cNvPr>
          <p:cNvSpPr>
            <a:spLocks noGrp="1"/>
          </p:cNvSpPr>
          <p:nvPr>
            <p:ph type="body" orient="vert" sz="quarter" idx="11"/>
          </p:nvPr>
        </p:nvSpPr>
        <p:spPr/>
        <p:txBody>
          <a:bodyPr/>
          <a:lstStyle/>
          <a:p>
            <a:r>
              <a:rPr lang="de-DE"/>
              <a:t>PP-ON-DE-1433</a:t>
            </a:r>
          </a:p>
          <a:p>
            <a:endParaRPr lang="de-DE"/>
          </a:p>
        </p:txBody>
      </p:sp>
      <p:sp>
        <p:nvSpPr>
          <p:cNvPr id="5" name="Foliennummernplatzhalter 4">
            <a:extLst>
              <a:ext uri="{FF2B5EF4-FFF2-40B4-BE49-F238E27FC236}">
                <a16:creationId xmlns:a16="http://schemas.microsoft.com/office/drawing/2014/main" id="{F8BC6F23-0FAC-44BA-AC64-947701D87769}"/>
              </a:ext>
            </a:extLst>
          </p:cNvPr>
          <p:cNvSpPr>
            <a:spLocks noGrp="1"/>
          </p:cNvSpPr>
          <p:nvPr>
            <p:ph type="sldNum" sz="quarter" idx="4"/>
          </p:nvPr>
        </p:nvSpPr>
        <p:spPr/>
        <p:txBody>
          <a:bodyPr/>
          <a:lstStyle/>
          <a:p>
            <a:pPr algn="r"/>
            <a:fld id="{D8EB360B-720C-704A-863E-A567E738ABDA}" type="slidenum">
              <a:rPr lang="de-DE" smtClean="0"/>
              <a:pPr algn="r"/>
              <a:t>12</a:t>
            </a:fld>
            <a:endParaRPr lang="de-DE"/>
          </a:p>
        </p:txBody>
      </p:sp>
      <p:sp>
        <p:nvSpPr>
          <p:cNvPr id="6" name="Abgerundetes Rechteck 5">
            <a:extLst>
              <a:ext uri="{FF2B5EF4-FFF2-40B4-BE49-F238E27FC236}">
                <a16:creationId xmlns:a16="http://schemas.microsoft.com/office/drawing/2014/main" id="{8872B973-908F-418F-BA31-954C1DEB6D38}"/>
              </a:ext>
            </a:extLst>
          </p:cNvPr>
          <p:cNvSpPr>
            <a:spLocks noChangeArrowheads="1"/>
          </p:cNvSpPr>
          <p:nvPr/>
        </p:nvSpPr>
        <p:spPr bwMode="auto">
          <a:xfrm>
            <a:off x="1877220" y="2571750"/>
            <a:ext cx="6865937" cy="338614"/>
          </a:xfrm>
          <a:prstGeom prst="roundRect">
            <a:avLst>
              <a:gd name="adj" fmla="val 31898"/>
            </a:avLst>
          </a:prstGeom>
          <a:gradFill rotWithShape="1">
            <a:gsLst>
              <a:gs pos="0">
                <a:schemeClr val="accent2"/>
              </a:gs>
              <a:gs pos="100000">
                <a:srgbClr val="FFCC00"/>
              </a:gs>
            </a:gsLst>
            <a:lin ang="0" scaled="1"/>
          </a:gradFill>
          <a:ln w="25400">
            <a:solidFill>
              <a:schemeClr val="bg1"/>
            </a:solidFill>
            <a:round/>
            <a:headEnd/>
            <a:tailEnd/>
          </a:ln>
          <a:effectLst>
            <a:outerShdw blurRad="101600" dist="38100" dir="2700000" algn="br" rotWithShape="0">
              <a:srgbClr val="808080">
                <a:alpha val="42998"/>
              </a:srgbClr>
            </a:outerShdw>
          </a:effectLst>
        </p:spPr>
        <p:txBody>
          <a:bodyPr lIns="0" tIns="0" rIns="0" bIns="0">
            <a:spAutoFit/>
          </a:bodyPr>
          <a:lstStyle/>
          <a:p>
            <a:pPr algn="ctr" defTabSz="914400">
              <a:spcBef>
                <a:spcPct val="50000"/>
              </a:spcBef>
              <a:defRPr/>
            </a:pPr>
            <a:r>
              <a:rPr kumimoji="1" lang="de-DE" b="1">
                <a:solidFill>
                  <a:schemeClr val="bg1"/>
                </a:solidFill>
                <a:latin typeface="Arial" pitchFamily="-107" charset="0"/>
                <a:ea typeface="Geneva" pitchFamily="-107" charset="-128"/>
                <a:cs typeface="Geneva" pitchFamily="-107" charset="-128"/>
              </a:rPr>
              <a:t>Zubereitung &gt; Applikation &gt; Entsorgung &gt; Transport</a:t>
            </a:r>
          </a:p>
        </p:txBody>
      </p:sp>
    </p:spTree>
    <p:extLst>
      <p:ext uri="{BB962C8B-B14F-4D97-AF65-F5344CB8AC3E}">
        <p14:creationId xmlns:p14="http://schemas.microsoft.com/office/powerpoint/2010/main" val="399213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531547-9079-4167-9B12-C63BC7595725}"/>
              </a:ext>
            </a:extLst>
          </p:cNvPr>
          <p:cNvSpPr>
            <a:spLocks noGrp="1"/>
          </p:cNvSpPr>
          <p:nvPr>
            <p:ph idx="1"/>
          </p:nvPr>
        </p:nvSpPr>
        <p:spPr>
          <a:xfrm>
            <a:off x="1687349" y="1028250"/>
            <a:ext cx="4641996" cy="3613547"/>
          </a:xfrm>
        </p:spPr>
        <p:txBody>
          <a:bodyPr lIns="91440" tIns="45720" rIns="91440" bIns="45720" anchor="t"/>
          <a:lstStyle/>
          <a:p>
            <a:pPr>
              <a:buFont typeface="Wingdings" panose="05000000000000000000" pitchFamily="2" charset="2"/>
              <a:buNone/>
            </a:pPr>
            <a:r>
              <a:rPr lang="de-DE" altLang="de-DE" sz="1700" b="1">
                <a:ea typeface="ＭＳ Ｐゴシック" panose="020B0600070205080204" pitchFamily="34" charset="-128"/>
                <a:cs typeface="Geneva" charset="0"/>
              </a:rPr>
              <a:t>Haut-, Augen- oder Schleimhautkontakt </a:t>
            </a:r>
          </a:p>
          <a:p>
            <a:r>
              <a:rPr lang="de-DE" altLang="de-DE">
                <a:ea typeface="ＭＳ Ｐゴシック" panose="020B0600070205080204" pitchFamily="34" charset="-128"/>
                <a:cs typeface="Geneva" charset="0"/>
              </a:rPr>
              <a:t>Stäube und Flüssigkeiten</a:t>
            </a:r>
            <a:endParaRPr lang="de-DE" altLang="de-DE">
              <a:ea typeface="ＭＳ Ｐゴシック" panose="020B0600070205080204" pitchFamily="34" charset="-128"/>
              <a:cs typeface="Geneva" charset="0"/>
              <a:sym typeface="Wingdings" panose="05000000000000000000" pitchFamily="2" charset="2"/>
            </a:endParaRPr>
          </a:p>
          <a:p>
            <a:r>
              <a:rPr lang="de-DE" altLang="de-DE">
                <a:ea typeface="ＭＳ Ｐゴシック" panose="020B0600070205080204" pitchFamily="34" charset="-128"/>
                <a:cs typeface="Geneva" charset="0"/>
                <a:sym typeface="Wingdings" panose="05000000000000000000" pitchFamily="2" charset="2"/>
              </a:rPr>
              <a:t>Aufgrund Verschleppungen/Unfall</a:t>
            </a:r>
          </a:p>
          <a:p>
            <a:r>
              <a:rPr lang="de-DE" altLang="de-DE">
                <a:ea typeface="ＭＳ Ｐゴシック" panose="020B0600070205080204" pitchFamily="34" charset="-128"/>
                <a:sym typeface="Wingdings" panose="05000000000000000000" pitchFamily="2" charset="2"/>
              </a:rPr>
              <a:t>Eindringung durch:</a:t>
            </a:r>
            <a:endParaRPr lang="de-DE" altLang="de-DE">
              <a:ea typeface="ＭＳ Ｐゴシック"/>
            </a:endParaRPr>
          </a:p>
          <a:p>
            <a:pPr marL="721995" lvl="1" indent="-277495">
              <a:buFont typeface="Symbol" panose="05050102010706020507" pitchFamily="18" charset="2"/>
              <a:buChar char="-"/>
            </a:pPr>
            <a:r>
              <a:rPr lang="de-DE" altLang="de-DE" b="1">
                <a:ea typeface="ＭＳ Ｐゴシック"/>
              </a:rPr>
              <a:t>Spritzer</a:t>
            </a:r>
            <a:r>
              <a:rPr lang="de-DE" altLang="de-DE">
                <a:ea typeface="ＭＳ Ｐゴシック"/>
              </a:rPr>
              <a:t> in </a:t>
            </a:r>
            <a:r>
              <a:rPr lang="de-DE" altLang="de-DE" b="1">
                <a:ea typeface="ＭＳ Ｐゴシック"/>
              </a:rPr>
              <a:t>Gesicht</a:t>
            </a:r>
            <a:r>
              <a:rPr lang="de-DE" altLang="de-DE">
                <a:ea typeface="ＭＳ Ｐゴシック"/>
              </a:rPr>
              <a:t> oder </a:t>
            </a:r>
            <a:r>
              <a:rPr lang="de-DE" altLang="de-DE" b="1">
                <a:ea typeface="ＭＳ Ｐゴシック"/>
              </a:rPr>
              <a:t>Auge</a:t>
            </a:r>
            <a:r>
              <a:rPr lang="de-DE" altLang="de-DE">
                <a:ea typeface="ＭＳ Ｐゴシック"/>
              </a:rPr>
              <a:t> bzw. </a:t>
            </a:r>
            <a:br>
              <a:rPr lang="de-DE" altLang="de-DE">
                <a:ea typeface="ＭＳ Ｐゴシック"/>
              </a:rPr>
            </a:br>
            <a:r>
              <a:rPr lang="de-DE" altLang="de-DE">
                <a:ea typeface="ＭＳ Ｐゴシック"/>
              </a:rPr>
              <a:t>auf der </a:t>
            </a:r>
            <a:r>
              <a:rPr lang="de-DE" altLang="de-DE" b="1">
                <a:ea typeface="ＭＳ Ｐゴシック"/>
              </a:rPr>
              <a:t>Haut</a:t>
            </a:r>
          </a:p>
          <a:p>
            <a:pPr marL="721995" lvl="1" indent="-277495">
              <a:buFont typeface="Symbol" panose="05050102010706020507" pitchFamily="18" charset="2"/>
              <a:buChar char="-"/>
            </a:pPr>
            <a:r>
              <a:rPr lang="de-DE" altLang="de-DE">
                <a:ea typeface="ＭＳ Ｐゴシック" panose="020B0600070205080204" pitchFamily="34" charset="-128"/>
              </a:rPr>
              <a:t>Benetzung der </a:t>
            </a:r>
            <a:r>
              <a:rPr lang="de-DE" altLang="de-DE" b="1">
                <a:ea typeface="ＭＳ Ｐゴシック" panose="020B0600070205080204" pitchFamily="34" charset="-128"/>
              </a:rPr>
              <a:t>Kleidung</a:t>
            </a:r>
          </a:p>
          <a:p>
            <a:pPr marL="721995" lvl="1" indent="-277495">
              <a:buFont typeface="Symbol" panose="05050102010706020507" pitchFamily="18" charset="2"/>
              <a:buChar char="-"/>
            </a:pPr>
            <a:r>
              <a:rPr lang="de-DE" altLang="de-DE" b="1">
                <a:ea typeface="ＭＳ Ｐゴシック" panose="020B0600070205080204" pitchFamily="34" charset="-128"/>
              </a:rPr>
              <a:t>Durchdringung</a:t>
            </a:r>
            <a:r>
              <a:rPr lang="de-DE" altLang="de-DE">
                <a:ea typeface="ＭＳ Ｐゴシック" panose="020B0600070205080204" pitchFamily="34" charset="-128"/>
              </a:rPr>
              <a:t> von </a:t>
            </a:r>
            <a:r>
              <a:rPr lang="de-DE" altLang="de-DE" b="1">
                <a:ea typeface="ＭＳ Ｐゴシック" panose="020B0600070205080204" pitchFamily="34" charset="-128"/>
              </a:rPr>
              <a:t>Handschuhen bei längerer </a:t>
            </a:r>
            <a:r>
              <a:rPr lang="de-DE" altLang="de-DE">
                <a:ea typeface="ＭＳ Ｐゴシック" panose="020B0600070205080204" pitchFamily="34" charset="-128"/>
              </a:rPr>
              <a:t>Exposition</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8A9C40E4-2C97-4BDE-823B-921D55F88C95}"/>
              </a:ext>
            </a:extLst>
          </p:cNvPr>
          <p:cNvSpPr>
            <a:spLocks noGrp="1"/>
          </p:cNvSpPr>
          <p:nvPr>
            <p:ph type="ctrTitle"/>
          </p:nvPr>
        </p:nvSpPr>
        <p:spPr/>
        <p:txBody>
          <a:bodyPr/>
          <a:lstStyle/>
          <a:p>
            <a:r>
              <a:rPr lang="de-DE" altLang="de-DE">
                <a:ea typeface="ＭＳ Ｐゴシック" panose="020B0600070205080204" pitchFamily="34" charset="-128"/>
              </a:rPr>
              <a:t>Gefährdung durch Zytostatika und Schutzmaßnahmen</a:t>
            </a:r>
            <a:endParaRPr lang="de-DE"/>
          </a:p>
        </p:txBody>
      </p:sp>
      <p:sp>
        <p:nvSpPr>
          <p:cNvPr id="4" name="Vertikaler Textplatzhalter 3">
            <a:extLst>
              <a:ext uri="{FF2B5EF4-FFF2-40B4-BE49-F238E27FC236}">
                <a16:creationId xmlns:a16="http://schemas.microsoft.com/office/drawing/2014/main" id="{B619FA65-313D-4B84-9C0A-27113A25B098}"/>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A6E5EE4-E56E-45A4-9C1B-3353339343D4}"/>
              </a:ext>
            </a:extLst>
          </p:cNvPr>
          <p:cNvSpPr>
            <a:spLocks noGrp="1"/>
          </p:cNvSpPr>
          <p:nvPr>
            <p:ph type="sldNum" sz="quarter" idx="4"/>
          </p:nvPr>
        </p:nvSpPr>
        <p:spPr/>
        <p:txBody>
          <a:bodyPr/>
          <a:lstStyle/>
          <a:p>
            <a:pPr algn="r"/>
            <a:fld id="{D8EB360B-720C-704A-863E-A567E738ABDA}" type="slidenum">
              <a:rPr lang="de-DE" smtClean="0"/>
              <a:pPr algn="r"/>
              <a:t>13</a:t>
            </a:fld>
            <a:endParaRPr lang="de-DE"/>
          </a:p>
        </p:txBody>
      </p:sp>
      <p:pic>
        <p:nvPicPr>
          <p:cNvPr id="6" name="Picture 8">
            <a:extLst>
              <a:ext uri="{FF2B5EF4-FFF2-40B4-BE49-F238E27FC236}">
                <a16:creationId xmlns:a16="http://schemas.microsoft.com/office/drawing/2014/main" id="{77F07DE2-37D1-4E68-9CB8-9E6DBA6D8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946" y="387532"/>
            <a:ext cx="709445" cy="89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bgerundetes Rechteck 7">
            <a:extLst>
              <a:ext uri="{FF2B5EF4-FFF2-40B4-BE49-F238E27FC236}">
                <a16:creationId xmlns:a16="http://schemas.microsoft.com/office/drawing/2014/main" id="{340895BD-3CD5-4A4F-A665-FC93F334B6DA}"/>
              </a:ext>
            </a:extLst>
          </p:cNvPr>
          <p:cNvSpPr>
            <a:spLocks noChangeArrowheads="1"/>
          </p:cNvSpPr>
          <p:nvPr/>
        </p:nvSpPr>
        <p:spPr bwMode="auto">
          <a:xfrm>
            <a:off x="1790704" y="4242762"/>
            <a:ext cx="7149256" cy="601980"/>
          </a:xfrm>
          <a:prstGeom prst="roundRect">
            <a:avLst>
              <a:gd name="adj" fmla="val 32403"/>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hangingPunct="1">
              <a:spcBef>
                <a:spcPct val="50000"/>
              </a:spcBef>
              <a:defRPr/>
            </a:pPr>
            <a:r>
              <a:rPr lang="de-DE" altLang="de-DE" sz="1600" b="1">
                <a:solidFill>
                  <a:schemeClr val="bg1"/>
                </a:solidFill>
              </a:rPr>
              <a:t>Haut- und Schleimhautkontakt ist die wahrscheinlichste Möglichkeit der Aufnahme von Zytostatika!</a:t>
            </a:r>
            <a:r>
              <a:rPr lang="de-DE" altLang="de-DE" sz="1600" b="1" baseline="30000">
                <a:solidFill>
                  <a:schemeClr val="bg1"/>
                </a:solidFill>
              </a:rPr>
              <a:t> </a:t>
            </a:r>
            <a:r>
              <a:rPr lang="de-DE" altLang="de-DE" sz="1600" baseline="30000">
                <a:solidFill>
                  <a:schemeClr val="bg1"/>
                </a:solidFill>
              </a:rPr>
              <a:t>[11]</a:t>
            </a:r>
          </a:p>
        </p:txBody>
      </p:sp>
      <p:sp>
        <p:nvSpPr>
          <p:cNvPr id="8" name="Abgerundetes Rechteck 6">
            <a:extLst>
              <a:ext uri="{FF2B5EF4-FFF2-40B4-BE49-F238E27FC236}">
                <a16:creationId xmlns:a16="http://schemas.microsoft.com/office/drawing/2014/main" id="{9CD2D331-9148-4B87-B264-5C4B1451A087}"/>
              </a:ext>
            </a:extLst>
          </p:cNvPr>
          <p:cNvSpPr>
            <a:spLocks noChangeArrowheads="1"/>
          </p:cNvSpPr>
          <p:nvPr/>
        </p:nvSpPr>
        <p:spPr bwMode="auto">
          <a:xfrm>
            <a:off x="6233349" y="1293819"/>
            <a:ext cx="2698750" cy="2842498"/>
          </a:xfrm>
          <a:prstGeom prst="roundRect">
            <a:avLst>
              <a:gd name="adj" fmla="val 1163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spAutoFit/>
          </a:bodyPr>
          <a:lstStyle>
            <a:lvl1pPr marL="357188" indent="-3571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buFont typeface="Wingdings" pitchFamily="2" charset="2"/>
              <a:buChar char="è"/>
              <a:defRPr/>
            </a:pPr>
            <a:r>
              <a:rPr lang="de-DE" altLang="de-DE" sz="1400" b="1">
                <a:solidFill>
                  <a:schemeClr val="bg1"/>
                </a:solidFill>
              </a:rPr>
              <a:t>Schutzhandschuhe tragen und regelmäßig wechseln</a:t>
            </a:r>
          </a:p>
          <a:p>
            <a:pPr defTabSz="914400" eaLnBrk="1" hangingPunct="1">
              <a:buFont typeface="Wingdings" pitchFamily="2" charset="2"/>
              <a:buChar char="è"/>
              <a:defRPr/>
            </a:pPr>
            <a:endParaRPr lang="de-DE" altLang="de-DE" sz="1100" b="1">
              <a:solidFill>
                <a:schemeClr val="bg1"/>
              </a:solidFill>
            </a:endParaRPr>
          </a:p>
          <a:p>
            <a:pPr defTabSz="914400" eaLnBrk="1" hangingPunct="1">
              <a:buFont typeface="Wingdings" pitchFamily="2" charset="2"/>
              <a:buChar char="è"/>
              <a:defRPr/>
            </a:pPr>
            <a:r>
              <a:rPr lang="de-DE" altLang="de-DE" sz="1400" b="1">
                <a:solidFill>
                  <a:schemeClr val="bg1"/>
                </a:solidFill>
              </a:rPr>
              <a:t>Handschuhe auf Unversehrtheit/ Dichtigkeit prüfen</a:t>
            </a:r>
          </a:p>
          <a:p>
            <a:pPr defTabSz="914400" eaLnBrk="1" hangingPunct="1">
              <a:buFont typeface="Wingdings" pitchFamily="2" charset="2"/>
              <a:buChar char="è"/>
              <a:defRPr/>
            </a:pPr>
            <a:endParaRPr lang="de-DE" altLang="de-DE" sz="1100" b="1">
              <a:solidFill>
                <a:schemeClr val="bg1"/>
              </a:solidFill>
            </a:endParaRPr>
          </a:p>
          <a:p>
            <a:pPr defTabSz="914400" eaLnBrk="1" hangingPunct="1">
              <a:buFont typeface="Wingdings" pitchFamily="2" charset="2"/>
              <a:buChar char="è"/>
              <a:defRPr/>
            </a:pPr>
            <a:r>
              <a:rPr lang="de-DE" altLang="de-DE" sz="1400" b="1">
                <a:solidFill>
                  <a:schemeClr val="bg1"/>
                </a:solidFill>
              </a:rPr>
              <a:t>Auswahl korrekter Schutzkleidung</a:t>
            </a:r>
          </a:p>
          <a:p>
            <a:pPr defTabSz="914400" eaLnBrk="1" hangingPunct="1">
              <a:buFont typeface="Wingdings" pitchFamily="2" charset="2"/>
              <a:buChar char="è"/>
              <a:defRPr/>
            </a:pPr>
            <a:endParaRPr lang="de-DE" altLang="de-DE" sz="1100" b="1">
              <a:solidFill>
                <a:schemeClr val="bg1"/>
              </a:solidFill>
            </a:endParaRPr>
          </a:p>
          <a:p>
            <a:pPr defTabSz="914400" eaLnBrk="1" hangingPunct="1">
              <a:buFont typeface="Wingdings" pitchFamily="2" charset="2"/>
              <a:buChar char="è"/>
              <a:defRPr/>
            </a:pPr>
            <a:r>
              <a:rPr lang="de-DE" altLang="de-DE" sz="1400" b="1">
                <a:solidFill>
                  <a:schemeClr val="bg1"/>
                </a:solidFill>
              </a:rPr>
              <a:t>Schutzkleidung bei Pausen ablegen</a:t>
            </a:r>
          </a:p>
        </p:txBody>
      </p:sp>
    </p:spTree>
    <p:extLst>
      <p:ext uri="{BB962C8B-B14F-4D97-AF65-F5344CB8AC3E}">
        <p14:creationId xmlns:p14="http://schemas.microsoft.com/office/powerpoint/2010/main" val="3914045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FE1DD2-6E45-459E-A7F9-3C2E07A52F4B}"/>
              </a:ext>
            </a:extLst>
          </p:cNvPr>
          <p:cNvSpPr>
            <a:spLocks noGrp="1"/>
          </p:cNvSpPr>
          <p:nvPr>
            <p:ph idx="1"/>
          </p:nvPr>
        </p:nvSpPr>
        <p:spPr/>
        <p:txBody>
          <a:bodyPr/>
          <a:lstStyle/>
          <a:p>
            <a:pPr>
              <a:lnSpc>
                <a:spcPts val="2400"/>
              </a:lnSpc>
              <a:spcBef>
                <a:spcPts val="1200"/>
              </a:spcBef>
              <a:buClr>
                <a:schemeClr val="accent2"/>
              </a:buClr>
              <a:buFont typeface="Wingdings" pitchFamily="2" charset="2"/>
              <a:buNone/>
              <a:defRPr/>
            </a:pPr>
            <a:r>
              <a:rPr lang="de-DE" altLang="de-DE" sz="1700" b="1" dirty="0">
                <a:solidFill>
                  <a:srgbClr val="666565"/>
                </a:solidFill>
              </a:rPr>
              <a:t>Die dermale Aufnahme von Zytostatika…</a:t>
            </a:r>
          </a:p>
          <a:p>
            <a:pPr marL="266700" indent="-266700">
              <a:lnSpc>
                <a:spcPts val="2400"/>
              </a:lnSpc>
              <a:spcBef>
                <a:spcPts val="1200"/>
              </a:spcBef>
              <a:buClr>
                <a:schemeClr val="accent2"/>
              </a:buClr>
              <a:buFont typeface="Wingdings" panose="05000000000000000000" pitchFamily="2" charset="2"/>
              <a:buChar char="§"/>
              <a:defRPr/>
            </a:pPr>
            <a:r>
              <a:rPr lang="de-DE" altLang="de-DE" dirty="0">
                <a:cs typeface="Arial" pitchFamily="34" charset="0"/>
              </a:rPr>
              <a:t>ist das g</a:t>
            </a:r>
            <a:r>
              <a:rPr lang="de-DE" altLang="de-DE" dirty="0">
                <a:solidFill>
                  <a:srgbClr val="666565"/>
                </a:solidFill>
                <a:cs typeface="Arial" pitchFamily="34" charset="0"/>
              </a:rPr>
              <a:t>rößte Risiko für die Aufnahme von Zytostatika </a:t>
            </a:r>
            <a:r>
              <a:rPr lang="de-DE" altLang="de-DE" baseline="30000" dirty="0">
                <a:solidFill>
                  <a:srgbClr val="666565"/>
                </a:solidFill>
                <a:cs typeface="Arial" pitchFamily="34" charset="0"/>
              </a:rPr>
              <a:t>[8] </a:t>
            </a:r>
          </a:p>
          <a:p>
            <a:pPr marL="266700" indent="-266700">
              <a:lnSpc>
                <a:spcPts val="2400"/>
              </a:lnSpc>
              <a:spcBef>
                <a:spcPts val="1200"/>
              </a:spcBef>
              <a:buClr>
                <a:schemeClr val="accent2"/>
              </a:buClr>
              <a:buFont typeface="Wingdings" panose="05000000000000000000" pitchFamily="2" charset="2"/>
              <a:buChar char="§"/>
              <a:defRPr/>
            </a:pPr>
            <a:r>
              <a:rPr lang="de-DE" altLang="de-DE" dirty="0">
                <a:cs typeface="Arial" pitchFamily="34" charset="0"/>
              </a:rPr>
              <a:t>ist a</a:t>
            </a:r>
            <a:r>
              <a:rPr lang="de-DE" altLang="de-DE" dirty="0">
                <a:solidFill>
                  <a:srgbClr val="666565"/>
                </a:solidFill>
                <a:cs typeface="Arial" pitchFamily="34" charset="0"/>
              </a:rPr>
              <a:t>bhängig… </a:t>
            </a:r>
            <a:r>
              <a:rPr lang="de-DE" altLang="de-DE" baseline="30000" dirty="0">
                <a:solidFill>
                  <a:srgbClr val="666565"/>
                </a:solidFill>
                <a:cs typeface="Arial" pitchFamily="34" charset="0"/>
              </a:rPr>
              <a:t>[9]</a:t>
            </a:r>
            <a:r>
              <a:rPr lang="de-DE" altLang="de-DE" dirty="0">
                <a:solidFill>
                  <a:srgbClr val="666565"/>
                </a:solidFill>
                <a:cs typeface="Arial" pitchFamily="34" charset="0"/>
              </a:rPr>
              <a:t>:</a:t>
            </a:r>
          </a:p>
          <a:p>
            <a:pPr marL="714375" indent="-269875">
              <a:lnSpc>
                <a:spcPts val="2400"/>
              </a:lnSpc>
              <a:spcBef>
                <a:spcPts val="1200"/>
              </a:spcBef>
              <a:buClr>
                <a:schemeClr val="accent2"/>
              </a:buClr>
              <a:buFont typeface="Symbol" panose="05050102010706020507" pitchFamily="18" charset="2"/>
              <a:buChar char="-"/>
              <a:defRPr/>
            </a:pPr>
            <a:r>
              <a:rPr lang="de-DE" altLang="de-DE" sz="1500" dirty="0"/>
              <a:t>v</a:t>
            </a:r>
            <a:r>
              <a:rPr lang="de-DE" altLang="de-DE" sz="1500" dirty="0">
                <a:solidFill>
                  <a:srgbClr val="666565"/>
                </a:solidFill>
              </a:rPr>
              <a:t>om Ausmaß der Oberflächenkontamination des Arbeitsbereiches</a:t>
            </a:r>
          </a:p>
          <a:p>
            <a:pPr marL="714375" lvl="2" indent="-269875">
              <a:lnSpc>
                <a:spcPts val="2400"/>
              </a:lnSpc>
              <a:spcBef>
                <a:spcPct val="20000"/>
              </a:spcBef>
              <a:buClr>
                <a:schemeClr val="accent2"/>
              </a:buClr>
              <a:buFont typeface="Symbol" pitchFamily="18" charset="2"/>
              <a:buChar char="-"/>
              <a:defRPr/>
            </a:pPr>
            <a:r>
              <a:rPr lang="de-DE" altLang="de-DE" dirty="0"/>
              <a:t>v</a:t>
            </a:r>
            <a:r>
              <a:rPr lang="de-DE" altLang="de-DE" dirty="0">
                <a:solidFill>
                  <a:srgbClr val="666565"/>
                </a:solidFill>
              </a:rPr>
              <a:t>on der persönlichen Schutzausrüstung (Handschuhe!)</a:t>
            </a:r>
          </a:p>
          <a:p>
            <a:pPr marL="714375" lvl="2" indent="-269875">
              <a:lnSpc>
                <a:spcPts val="2400"/>
              </a:lnSpc>
              <a:spcBef>
                <a:spcPct val="20000"/>
              </a:spcBef>
              <a:buClr>
                <a:schemeClr val="accent2"/>
              </a:buClr>
              <a:buFont typeface="Symbol" pitchFamily="18" charset="2"/>
              <a:buChar char="-"/>
              <a:defRPr/>
            </a:pPr>
            <a:r>
              <a:rPr lang="de-DE" altLang="de-DE" dirty="0"/>
              <a:t>v</a:t>
            </a:r>
            <a:r>
              <a:rPr lang="de-DE" altLang="de-DE" dirty="0">
                <a:solidFill>
                  <a:srgbClr val="666565"/>
                </a:solidFill>
              </a:rPr>
              <a:t>on der Art des Umgangs mit Zytostatika (Handhabung)</a:t>
            </a:r>
          </a:p>
          <a:p>
            <a:endParaRPr lang="de-DE" dirty="0"/>
          </a:p>
        </p:txBody>
      </p:sp>
      <p:sp>
        <p:nvSpPr>
          <p:cNvPr id="3" name="Titel 2">
            <a:extLst>
              <a:ext uri="{FF2B5EF4-FFF2-40B4-BE49-F238E27FC236}">
                <a16:creationId xmlns:a16="http://schemas.microsoft.com/office/drawing/2014/main" id="{E3118D69-4403-42DF-87F0-A085EFECAC5B}"/>
              </a:ext>
            </a:extLst>
          </p:cNvPr>
          <p:cNvSpPr>
            <a:spLocks noGrp="1"/>
          </p:cNvSpPr>
          <p:nvPr>
            <p:ph type="ctrTitle"/>
          </p:nvPr>
        </p:nvSpPr>
        <p:spPr/>
        <p:txBody>
          <a:bodyPr/>
          <a:lstStyle/>
          <a:p>
            <a:r>
              <a:rPr lang="de-DE" altLang="de-DE" dirty="0">
                <a:ea typeface="ＭＳ Ｐゴシック" panose="020B0600070205080204" pitchFamily="34" charset="-128"/>
              </a:rPr>
              <a:t>Gefährdung durch Zytostatika und Schutzmaßnahmen</a:t>
            </a:r>
            <a:endParaRPr lang="de-DE" dirty="0"/>
          </a:p>
        </p:txBody>
      </p:sp>
      <p:sp>
        <p:nvSpPr>
          <p:cNvPr id="4" name="Vertikaler Textplatzhalter 3">
            <a:extLst>
              <a:ext uri="{FF2B5EF4-FFF2-40B4-BE49-F238E27FC236}">
                <a16:creationId xmlns:a16="http://schemas.microsoft.com/office/drawing/2014/main" id="{62FE190E-E6EF-4B57-BA72-7DC104F342A0}"/>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9AF62EDB-274B-43E8-A5D6-A57F49ACA2B8}"/>
              </a:ext>
            </a:extLst>
          </p:cNvPr>
          <p:cNvSpPr>
            <a:spLocks noGrp="1"/>
          </p:cNvSpPr>
          <p:nvPr>
            <p:ph type="sldNum" sz="quarter" idx="4"/>
          </p:nvPr>
        </p:nvSpPr>
        <p:spPr/>
        <p:txBody>
          <a:bodyPr/>
          <a:lstStyle/>
          <a:p>
            <a:pPr algn="r"/>
            <a:fld id="{D8EB360B-720C-704A-863E-A567E738ABDA}" type="slidenum">
              <a:rPr lang="de-DE" smtClean="0"/>
              <a:pPr algn="r"/>
              <a:t>14</a:t>
            </a:fld>
            <a:endParaRPr lang="de-DE"/>
          </a:p>
        </p:txBody>
      </p:sp>
      <p:pic>
        <p:nvPicPr>
          <p:cNvPr id="6" name="Picture 8">
            <a:extLst>
              <a:ext uri="{FF2B5EF4-FFF2-40B4-BE49-F238E27FC236}">
                <a16:creationId xmlns:a16="http://schemas.microsoft.com/office/drawing/2014/main" id="{1FF93C70-1D00-527A-B1D8-4ABF4A876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840" y="963306"/>
            <a:ext cx="709445" cy="89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895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816C2E-D07A-4CBB-AB12-8437106BF0B5}"/>
              </a:ext>
            </a:extLst>
          </p:cNvPr>
          <p:cNvSpPr>
            <a:spLocks noGrp="1"/>
          </p:cNvSpPr>
          <p:nvPr>
            <p:ph type="ctrTitle"/>
          </p:nvPr>
        </p:nvSpPr>
        <p:spPr/>
        <p:txBody>
          <a:bodyPr/>
          <a:lstStyle/>
          <a:p>
            <a:r>
              <a:rPr lang="de-DE" altLang="de-DE" sz="2030">
                <a:solidFill>
                  <a:srgbClr val="BE0023"/>
                </a:solidFill>
                <a:latin typeface="Arial" panose="020B0604020202020204" pitchFamily="34" charset="0"/>
                <a:ea typeface="ＭＳ Ｐゴシック" panose="020B0600070205080204" pitchFamily="34" charset="-128"/>
                <a:cs typeface="Arial" panose="020B0604020202020204" pitchFamily="34" charset="0"/>
              </a:rPr>
              <a:t>Gefährdung durch Zytostatika und Schutzmaßnahmen</a:t>
            </a:r>
            <a:endParaRPr lang="de-DE" sz="2030"/>
          </a:p>
        </p:txBody>
      </p:sp>
      <p:sp>
        <p:nvSpPr>
          <p:cNvPr id="4" name="Vertikaler Textplatzhalter 3">
            <a:extLst>
              <a:ext uri="{FF2B5EF4-FFF2-40B4-BE49-F238E27FC236}">
                <a16:creationId xmlns:a16="http://schemas.microsoft.com/office/drawing/2014/main" id="{4385B293-1E69-4FC8-B189-DCDB1662D426}"/>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694C4CCD-5ED9-432A-8FB5-9B8D2FE3DD2B}"/>
              </a:ext>
            </a:extLst>
          </p:cNvPr>
          <p:cNvSpPr>
            <a:spLocks noGrp="1"/>
          </p:cNvSpPr>
          <p:nvPr>
            <p:ph type="sldNum" sz="quarter" idx="4"/>
          </p:nvPr>
        </p:nvSpPr>
        <p:spPr/>
        <p:txBody>
          <a:bodyPr/>
          <a:lstStyle/>
          <a:p>
            <a:pPr algn="r"/>
            <a:fld id="{D8EB360B-720C-704A-863E-A567E738ABDA}" type="slidenum">
              <a:rPr lang="de-DE" smtClean="0"/>
              <a:pPr algn="r"/>
              <a:t>15</a:t>
            </a:fld>
            <a:endParaRPr lang="de-DE"/>
          </a:p>
        </p:txBody>
      </p:sp>
      <p:sp>
        <p:nvSpPr>
          <p:cNvPr id="7" name="Textfeld 6">
            <a:extLst>
              <a:ext uri="{FF2B5EF4-FFF2-40B4-BE49-F238E27FC236}">
                <a16:creationId xmlns:a16="http://schemas.microsoft.com/office/drawing/2014/main" id="{AC17940B-026D-4437-8569-EED9A9ED0C2F}"/>
              </a:ext>
            </a:extLst>
          </p:cNvPr>
          <p:cNvSpPr txBox="1"/>
          <p:nvPr/>
        </p:nvSpPr>
        <p:spPr>
          <a:xfrm>
            <a:off x="3914294" y="1495743"/>
            <a:ext cx="4572000" cy="1448538"/>
          </a:xfrm>
          <a:prstGeom prst="rect">
            <a:avLst/>
          </a:prstGeom>
          <a:noFill/>
        </p:spPr>
        <p:txBody>
          <a:bodyPr wrap="square">
            <a:spAutoFit/>
          </a:bodyPr>
          <a:lstStyle/>
          <a:p>
            <a:pPr marL="266700" indent="-266700">
              <a:lnSpc>
                <a:spcPts val="2400"/>
              </a:lnSpc>
              <a:spcBef>
                <a:spcPts val="1200"/>
              </a:spcBef>
              <a:buClr>
                <a:schemeClr val="accent2"/>
              </a:buClr>
              <a:buFont typeface="Wingdings" panose="05000000000000000000" pitchFamily="2" charset="2"/>
              <a:buNone/>
            </a:pPr>
            <a:r>
              <a:rPr lang="de-DE" altLang="de-DE" sz="1700" b="1" dirty="0">
                <a:solidFill>
                  <a:srgbClr val="666565"/>
                </a:solidFill>
                <a:latin typeface="Arial" panose="020B0604020202020204" pitchFamily="34" charset="0"/>
                <a:ea typeface="ＭＳ Ｐゴシック" panose="020B0600070205080204" pitchFamily="34" charset="-128"/>
                <a:cs typeface="Geneva" charset="0"/>
              </a:rPr>
              <a:t>Orale Aufnahme </a:t>
            </a:r>
            <a:endParaRPr lang="de-DE" altLang="de-DE" sz="1700" dirty="0">
              <a:solidFill>
                <a:srgbClr val="666565"/>
              </a:solidFill>
              <a:latin typeface="Arial" panose="020B0604020202020204" pitchFamily="34" charset="0"/>
              <a:ea typeface="ＭＳ Ｐゴシック" panose="020B0600070205080204" pitchFamily="34" charset="-128"/>
              <a:cs typeface="Geneva" charset="0"/>
            </a:endParaRPr>
          </a:p>
          <a:p>
            <a:pPr marL="266700" indent="-266700">
              <a:lnSpc>
                <a:spcPts val="2400"/>
              </a:lnSpc>
              <a:spcBef>
                <a:spcPts val="1200"/>
              </a:spcBef>
              <a:buClr>
                <a:schemeClr val="accent2"/>
              </a:buClr>
              <a:buFont typeface="Wingdings" panose="05000000000000000000" pitchFamily="2" charset="2"/>
              <a:buChar char="§"/>
            </a:pPr>
            <a:r>
              <a:rPr lang="de-DE" altLang="de-DE" sz="1650" dirty="0">
                <a:solidFill>
                  <a:srgbClr val="666565"/>
                </a:solidFill>
                <a:latin typeface="Arial" panose="020B0604020202020204" pitchFamily="34" charset="0"/>
                <a:ea typeface="ＭＳ Ｐゴシック" panose="020B0600070205080204" pitchFamily="34" charset="-128"/>
                <a:cs typeface="Geneva" charset="0"/>
              </a:rPr>
              <a:t>Ungewolltes Verschlucken aufgrund von Verschleppung über kontaminierte Oberflächen</a:t>
            </a:r>
          </a:p>
        </p:txBody>
      </p:sp>
      <p:pic>
        <p:nvPicPr>
          <p:cNvPr id="8" name="Picture 7">
            <a:extLst>
              <a:ext uri="{FF2B5EF4-FFF2-40B4-BE49-F238E27FC236}">
                <a16:creationId xmlns:a16="http://schemas.microsoft.com/office/drawing/2014/main" id="{91B7BCAC-2115-43E6-A9B0-1CA200D4E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232" y="1264986"/>
            <a:ext cx="894061" cy="189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6">
            <a:extLst>
              <a:ext uri="{FF2B5EF4-FFF2-40B4-BE49-F238E27FC236}">
                <a16:creationId xmlns:a16="http://schemas.microsoft.com/office/drawing/2014/main" id="{67A8B4F9-F69E-480C-8E0E-9209D7C5C34D}"/>
              </a:ext>
            </a:extLst>
          </p:cNvPr>
          <p:cNvSpPr>
            <a:spLocks noChangeArrowheads="1"/>
          </p:cNvSpPr>
          <p:nvPr/>
        </p:nvSpPr>
        <p:spPr bwMode="auto">
          <a:xfrm>
            <a:off x="1785342" y="3667491"/>
            <a:ext cx="5813794" cy="607933"/>
          </a:xfrm>
          <a:prstGeom prst="roundRect">
            <a:avLst>
              <a:gd name="adj" fmla="val 1163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t">
            <a:spAutoFit/>
          </a:bodyPr>
          <a:lstStyle>
            <a:lvl1pPr marL="357188" indent="-3571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56870" indent="-356870" defTabSz="914400" eaLnBrk="1" hangingPunct="1">
              <a:spcBef>
                <a:spcPts val="0"/>
              </a:spcBef>
              <a:spcAft>
                <a:spcPts val="600"/>
              </a:spcAft>
              <a:defRPr/>
            </a:pPr>
            <a:r>
              <a:rPr lang="de-DE" altLang="de-DE" sz="1600" b="1">
                <a:solidFill>
                  <a:schemeClr val="bg1"/>
                </a:solidFill>
                <a:latin typeface="Arial"/>
                <a:ea typeface="ＭＳ Ｐゴシック"/>
                <a:cs typeface="Arial"/>
                <a:sym typeface="Wingdings" pitchFamily="2" charset="2"/>
              </a:rPr>
              <a:t>	</a:t>
            </a:r>
            <a:r>
              <a:rPr lang="de-DE" altLang="de-DE" sz="1600" b="1">
                <a:solidFill>
                  <a:schemeClr val="bg1"/>
                </a:solidFill>
                <a:latin typeface="Arial"/>
                <a:ea typeface="ＭＳ Ｐゴシック"/>
                <a:cs typeface="Arial"/>
              </a:rPr>
              <a:t>kein Essen, Trinken am Arbeitsplatz</a:t>
            </a:r>
            <a:endParaRPr lang="de-DE" altLang="de-DE" sz="1600">
              <a:solidFill>
                <a:schemeClr val="bg1"/>
              </a:solidFill>
              <a:latin typeface="Arial"/>
              <a:ea typeface="ＭＳ Ｐゴシック"/>
              <a:cs typeface="Arial"/>
            </a:endParaRPr>
          </a:p>
          <a:p>
            <a:pPr marL="356870" indent="-356870" defTabSz="914400" eaLnBrk="1" hangingPunct="1">
              <a:defRPr/>
            </a:pPr>
            <a:r>
              <a:rPr lang="de-DE" altLang="de-DE" sz="1600">
                <a:solidFill>
                  <a:schemeClr val="bg1"/>
                </a:solidFill>
                <a:latin typeface="Arial"/>
                <a:ea typeface="ＭＳ Ｐゴシック"/>
                <a:cs typeface="Arial"/>
                <a:sym typeface="Wingdings" pitchFamily="2" charset="2"/>
              </a:rPr>
              <a:t>	</a:t>
            </a:r>
            <a:r>
              <a:rPr lang="de-DE" altLang="de-DE" sz="1600" b="1">
                <a:solidFill>
                  <a:schemeClr val="bg1"/>
                </a:solidFill>
                <a:latin typeface="Arial"/>
                <a:ea typeface="ＭＳ Ｐゴシック"/>
                <a:cs typeface="Arial"/>
              </a:rPr>
              <a:t>vor Pausen: Hände waschen, Schutzkleidung ablegen</a:t>
            </a:r>
          </a:p>
        </p:txBody>
      </p:sp>
      <p:grpSp>
        <p:nvGrpSpPr>
          <p:cNvPr id="12" name="Gruppieren 11">
            <a:extLst>
              <a:ext uri="{FF2B5EF4-FFF2-40B4-BE49-F238E27FC236}">
                <a16:creationId xmlns:a16="http://schemas.microsoft.com/office/drawing/2014/main" id="{D8B4903F-926E-4D08-817A-8C5BCE750A37}"/>
              </a:ext>
            </a:extLst>
          </p:cNvPr>
          <p:cNvGrpSpPr/>
          <p:nvPr/>
        </p:nvGrpSpPr>
        <p:grpSpPr>
          <a:xfrm>
            <a:off x="7964564" y="3092473"/>
            <a:ext cx="798347" cy="1737406"/>
            <a:chOff x="7964564" y="2773497"/>
            <a:chExt cx="798347" cy="1737406"/>
          </a:xfrm>
        </p:grpSpPr>
        <p:pic>
          <p:nvPicPr>
            <p:cNvPr id="10" name="Picture 8">
              <a:extLst>
                <a:ext uri="{FF2B5EF4-FFF2-40B4-BE49-F238E27FC236}">
                  <a16:creationId xmlns:a16="http://schemas.microsoft.com/office/drawing/2014/main" id="{22564408-0B09-4308-B0A1-EB649351D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564" y="2773497"/>
              <a:ext cx="798347" cy="81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B7E4906C-B8F1-4F55-BEFE-9473DFCCFE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803"/>
            <a:stretch/>
          </p:blipFill>
          <p:spPr bwMode="auto">
            <a:xfrm>
              <a:off x="7964565" y="3720656"/>
              <a:ext cx="775846" cy="79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2845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0CCE3CF-DE49-49B4-98A7-86425B089780}"/>
              </a:ext>
            </a:extLst>
          </p:cNvPr>
          <p:cNvSpPr>
            <a:spLocks noGrp="1"/>
          </p:cNvSpPr>
          <p:nvPr>
            <p:ph type="ctrTitle"/>
          </p:nvPr>
        </p:nvSpPr>
        <p:spPr/>
        <p:txBody>
          <a:bodyPr/>
          <a:lstStyle/>
          <a:p>
            <a:r>
              <a:rPr lang="de-DE" altLang="de-DE">
                <a:ea typeface="ＭＳ Ｐゴシック" panose="020B0600070205080204" pitchFamily="34" charset="-128"/>
              </a:rPr>
              <a:t>Gefährdung durch Zytostatika und Schutzmaßnahmen</a:t>
            </a:r>
            <a:endParaRPr lang="de-DE"/>
          </a:p>
        </p:txBody>
      </p:sp>
      <p:sp>
        <p:nvSpPr>
          <p:cNvPr id="4" name="Vertikaler Textplatzhalter 3">
            <a:extLst>
              <a:ext uri="{FF2B5EF4-FFF2-40B4-BE49-F238E27FC236}">
                <a16:creationId xmlns:a16="http://schemas.microsoft.com/office/drawing/2014/main" id="{911BB4B8-1F46-48A0-AA7B-6FDBEDD89A4B}"/>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3D6949C8-34EE-475E-91F6-C4F5899ED6E8}"/>
              </a:ext>
            </a:extLst>
          </p:cNvPr>
          <p:cNvSpPr>
            <a:spLocks noGrp="1"/>
          </p:cNvSpPr>
          <p:nvPr>
            <p:ph type="sldNum" sz="quarter" idx="4"/>
          </p:nvPr>
        </p:nvSpPr>
        <p:spPr/>
        <p:txBody>
          <a:bodyPr/>
          <a:lstStyle/>
          <a:p>
            <a:pPr algn="r"/>
            <a:fld id="{D8EB360B-720C-704A-863E-A567E738ABDA}" type="slidenum">
              <a:rPr lang="de-DE" smtClean="0"/>
              <a:pPr algn="r"/>
              <a:t>16</a:t>
            </a:fld>
            <a:endParaRPr lang="de-DE"/>
          </a:p>
        </p:txBody>
      </p:sp>
      <p:sp>
        <p:nvSpPr>
          <p:cNvPr id="6" name="Inhaltsplatzhalter 8">
            <a:extLst>
              <a:ext uri="{FF2B5EF4-FFF2-40B4-BE49-F238E27FC236}">
                <a16:creationId xmlns:a16="http://schemas.microsoft.com/office/drawing/2014/main" id="{CB23A570-428F-485A-A88A-C282797A0132}"/>
              </a:ext>
            </a:extLst>
          </p:cNvPr>
          <p:cNvSpPr>
            <a:spLocks noGrp="1"/>
          </p:cNvSpPr>
          <p:nvPr>
            <p:ph idx="1"/>
          </p:nvPr>
        </p:nvSpPr>
        <p:spPr bwMode="auto">
          <a:xfrm>
            <a:off x="3735326" y="1721108"/>
            <a:ext cx="4860789" cy="16016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None/>
            </a:pPr>
            <a:r>
              <a:rPr lang="de-DE" altLang="de-DE" sz="1700" b="1" dirty="0">
                <a:latin typeface="Arial"/>
                <a:ea typeface="ＭＳ Ｐゴシック"/>
                <a:cs typeface="Geneva" charset="0"/>
              </a:rPr>
              <a:t>Inhalation</a:t>
            </a:r>
            <a:r>
              <a:rPr lang="de-DE" altLang="de-DE" sz="1700" dirty="0">
                <a:latin typeface="Arial"/>
                <a:ea typeface="ＭＳ Ｐゴシック"/>
                <a:cs typeface="Geneva" charset="0"/>
              </a:rPr>
              <a:t> von Stäuben und Aerosolen durch:</a:t>
            </a:r>
          </a:p>
          <a:p>
            <a:pPr>
              <a:buFont typeface="Wingdings" panose="05000000000000000000" pitchFamily="2" charset="2"/>
              <a:buChar char="§"/>
            </a:pPr>
            <a:r>
              <a:rPr lang="de-DE" altLang="de-DE" dirty="0">
                <a:latin typeface="Arial"/>
                <a:ea typeface="ＭＳ Ｐゴシック"/>
                <a:cs typeface="Geneva" charset="0"/>
              </a:rPr>
              <a:t>unfallbedingte Freisetzung</a:t>
            </a:r>
          </a:p>
          <a:p>
            <a:pPr>
              <a:buFont typeface="Wingdings" panose="05000000000000000000" pitchFamily="2" charset="2"/>
              <a:buChar char="§"/>
            </a:pPr>
            <a:r>
              <a:rPr lang="de-DE" altLang="de-DE" dirty="0">
                <a:latin typeface="Arial"/>
                <a:ea typeface="ＭＳ Ｐゴシック"/>
                <a:cs typeface="Geneva" charset="0"/>
              </a:rPr>
              <a:t>Leckagen (Beschädigung, Glasbruch)</a:t>
            </a:r>
          </a:p>
          <a:p>
            <a:r>
              <a:rPr lang="de-DE" dirty="0">
                <a:ea typeface="+mn-lt"/>
                <a:cs typeface="+mn-lt"/>
              </a:rPr>
              <a:t>ungeschütztes Öffnen, Teilen, Mörsern von Tabletten oder Kapseln</a:t>
            </a:r>
          </a:p>
          <a:p>
            <a:r>
              <a:rPr lang="de-DE" altLang="de-DE" dirty="0">
                <a:latin typeface="Arial"/>
                <a:ea typeface="ＭＳ Ｐゴシック"/>
                <a:cs typeface="Geneva" charset="0"/>
              </a:rPr>
              <a:t>Außenkontamination</a:t>
            </a:r>
            <a:r>
              <a:rPr lang="de-DE" altLang="de-DE" dirty="0">
                <a:latin typeface="Arial" panose="020B0604020202020204" pitchFamily="34" charset="0"/>
                <a:ea typeface="ＭＳ Ｐゴシック" panose="020B0600070205080204" pitchFamily="34" charset="-128"/>
                <a:cs typeface="Geneva" charset="0"/>
              </a:rPr>
              <a:t> von Infusionsbeuteln und Spritzen</a:t>
            </a:r>
            <a:endParaRPr lang="de-DE" altLang="de-DE" dirty="0">
              <a:latin typeface="Arial"/>
              <a:ea typeface="ＭＳ Ｐゴシック"/>
              <a:cs typeface="Geneva" charset="0"/>
            </a:endParaRPr>
          </a:p>
        </p:txBody>
      </p:sp>
      <p:pic>
        <p:nvPicPr>
          <p:cNvPr id="7" name="Picture 6">
            <a:extLst>
              <a:ext uri="{FF2B5EF4-FFF2-40B4-BE49-F238E27FC236}">
                <a16:creationId xmlns:a16="http://schemas.microsoft.com/office/drawing/2014/main" id="{F2AAC1A0-6BF5-4AE9-94A1-0CF60761D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782" y="1424828"/>
            <a:ext cx="863486" cy="18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946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2D7EF27-D4A4-47F6-B873-3E338A514CE6}"/>
              </a:ext>
            </a:extLst>
          </p:cNvPr>
          <p:cNvSpPr>
            <a:spLocks noGrp="1"/>
          </p:cNvSpPr>
          <p:nvPr>
            <p:ph idx="1"/>
          </p:nvPr>
        </p:nvSpPr>
        <p:spPr/>
        <p:txBody>
          <a:bodyPr lIns="91440" tIns="45720" rIns="91440" bIns="45720" anchor="t"/>
          <a:lstStyle/>
          <a:p>
            <a:pPr marL="0" indent="0">
              <a:buClr>
                <a:srgbClr val="BE0023"/>
              </a:buClr>
              <a:buNone/>
            </a:pPr>
            <a:r>
              <a:rPr lang="de-DE" altLang="de-DE" sz="1700" b="1">
                <a:latin typeface="Arial"/>
                <a:ea typeface="ＭＳ Ｐゴシック"/>
                <a:cs typeface="Geneva" charset="0"/>
              </a:rPr>
              <a:t>Mögliche Gründe in onkologischen Einrichtungen </a:t>
            </a:r>
            <a:endParaRPr lang="de-DE" altLang="de-DE" sz="1700">
              <a:latin typeface="Arial"/>
              <a:ea typeface="ＭＳ Ｐゴシック"/>
              <a:cs typeface="Arial" panose="020B0604020202020204" pitchFamily="34" charset="0"/>
            </a:endParaRPr>
          </a:p>
          <a:p>
            <a:pPr marL="261620" lvl="1" indent="-261620">
              <a:spcBef>
                <a:spcPts val="1200"/>
              </a:spcBef>
              <a:buFont typeface="Wingdings" panose="05000000000000000000" pitchFamily="2" charset="2"/>
              <a:buChar char="§"/>
            </a:pPr>
            <a:r>
              <a:rPr lang="de-DE" altLang="de-DE" sz="1650">
                <a:latin typeface="Arial"/>
                <a:ea typeface="ＭＳ Ｐゴシック"/>
                <a:cs typeface="Arial"/>
              </a:rPr>
              <a:t>Sicherheitsmaßnahmen werden nicht eingehalten </a:t>
            </a:r>
            <a:r>
              <a:rPr lang="de-DE" altLang="de-DE" sz="1650" baseline="30000">
                <a:latin typeface="Arial"/>
                <a:ea typeface="ＭＳ Ｐゴシック"/>
                <a:cs typeface="Arial"/>
              </a:rPr>
              <a:t>[23] </a:t>
            </a:r>
            <a:endParaRPr lang="de-DE" altLang="de-DE" sz="1650">
              <a:latin typeface="Arial" panose="020B0604020202020204" pitchFamily="34" charset="0"/>
              <a:ea typeface="ＭＳ Ｐゴシック" panose="020B0600070205080204" pitchFamily="34" charset="-128"/>
              <a:cs typeface="Arial" panose="020B0604020202020204" pitchFamily="34" charset="0"/>
            </a:endParaRPr>
          </a:p>
          <a:p>
            <a:pPr marL="261620" lvl="1" indent="-261620">
              <a:spcBef>
                <a:spcPts val="1200"/>
              </a:spcBef>
              <a:buFont typeface="Wingdings" panose="05000000000000000000" pitchFamily="2" charset="2"/>
              <a:buChar char="§"/>
            </a:pPr>
            <a:r>
              <a:rPr lang="de-DE" altLang="de-DE" sz="1650">
                <a:latin typeface="Arial"/>
                <a:ea typeface="ＭＳ Ｐゴシック"/>
                <a:cs typeface="Arial"/>
              </a:rPr>
              <a:t>Bestmöglicher Schutz noch nicht umgesetzt (</a:t>
            </a:r>
            <a:r>
              <a:rPr lang="de-DE" altLang="de-DE" sz="1650">
                <a:latin typeface="Arial"/>
                <a:ea typeface="ＭＳ Ｐゴシック"/>
              </a:rPr>
              <a:t>z.B. keine </a:t>
            </a:r>
            <a:r>
              <a:rPr lang="de-DE" altLang="de-DE" sz="1650" err="1">
                <a:latin typeface="Arial"/>
                <a:ea typeface="ＭＳ Ｐゴシック"/>
              </a:rPr>
              <a:t>Zytostatikabestecke</a:t>
            </a:r>
            <a:r>
              <a:rPr lang="de-DE" altLang="de-DE" sz="1650">
                <a:latin typeface="Arial"/>
                <a:ea typeface="ＭＳ Ｐゴシック"/>
                <a:cs typeface="Arial"/>
              </a:rPr>
              <a:t>)</a:t>
            </a:r>
          </a:p>
          <a:p>
            <a:pPr marL="261620" lvl="1" indent="-261620">
              <a:spcBef>
                <a:spcPts val="1200"/>
              </a:spcBef>
              <a:buFont typeface="Wingdings" panose="05000000000000000000" pitchFamily="2" charset="2"/>
              <a:buChar char="§"/>
            </a:pPr>
            <a:r>
              <a:rPr lang="de-DE" altLang="de-DE" sz="1650">
                <a:latin typeface="Arial"/>
                <a:ea typeface="ＭＳ Ｐゴシック"/>
                <a:cs typeface="Arial"/>
              </a:rPr>
              <a:t>Außenkontamination von Infusionsspritzen und Infusionsbeuteln </a:t>
            </a:r>
            <a:r>
              <a:rPr lang="de-DE" altLang="de-DE" sz="1650" baseline="30000">
                <a:latin typeface="Arial"/>
                <a:ea typeface="ＭＳ Ｐゴシック"/>
                <a:cs typeface="Arial"/>
              </a:rPr>
              <a:t>[10] </a:t>
            </a:r>
            <a:endParaRPr lang="de-DE" altLang="de-DE" sz="1650" baseline="30000">
              <a:latin typeface="Arial" panose="020B0604020202020204" pitchFamily="34" charset="0"/>
              <a:ea typeface="ＭＳ Ｐゴシック" panose="020B0600070205080204" pitchFamily="34" charset="-128"/>
              <a:cs typeface="Arial" panose="020B0604020202020204" pitchFamily="34" charset="0"/>
            </a:endParaRPr>
          </a:p>
          <a:p>
            <a:pPr marL="261620" lvl="1" indent="-261620">
              <a:spcBef>
                <a:spcPts val="1200"/>
              </a:spcBef>
              <a:buFont typeface="Wingdings" panose="05000000000000000000" pitchFamily="2" charset="2"/>
              <a:buChar char="§"/>
            </a:pPr>
            <a:r>
              <a:rPr lang="de-DE" altLang="de-DE" sz="1650" err="1">
                <a:latin typeface="Arial"/>
                <a:ea typeface="ＭＳ Ｐゴシック"/>
                <a:cs typeface="Arial"/>
              </a:rPr>
              <a:t>Verschüttungen</a:t>
            </a:r>
            <a:r>
              <a:rPr lang="de-DE" altLang="de-DE" sz="1650">
                <a:latin typeface="Arial"/>
                <a:ea typeface="ＭＳ Ｐゴシック"/>
                <a:cs typeface="Arial"/>
              </a:rPr>
              <a:t> von Zytostatika (Spilling)</a:t>
            </a:r>
          </a:p>
          <a:p>
            <a:pPr marL="261620" lvl="1" indent="-261620">
              <a:spcBef>
                <a:spcPts val="1200"/>
              </a:spcBef>
              <a:buFont typeface="Wingdings" panose="05000000000000000000" pitchFamily="2" charset="2"/>
              <a:buChar char="§"/>
            </a:pPr>
            <a:r>
              <a:rPr lang="de-DE" altLang="de-DE" sz="1650">
                <a:latin typeface="Arial"/>
                <a:ea typeface="ＭＳ Ｐゴシック"/>
                <a:cs typeface="Arial"/>
              </a:rPr>
              <a:t>Patient als Kontaminationsquelle durch Schweiß / Urin</a:t>
            </a:r>
            <a:r>
              <a:rPr lang="de-DE" altLang="de-DE" sz="1650" baseline="30000">
                <a:latin typeface="Arial"/>
                <a:ea typeface="ＭＳ Ｐゴシック"/>
                <a:cs typeface="Arial"/>
              </a:rPr>
              <a:t> [9,11]</a:t>
            </a:r>
            <a:endParaRPr lang="de-DE" altLang="de-DE" baseline="30000">
              <a:latin typeface="Arial" panose="020B0604020202020204" pitchFamily="34" charset="0"/>
              <a:ea typeface="ＭＳ Ｐゴシック" panose="020B0600070205080204" pitchFamily="34" charset="-128"/>
              <a:cs typeface="Arial" panose="020B0604020202020204" pitchFamily="34" charset="0"/>
            </a:endParaRPr>
          </a:p>
          <a:p>
            <a:pPr marL="261620" lvl="1" indent="-261620">
              <a:spcBef>
                <a:spcPts val="1200"/>
              </a:spcBef>
              <a:buFont typeface="Wingdings" panose="05000000000000000000" pitchFamily="2" charset="2"/>
              <a:buChar char="§"/>
            </a:pPr>
            <a:r>
              <a:rPr lang="de-DE" sz="1650">
                <a:latin typeface="Arial"/>
                <a:ea typeface="ＭＳ Ｐゴシック"/>
                <a:cs typeface="Arial"/>
              </a:rPr>
              <a:t>fehlende Unterweisung der Mitarbeiter</a:t>
            </a:r>
          </a:p>
          <a:p>
            <a:pPr marL="261620" lvl="1" indent="-261620">
              <a:spcBef>
                <a:spcPts val="1200"/>
              </a:spcBef>
              <a:buFont typeface="Wingdings" panose="05000000000000000000" pitchFamily="2" charset="2"/>
              <a:buChar char="§"/>
            </a:pPr>
            <a:r>
              <a:rPr lang="de-DE" sz="1650">
                <a:latin typeface="Arial"/>
                <a:ea typeface="ＭＳ Ｐゴシック"/>
                <a:cs typeface="Arial"/>
              </a:rPr>
              <a:t>unbeabsichtigte Freisetzung von Zytostatika bei der Applikation</a:t>
            </a:r>
          </a:p>
          <a:p>
            <a:pPr marL="261620" lvl="1" indent="-261620">
              <a:spcBef>
                <a:spcPts val="1200"/>
              </a:spcBef>
              <a:buFont typeface="Wingdings" panose="05000000000000000000" pitchFamily="2" charset="2"/>
              <a:buChar char="§"/>
            </a:pPr>
            <a:endParaRPr lang="de-DE" altLang="de-DE" sz="1650" baseline="30000">
              <a:latin typeface="Arial" panose="020B0604020202020204" pitchFamily="34" charset="0"/>
              <a:ea typeface="ＭＳ Ｐゴシック" panose="020B0600070205080204" pitchFamily="34" charset="-128"/>
              <a:cs typeface="Arial" panose="020B0604020202020204" pitchFamily="34" charset="0"/>
            </a:endParaRPr>
          </a:p>
          <a:p>
            <a:pPr marL="0" indent="0"/>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1DCEEC0C-D293-4A28-B842-DE47C37F7725}"/>
              </a:ext>
            </a:extLst>
          </p:cNvPr>
          <p:cNvSpPr>
            <a:spLocks noGrp="1"/>
          </p:cNvSpPr>
          <p:nvPr>
            <p:ph type="ctrTitle"/>
          </p:nvPr>
        </p:nvSpPr>
        <p:spPr/>
        <p:txBody>
          <a:bodyPr/>
          <a:lstStyle/>
          <a:p>
            <a:r>
              <a:rPr lang="de-DE" altLang="de-DE">
                <a:solidFill>
                  <a:schemeClr val="accent2"/>
                </a:solidFill>
                <a:ea typeface="ＭＳ Ｐゴシック" panose="020B0600070205080204" pitchFamily="34" charset="-128"/>
              </a:rPr>
              <a:t>Kontamination des Personals &amp; der Umgebung</a:t>
            </a:r>
            <a:endParaRPr lang="de-DE"/>
          </a:p>
        </p:txBody>
      </p:sp>
      <p:sp>
        <p:nvSpPr>
          <p:cNvPr id="4" name="Vertikaler Textplatzhalter 3">
            <a:extLst>
              <a:ext uri="{FF2B5EF4-FFF2-40B4-BE49-F238E27FC236}">
                <a16:creationId xmlns:a16="http://schemas.microsoft.com/office/drawing/2014/main" id="{73E6B1C6-29D3-453D-B687-F63FC3D4E752}"/>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0BA84130-3905-4028-8170-7A1B62298411}"/>
              </a:ext>
            </a:extLst>
          </p:cNvPr>
          <p:cNvSpPr>
            <a:spLocks noGrp="1"/>
          </p:cNvSpPr>
          <p:nvPr>
            <p:ph type="sldNum" sz="quarter" idx="4"/>
          </p:nvPr>
        </p:nvSpPr>
        <p:spPr/>
        <p:txBody>
          <a:bodyPr/>
          <a:lstStyle/>
          <a:p>
            <a:pPr algn="r"/>
            <a:fld id="{D8EB360B-720C-704A-863E-A567E738ABDA}" type="slidenum">
              <a:rPr lang="de-DE" smtClean="0"/>
              <a:pPr algn="r"/>
              <a:t>17</a:t>
            </a:fld>
            <a:endParaRPr lang="de-DE"/>
          </a:p>
        </p:txBody>
      </p:sp>
    </p:spTree>
    <p:extLst>
      <p:ext uri="{BB962C8B-B14F-4D97-AF65-F5344CB8AC3E}">
        <p14:creationId xmlns:p14="http://schemas.microsoft.com/office/powerpoint/2010/main" val="179156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E16BA58-2D6B-4C9C-96F3-B256E5A0B444}"/>
              </a:ext>
            </a:extLst>
          </p:cNvPr>
          <p:cNvSpPr>
            <a:spLocks noGrp="1"/>
          </p:cNvSpPr>
          <p:nvPr>
            <p:ph idx="1"/>
          </p:nvPr>
        </p:nvSpPr>
        <p:spPr>
          <a:xfrm>
            <a:off x="1790702" y="1029891"/>
            <a:ext cx="7038975" cy="3613547"/>
          </a:xfrm>
        </p:spPr>
        <p:txBody>
          <a:bodyPr lIns="91440" tIns="45720" rIns="91440" bIns="45720" anchor="t"/>
          <a:lstStyle/>
          <a:p>
            <a:pPr marL="0" marR="0" lvl="0" indent="0" algn="l" defTabSz="457200" rtl="0" eaLnBrk="1" fontAlgn="base" latinLnBrk="0" hangingPunct="1">
              <a:lnSpc>
                <a:spcPts val="2400"/>
              </a:lnSpc>
              <a:spcBef>
                <a:spcPts val="1200"/>
              </a:spcBef>
              <a:spcAft>
                <a:spcPct val="0"/>
              </a:spcAft>
              <a:buClr>
                <a:srgbClr val="BE0023"/>
              </a:buClr>
              <a:buSzTx/>
              <a:buFont typeface="Arial" pitchFamily="34" charset="0"/>
              <a:buNone/>
              <a:tabLst/>
              <a:defRPr/>
            </a:pPr>
            <a:r>
              <a:rPr kumimoji="0" lang="de-DE" altLang="de-DE" sz="1700" b="1" i="0" u="none" strike="noStrike" kern="1200" cap="none" spc="0" normalizeH="0" baseline="0" noProof="0" dirty="0">
                <a:ln>
                  <a:noFill/>
                </a:ln>
                <a:solidFill>
                  <a:srgbClr val="666565"/>
                </a:solidFill>
                <a:effectLst/>
                <a:uLnTx/>
                <a:uFillTx/>
                <a:latin typeface="Arial"/>
                <a:ea typeface="ＭＳ Ｐゴシック"/>
                <a:cs typeface="Arial"/>
              </a:rPr>
              <a:t>Empfehlungen zu Reduktion von Kontaminationen</a:t>
            </a:r>
            <a:endParaRPr lang="de-DE" sz="1700" dirty="0">
              <a:latin typeface="Arial"/>
              <a:ea typeface="ＭＳ Ｐゴシック"/>
              <a:cs typeface="Arial"/>
            </a:endParaRPr>
          </a:p>
          <a:p>
            <a:r>
              <a:rPr lang="de-DE" dirty="0">
                <a:ea typeface="ＭＳ Ｐゴシック"/>
              </a:rPr>
              <a:t>Vermeidung von Verschleppungen von Zytostatika</a:t>
            </a:r>
          </a:p>
          <a:p>
            <a:r>
              <a:rPr lang="de-DE" dirty="0">
                <a:ea typeface="ＭＳ Ｐゴシック"/>
              </a:rPr>
              <a:t>Vermeidung eines Austretens von Zytostatika (Spilling)</a:t>
            </a:r>
          </a:p>
          <a:p>
            <a:r>
              <a:rPr lang="de-DE" dirty="0">
                <a:ea typeface="ＭＳ Ｐゴシック"/>
              </a:rPr>
              <a:t>Optimierung der Arbeitsweise</a:t>
            </a:r>
          </a:p>
          <a:p>
            <a:pPr lvl="1"/>
            <a:r>
              <a:rPr lang="de-DE" sz="1400" dirty="0">
                <a:ea typeface="ＭＳ Ｐゴシック"/>
              </a:rPr>
              <a:t>Regelmäßiges Reinigungsverfahren, v.a. häufiges Wischen von Problemstellen (Vorbereitungstisch, Infusionsständer, Infusionspumpen)</a:t>
            </a:r>
          </a:p>
          <a:p>
            <a:pPr lvl="1"/>
            <a:r>
              <a:rPr lang="de-DE" sz="1400" dirty="0">
                <a:ea typeface="ＭＳ Ｐゴシック"/>
              </a:rPr>
              <a:t>Verwendung von Einmalartikeln zur Reinigung</a:t>
            </a:r>
          </a:p>
          <a:p>
            <a:pPr lvl="1"/>
            <a:r>
              <a:rPr lang="de-DE" sz="1400" dirty="0">
                <a:ea typeface="+mn-lt"/>
                <a:cs typeface="+mn-lt"/>
              </a:rPr>
              <a:t>Verwendung spezieller Zytostatika-Sicherheitsinfusionssysteme zur risikoarmen Verabreichung</a:t>
            </a:r>
            <a:endParaRPr lang="de-DE" sz="1400" dirty="0">
              <a:ea typeface="ＭＳ Ｐゴシック"/>
            </a:endParaRPr>
          </a:p>
          <a:p>
            <a:pPr lvl="1"/>
            <a:r>
              <a:rPr lang="de-DE" sz="1400" dirty="0">
                <a:ea typeface="ＭＳ Ｐゴシック"/>
              </a:rPr>
              <a:t>Zubereitungen schon in der Apotheke mit dem Infusionsbesteck / Koppelsystem versehen </a:t>
            </a:r>
            <a:endParaRPr lang="de-DE" sz="1400" dirty="0"/>
          </a:p>
          <a:p>
            <a:pPr lvl="1"/>
            <a:r>
              <a:rPr lang="de-DE" sz="1400" dirty="0">
                <a:ea typeface="ＭＳ Ｐゴシック"/>
              </a:rPr>
              <a:t>Transport der leer gelaufenen Infusionen zum Abfallbehälter mittels eines Tabletts oder in einer Tüte verpackt </a:t>
            </a:r>
          </a:p>
          <a:p>
            <a:pPr lvl="1"/>
            <a:r>
              <a:rPr lang="de-DE" sz="1400" dirty="0">
                <a:ea typeface="+mn-lt"/>
                <a:cs typeface="+mn-lt"/>
              </a:rPr>
              <a:t>Verschließen von leer gelaufenen Infusionen mit einem Konus</a:t>
            </a:r>
            <a:endParaRPr lang="de-DE" sz="1400" dirty="0"/>
          </a:p>
          <a:p>
            <a:endParaRPr lang="de-DE" dirty="0"/>
          </a:p>
        </p:txBody>
      </p:sp>
      <p:sp>
        <p:nvSpPr>
          <p:cNvPr id="3" name="Titel 2">
            <a:extLst>
              <a:ext uri="{FF2B5EF4-FFF2-40B4-BE49-F238E27FC236}">
                <a16:creationId xmlns:a16="http://schemas.microsoft.com/office/drawing/2014/main" id="{A7795212-2F24-463E-AAB7-76F28D2A0BB7}"/>
              </a:ext>
            </a:extLst>
          </p:cNvPr>
          <p:cNvSpPr>
            <a:spLocks noGrp="1"/>
          </p:cNvSpPr>
          <p:nvPr>
            <p:ph type="ctrTitle"/>
          </p:nvPr>
        </p:nvSpPr>
        <p:spPr>
          <a:xfrm>
            <a:off x="1785342" y="531406"/>
            <a:ext cx="6700952" cy="492872"/>
          </a:xfrm>
        </p:spPr>
        <p:txBody>
          <a:bodyPr/>
          <a:lstStyle/>
          <a:p>
            <a:r>
              <a:rPr lang="de-DE" altLang="de-DE">
                <a:ea typeface="ＭＳ Ｐゴシック" panose="020B0600070205080204" pitchFamily="34" charset="-128"/>
              </a:rPr>
              <a:t>Kontamination des Personals &amp; der Umgebung</a:t>
            </a:r>
            <a:endParaRPr lang="de-DE"/>
          </a:p>
        </p:txBody>
      </p:sp>
      <p:sp>
        <p:nvSpPr>
          <p:cNvPr id="4" name="Vertikaler Textplatzhalter 3">
            <a:extLst>
              <a:ext uri="{FF2B5EF4-FFF2-40B4-BE49-F238E27FC236}">
                <a16:creationId xmlns:a16="http://schemas.microsoft.com/office/drawing/2014/main" id="{49A24C24-CB54-4B69-87B1-DC42CD56ADFB}"/>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0C0A5554-DAA9-47F2-9ADC-103DEC1002B4}"/>
              </a:ext>
            </a:extLst>
          </p:cNvPr>
          <p:cNvSpPr>
            <a:spLocks noGrp="1"/>
          </p:cNvSpPr>
          <p:nvPr>
            <p:ph type="sldNum" sz="quarter" idx="4"/>
          </p:nvPr>
        </p:nvSpPr>
        <p:spPr/>
        <p:txBody>
          <a:bodyPr/>
          <a:lstStyle/>
          <a:p>
            <a:pPr algn="r"/>
            <a:fld id="{D8EB360B-720C-704A-863E-A567E738ABDA}" type="slidenum">
              <a:rPr lang="de-DE" smtClean="0"/>
              <a:pPr algn="r"/>
              <a:t>18</a:t>
            </a:fld>
            <a:endParaRPr lang="de-DE"/>
          </a:p>
        </p:txBody>
      </p:sp>
    </p:spTree>
    <p:extLst>
      <p:ext uri="{BB962C8B-B14F-4D97-AF65-F5344CB8AC3E}">
        <p14:creationId xmlns:p14="http://schemas.microsoft.com/office/powerpoint/2010/main" val="1273030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250EA43-B115-4B7E-965A-1DC7E5F7ABA7}"/>
              </a:ext>
            </a:extLst>
          </p:cNvPr>
          <p:cNvSpPr>
            <a:spLocks noGrp="1"/>
          </p:cNvSpPr>
          <p:nvPr>
            <p:ph idx="1"/>
          </p:nvPr>
        </p:nvSpPr>
        <p:spPr/>
        <p:txBody>
          <a:bodyPr lIns="91440" tIns="45720" rIns="91440" bIns="45720" anchor="t"/>
          <a:lstStyle/>
          <a:p>
            <a:pPr>
              <a:lnSpc>
                <a:spcPts val="2400"/>
              </a:lnSpc>
              <a:spcBef>
                <a:spcPts val="1200"/>
              </a:spcBef>
              <a:buClr>
                <a:schemeClr val="accent2"/>
              </a:buClr>
              <a:buFont typeface="Arial" pitchFamily="34" charset="0"/>
              <a:buNone/>
              <a:defRPr/>
            </a:pPr>
            <a:r>
              <a:rPr lang="de-DE" altLang="de-DE" sz="1700" b="1" dirty="0">
                <a:solidFill>
                  <a:srgbClr val="666565"/>
                </a:solidFill>
                <a:cs typeface="Arial" pitchFamily="34" charset="0"/>
              </a:rPr>
              <a:t>Empfehlungen zur Reduktion von Kontaminationen</a:t>
            </a:r>
          </a:p>
          <a:p>
            <a:pPr marL="271145" indent="-271145">
              <a:lnSpc>
                <a:spcPct val="80000"/>
              </a:lnSpc>
              <a:spcBef>
                <a:spcPts val="1200"/>
              </a:spcBef>
              <a:buClr>
                <a:schemeClr val="accent2"/>
              </a:buClr>
              <a:buFont typeface="Wingdings" panose="05000000000000000000" pitchFamily="2" charset="2"/>
              <a:buChar char="§"/>
              <a:defRPr/>
            </a:pPr>
            <a:r>
              <a:rPr lang="de-DE" altLang="de-DE" dirty="0">
                <a:solidFill>
                  <a:srgbClr val="666565"/>
                </a:solidFill>
                <a:cs typeface="Arial" pitchFamily="34" charset="0"/>
              </a:rPr>
              <a:t>Geeignete Schutzkleidung tragen</a:t>
            </a:r>
          </a:p>
          <a:p>
            <a:pPr marL="271145" indent="-271145">
              <a:lnSpc>
                <a:spcPct val="80000"/>
              </a:lnSpc>
              <a:spcBef>
                <a:spcPts val="1200"/>
              </a:spcBef>
              <a:buClr>
                <a:schemeClr val="accent2"/>
              </a:buClr>
              <a:buFont typeface="Wingdings" panose="05000000000000000000" pitchFamily="2" charset="2"/>
              <a:buChar char="§"/>
              <a:defRPr/>
            </a:pPr>
            <a:r>
              <a:rPr lang="de-DE" altLang="de-DE" dirty="0">
                <a:solidFill>
                  <a:srgbClr val="666565"/>
                </a:solidFill>
                <a:cs typeface="Arial" pitchFamily="34" charset="0"/>
              </a:rPr>
              <a:t>Ggf. spezieller Hinweis auf den Patienten-Toiletten anbringen</a:t>
            </a:r>
          </a:p>
          <a:p>
            <a:pPr marL="714375" lvl="1" indent="-266700">
              <a:lnSpc>
                <a:spcPct val="80000"/>
              </a:lnSpc>
              <a:spcBef>
                <a:spcPts val="1200"/>
              </a:spcBef>
              <a:buClr>
                <a:schemeClr val="accent2"/>
              </a:buClr>
              <a:buFont typeface="Symbol" panose="05050102010706020507" pitchFamily="18" charset="2"/>
              <a:buChar char="-"/>
              <a:defRPr/>
            </a:pPr>
            <a:r>
              <a:rPr lang="de-DE" altLang="de-DE" sz="1650" dirty="0">
                <a:solidFill>
                  <a:srgbClr val="666565"/>
                </a:solidFill>
                <a:cs typeface="Arial" pitchFamily="34" charset="0"/>
              </a:rPr>
              <a:t>„Nur im Sitzen auf die Toilette gehen“	</a:t>
            </a:r>
          </a:p>
          <a:p>
            <a:pPr marL="714375" lvl="1" indent="-266700">
              <a:lnSpc>
                <a:spcPct val="80000"/>
              </a:lnSpc>
              <a:spcBef>
                <a:spcPts val="1200"/>
              </a:spcBef>
              <a:buClr>
                <a:schemeClr val="accent2"/>
              </a:buClr>
              <a:buFont typeface="Symbol" panose="05050102010706020507" pitchFamily="18" charset="2"/>
              <a:buChar char="-"/>
              <a:defRPr/>
            </a:pPr>
            <a:r>
              <a:rPr lang="de-DE" altLang="de-DE" sz="1650" dirty="0">
                <a:solidFill>
                  <a:srgbClr val="666565"/>
                </a:solidFill>
                <a:ea typeface="ＭＳ Ｐゴシック"/>
                <a:cs typeface="Arial"/>
              </a:rPr>
              <a:t>„Während des </a:t>
            </a:r>
            <a:r>
              <a:rPr lang="de-DE" altLang="de-DE" sz="1650" dirty="0">
                <a:ea typeface="ＭＳ Ｐゴシック"/>
                <a:cs typeface="Arial"/>
              </a:rPr>
              <a:t>Spülens</a:t>
            </a:r>
            <a:r>
              <a:rPr lang="de-DE" altLang="de-DE" sz="1650" dirty="0">
                <a:solidFill>
                  <a:srgbClr val="666565"/>
                </a:solidFill>
                <a:ea typeface="ＭＳ Ｐゴシック"/>
                <a:cs typeface="Arial"/>
              </a:rPr>
              <a:t> der Toilette, den Toilettendeckel geschlossen halten“</a:t>
            </a:r>
          </a:p>
          <a:p>
            <a:pPr marL="266700" lvl="1" indent="-266700">
              <a:lnSpc>
                <a:spcPts val="2400"/>
              </a:lnSpc>
              <a:spcBef>
                <a:spcPts val="1200"/>
              </a:spcBef>
              <a:buClr>
                <a:schemeClr val="accent2"/>
              </a:buClr>
              <a:buFont typeface="Wingdings" panose="05000000000000000000" pitchFamily="2" charset="2"/>
              <a:buChar char="§"/>
              <a:defRPr/>
            </a:pPr>
            <a:r>
              <a:rPr lang="de-DE" altLang="de-DE" sz="1650" dirty="0">
                <a:solidFill>
                  <a:srgbClr val="666565"/>
                </a:solidFill>
                <a:cs typeface="Arial" pitchFamily="34" charset="0"/>
              </a:rPr>
              <a:t>Regelmäßige Schulungen zum sicheren Umgang mit Zytostatika </a:t>
            </a:r>
          </a:p>
          <a:p>
            <a:pPr marL="269875" lvl="1" indent="-269875">
              <a:lnSpc>
                <a:spcPct val="80000"/>
              </a:lnSpc>
              <a:spcBef>
                <a:spcPts val="1200"/>
              </a:spcBef>
              <a:buClr>
                <a:schemeClr val="accent2"/>
              </a:buClr>
              <a:buFont typeface="Wingdings" panose="05000000000000000000" pitchFamily="2" charset="2"/>
              <a:buChar char="§"/>
              <a:defRPr/>
            </a:pPr>
            <a:endParaRPr lang="de-DE" altLang="de-DE" sz="2000" dirty="0">
              <a:solidFill>
                <a:srgbClr val="666565"/>
              </a:solidFill>
              <a:cs typeface="Arial" pitchFamily="34" charset="0"/>
            </a:endParaRPr>
          </a:p>
          <a:p>
            <a:endParaRPr lang="de-DE" dirty="0"/>
          </a:p>
        </p:txBody>
      </p:sp>
      <p:sp>
        <p:nvSpPr>
          <p:cNvPr id="3" name="Titel 2">
            <a:extLst>
              <a:ext uri="{FF2B5EF4-FFF2-40B4-BE49-F238E27FC236}">
                <a16:creationId xmlns:a16="http://schemas.microsoft.com/office/drawing/2014/main" id="{128EF528-A51D-4FB3-B6F7-B078C1DAA90F}"/>
              </a:ext>
            </a:extLst>
          </p:cNvPr>
          <p:cNvSpPr>
            <a:spLocks noGrp="1"/>
          </p:cNvSpPr>
          <p:nvPr>
            <p:ph type="ctrTitle"/>
          </p:nvPr>
        </p:nvSpPr>
        <p:spPr/>
        <p:txBody>
          <a:bodyPr/>
          <a:lstStyle/>
          <a:p>
            <a:r>
              <a:rPr lang="de-DE" altLang="de-DE" dirty="0">
                <a:ea typeface="ＭＳ Ｐゴシック" panose="020B0600070205080204" pitchFamily="34" charset="-128"/>
              </a:rPr>
              <a:t>Kontamination des Personals &amp; der Umgebung</a:t>
            </a:r>
            <a:endParaRPr lang="de-DE" dirty="0"/>
          </a:p>
        </p:txBody>
      </p:sp>
      <p:sp>
        <p:nvSpPr>
          <p:cNvPr id="4" name="Vertikaler Textplatzhalter 3">
            <a:extLst>
              <a:ext uri="{FF2B5EF4-FFF2-40B4-BE49-F238E27FC236}">
                <a16:creationId xmlns:a16="http://schemas.microsoft.com/office/drawing/2014/main" id="{4026D691-8A2D-4F93-A3F6-1B9A61B4A338}"/>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DFEDB0B-7151-4E8E-9251-7C595E0CBEA1}"/>
              </a:ext>
            </a:extLst>
          </p:cNvPr>
          <p:cNvSpPr>
            <a:spLocks noGrp="1"/>
          </p:cNvSpPr>
          <p:nvPr>
            <p:ph type="sldNum" sz="quarter" idx="4"/>
          </p:nvPr>
        </p:nvSpPr>
        <p:spPr/>
        <p:txBody>
          <a:bodyPr/>
          <a:lstStyle/>
          <a:p>
            <a:pPr algn="r"/>
            <a:fld id="{D8EB360B-720C-704A-863E-A567E738ABDA}" type="slidenum">
              <a:rPr lang="de-DE" smtClean="0"/>
              <a:pPr algn="r"/>
              <a:t>19</a:t>
            </a:fld>
            <a:endParaRPr lang="de-DE"/>
          </a:p>
        </p:txBody>
      </p:sp>
    </p:spTree>
    <p:extLst>
      <p:ext uri="{BB962C8B-B14F-4D97-AF65-F5344CB8AC3E}">
        <p14:creationId xmlns:p14="http://schemas.microsoft.com/office/powerpoint/2010/main" val="4287386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A661F81-D47D-4D20-9374-7F1CB5204DF3}"/>
              </a:ext>
            </a:extLst>
          </p:cNvPr>
          <p:cNvSpPr>
            <a:spLocks noGrp="1"/>
          </p:cNvSpPr>
          <p:nvPr>
            <p:ph idx="1"/>
          </p:nvPr>
        </p:nvSpPr>
        <p:spPr/>
        <p:txBody>
          <a:bodyPr/>
          <a:lstStyle/>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Einführung</a:t>
            </a:r>
          </a:p>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Gefahren und Risiken</a:t>
            </a:r>
          </a:p>
          <a:p>
            <a:pPr lvl="1">
              <a:lnSpc>
                <a:spcPct val="80000"/>
              </a:lnSpc>
              <a:spcBef>
                <a:spcPts val="600"/>
              </a:spcBef>
              <a:buFont typeface="Symbol" panose="05050102010706020507" pitchFamily="18" charset="2"/>
              <a:buChar char="-"/>
            </a:pPr>
            <a:r>
              <a:rPr lang="de-DE" altLang="de-DE" sz="1600" dirty="0">
                <a:latin typeface="Arial" panose="020B0604020202020204" pitchFamily="34" charset="0"/>
                <a:ea typeface="ＭＳ Ｐゴシック" panose="020B0600070205080204" pitchFamily="34" charset="-128"/>
              </a:rPr>
              <a:t>Toxizität</a:t>
            </a:r>
          </a:p>
          <a:p>
            <a:pPr lvl="1">
              <a:lnSpc>
                <a:spcPct val="80000"/>
              </a:lnSpc>
              <a:spcBef>
                <a:spcPts val="600"/>
              </a:spcBef>
              <a:buFont typeface="Symbol" panose="05050102010706020507" pitchFamily="18" charset="2"/>
              <a:buChar char="-"/>
            </a:pPr>
            <a:r>
              <a:rPr lang="de-DE" altLang="de-DE" sz="1600" dirty="0">
                <a:latin typeface="Arial" panose="020B0604020202020204" pitchFamily="34" charset="0"/>
                <a:ea typeface="ＭＳ Ｐゴシック" panose="020B0600070205080204" pitchFamily="34" charset="-128"/>
              </a:rPr>
              <a:t>Kontamination von Personen &amp; Umgebung</a:t>
            </a:r>
          </a:p>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Rechtlicher Rahmen</a:t>
            </a:r>
          </a:p>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Vorbereitung und sichere Applikation von Zytostatika</a:t>
            </a:r>
          </a:p>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Richtige Entsorgung von Zytostatika</a:t>
            </a:r>
          </a:p>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Umgang mit Patientenausscheidungen</a:t>
            </a:r>
          </a:p>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Verhalten und Maßnahmen bei Zytostatika-Unfällen</a:t>
            </a:r>
          </a:p>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Messmethoden von Zytostatika</a:t>
            </a:r>
          </a:p>
          <a:p>
            <a:pPr>
              <a:lnSpc>
                <a:spcPct val="80000"/>
              </a:lnSpc>
              <a:spcBef>
                <a:spcPts val="600"/>
              </a:spcBef>
              <a:buFont typeface="Wingdings" panose="05000000000000000000" pitchFamily="2" charset="2"/>
              <a:buChar char="§"/>
            </a:pPr>
            <a:r>
              <a:rPr lang="de-DE" altLang="de-DE" sz="1800" dirty="0">
                <a:latin typeface="Arial" panose="020B0604020202020204" pitchFamily="34" charset="0"/>
                <a:ea typeface="ＭＳ Ｐゴシック" panose="020B0600070205080204" pitchFamily="34" charset="-128"/>
                <a:cs typeface="Geneva" charset="0"/>
              </a:rPr>
              <a:t>Referenzen</a:t>
            </a:r>
          </a:p>
          <a:p>
            <a:endParaRPr lang="de-DE" dirty="0"/>
          </a:p>
        </p:txBody>
      </p:sp>
      <p:sp>
        <p:nvSpPr>
          <p:cNvPr id="3" name="Titel 2">
            <a:extLst>
              <a:ext uri="{FF2B5EF4-FFF2-40B4-BE49-F238E27FC236}">
                <a16:creationId xmlns:a16="http://schemas.microsoft.com/office/drawing/2014/main" id="{66780BD0-10A9-4EA4-A63D-8A570FF2C169}"/>
              </a:ext>
            </a:extLst>
          </p:cNvPr>
          <p:cNvSpPr>
            <a:spLocks noGrp="1"/>
          </p:cNvSpPr>
          <p:nvPr>
            <p:ph type="ctrTitle"/>
          </p:nvPr>
        </p:nvSpPr>
        <p:spPr/>
        <p:txBody>
          <a:bodyPr/>
          <a:lstStyle/>
          <a:p>
            <a:r>
              <a:rPr lang="de-DE" altLang="de-DE">
                <a:ea typeface="ＭＳ Ｐゴシック" panose="020B0600070205080204" pitchFamily="34" charset="-128"/>
              </a:rPr>
              <a:t>Themenübersicht</a:t>
            </a:r>
            <a:endParaRPr lang="de-DE"/>
          </a:p>
        </p:txBody>
      </p:sp>
      <p:sp>
        <p:nvSpPr>
          <p:cNvPr id="4" name="Vertikaler Textplatzhalter 3">
            <a:extLst>
              <a:ext uri="{FF2B5EF4-FFF2-40B4-BE49-F238E27FC236}">
                <a16:creationId xmlns:a16="http://schemas.microsoft.com/office/drawing/2014/main" id="{1EF0060F-F9A5-4EE4-A077-B32C46BCA3B7}"/>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39C513C5-7E5D-4463-835B-A7FB44DDC89E}"/>
              </a:ext>
            </a:extLst>
          </p:cNvPr>
          <p:cNvSpPr>
            <a:spLocks noGrp="1"/>
          </p:cNvSpPr>
          <p:nvPr>
            <p:ph type="sldNum" sz="quarter" idx="4"/>
          </p:nvPr>
        </p:nvSpPr>
        <p:spPr/>
        <p:txBody>
          <a:bodyPr/>
          <a:lstStyle/>
          <a:p>
            <a:pPr algn="r"/>
            <a:fld id="{D8EB360B-720C-704A-863E-A567E738ABDA}" type="slidenum">
              <a:rPr lang="de-DE" smtClean="0"/>
              <a:pPr algn="r"/>
              <a:t>2</a:t>
            </a:fld>
            <a:endParaRPr lang="de-DE"/>
          </a:p>
        </p:txBody>
      </p:sp>
    </p:spTree>
    <p:extLst>
      <p:ext uri="{BB962C8B-B14F-4D97-AF65-F5344CB8AC3E}">
        <p14:creationId xmlns:p14="http://schemas.microsoft.com/office/powerpoint/2010/main" val="3422657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8DB70-7AF3-4C9E-8638-6EA647821B30}"/>
              </a:ext>
            </a:extLst>
          </p:cNvPr>
          <p:cNvSpPr>
            <a:spLocks noGrp="1"/>
          </p:cNvSpPr>
          <p:nvPr>
            <p:ph type="ctrTitle"/>
          </p:nvPr>
        </p:nvSpPr>
        <p:spPr/>
        <p:txBody>
          <a:bodyPr/>
          <a:lstStyle/>
          <a:p>
            <a:r>
              <a:rPr lang="de-DE" altLang="de-DE">
                <a:ea typeface="ＭＳ Ｐゴシック" panose="020B0600070205080204" pitchFamily="34" charset="-128"/>
              </a:rPr>
              <a:t>Gefahren und Risiken:</a:t>
            </a:r>
            <a:br>
              <a:rPr lang="de-DE" altLang="de-DE">
                <a:ea typeface="ＭＳ Ｐゴシック" panose="020B0600070205080204" pitchFamily="34" charset="-128"/>
              </a:rPr>
            </a:br>
            <a:r>
              <a:rPr lang="de-DE" altLang="de-DE">
                <a:ea typeface="ＭＳ Ｐゴシック" panose="020B0600070205080204" pitchFamily="34" charset="-128"/>
              </a:rPr>
              <a:t>Toxizität</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4638D882-93A7-4C28-ADB7-96F6FEFA0B3A}"/>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5A8CD7C2-1738-4E7F-B842-67E32627C60B}"/>
              </a:ext>
            </a:extLst>
          </p:cNvPr>
          <p:cNvSpPr>
            <a:spLocks noGrp="1"/>
          </p:cNvSpPr>
          <p:nvPr>
            <p:ph type="sldNum" sz="quarter" idx="4"/>
          </p:nvPr>
        </p:nvSpPr>
        <p:spPr/>
        <p:txBody>
          <a:bodyPr/>
          <a:lstStyle/>
          <a:p>
            <a:pPr algn="r"/>
            <a:fld id="{D8EB360B-720C-704A-863E-A567E738ABDA}" type="slidenum">
              <a:rPr lang="de-DE" smtClean="0"/>
              <a:pPr algn="r"/>
              <a:t>20</a:t>
            </a:fld>
            <a:endParaRPr lang="de-DE"/>
          </a:p>
        </p:txBody>
      </p:sp>
    </p:spTree>
    <p:extLst>
      <p:ext uri="{BB962C8B-B14F-4D97-AF65-F5344CB8AC3E}">
        <p14:creationId xmlns:p14="http://schemas.microsoft.com/office/powerpoint/2010/main" val="3247640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142E948-FAC7-4814-A26A-20C7580CC966}"/>
              </a:ext>
            </a:extLst>
          </p:cNvPr>
          <p:cNvSpPr>
            <a:spLocks noGrp="1"/>
          </p:cNvSpPr>
          <p:nvPr>
            <p:ph idx="1"/>
          </p:nvPr>
        </p:nvSpPr>
        <p:spPr/>
        <p:txBody>
          <a:bodyPr/>
          <a:lstStyle/>
          <a:p>
            <a:pPr>
              <a:buFont typeface="Wingdings" panose="05000000000000000000" pitchFamily="2" charset="2"/>
              <a:buChar char="§"/>
            </a:pPr>
            <a:r>
              <a:rPr lang="de-DE" altLang="de-DE" dirty="0" err="1">
                <a:latin typeface="Arial" panose="020B0604020202020204" pitchFamily="34" charset="0"/>
                <a:ea typeface="ＭＳ Ｐゴシック" panose="020B0600070205080204" pitchFamily="34" charset="-128"/>
                <a:cs typeface="Geneva" charset="0"/>
              </a:rPr>
              <a:t>Mukokutane</a:t>
            </a:r>
            <a:r>
              <a:rPr lang="de-DE" altLang="de-DE" dirty="0">
                <a:latin typeface="Arial" panose="020B0604020202020204" pitchFamily="34" charset="0"/>
                <a:ea typeface="ＭＳ Ｐゴシック" panose="020B0600070205080204" pitchFamily="34" charset="-128"/>
                <a:cs typeface="Geneva" charset="0"/>
              </a:rPr>
              <a:t> und </a:t>
            </a:r>
            <a:r>
              <a:rPr lang="de-DE" altLang="de-DE" dirty="0" err="1">
                <a:latin typeface="Arial" panose="020B0604020202020204" pitchFamily="34" charset="0"/>
                <a:ea typeface="ＭＳ Ｐゴシック" panose="020B0600070205080204" pitchFamily="34" charset="-128"/>
                <a:cs typeface="Geneva" charset="0"/>
              </a:rPr>
              <a:t>konjunktivale</a:t>
            </a:r>
            <a:r>
              <a:rPr lang="de-DE" altLang="de-DE" dirty="0">
                <a:latin typeface="Arial" panose="020B0604020202020204" pitchFamily="34" charset="0"/>
                <a:ea typeface="ＭＳ Ｐゴシック" panose="020B0600070205080204" pitchFamily="34" charset="-128"/>
                <a:cs typeface="Geneva" charset="0"/>
              </a:rPr>
              <a:t> Wirkungen bei direktem Kontakt von Zytostatika mit Haut oder Schleimhäuten:</a:t>
            </a:r>
          </a:p>
          <a:p>
            <a:pPr marL="714375" lvl="1" indent="-266700">
              <a:buFont typeface="Symbol" panose="05050102010706020507" pitchFamily="18" charset="2"/>
              <a:buChar char="-"/>
            </a:pPr>
            <a:r>
              <a:rPr lang="de-DE" altLang="de-DE" dirty="0">
                <a:latin typeface="Arial" panose="020B0604020202020204" pitchFamily="34" charset="0"/>
                <a:ea typeface="ＭＳ Ｐゴシック" panose="020B0600070205080204" pitchFamily="34" charset="-128"/>
              </a:rPr>
              <a:t>Lokale Reaktionen: </a:t>
            </a:r>
            <a:r>
              <a:rPr lang="de-DE" altLang="de-DE" dirty="0">
                <a:solidFill>
                  <a:srgbClr val="BE0023"/>
                </a:solidFill>
                <a:latin typeface="Arial" panose="020B0604020202020204" pitchFamily="34" charset="0"/>
                <a:ea typeface="ＭＳ Ｐゴシック" panose="020B0600070205080204" pitchFamily="34" charset="-128"/>
              </a:rPr>
              <a:t>Sensibilisierung</a:t>
            </a:r>
          </a:p>
          <a:p>
            <a:pPr marL="714375" lvl="1" indent="-266700">
              <a:buFont typeface="Symbol" panose="05050102010706020507" pitchFamily="18" charset="2"/>
              <a:buChar char="-"/>
            </a:pPr>
            <a:r>
              <a:rPr lang="de-DE" altLang="de-DE" dirty="0">
                <a:latin typeface="Arial" panose="020B0604020202020204" pitchFamily="34" charset="0"/>
                <a:ea typeface="ＭＳ Ｐゴシック" panose="020B0600070205080204" pitchFamily="34" charset="-128"/>
              </a:rPr>
              <a:t>Reizende Effekte: </a:t>
            </a:r>
            <a:r>
              <a:rPr lang="de-DE" altLang="de-DE" dirty="0">
                <a:solidFill>
                  <a:srgbClr val="BE0023"/>
                </a:solidFill>
                <a:latin typeface="Arial" panose="020B0604020202020204" pitchFamily="34" charset="0"/>
                <a:ea typeface="ＭＳ Ｐゴシック" panose="020B0600070205080204" pitchFamily="34" charset="-128"/>
              </a:rPr>
              <a:t>Rötung, Brennen, Jucken</a:t>
            </a:r>
          </a:p>
          <a:p>
            <a:pPr marL="714375" lvl="1" indent="-266700">
              <a:buFont typeface="Symbol" panose="05050102010706020507" pitchFamily="18" charset="2"/>
              <a:buChar char="-"/>
            </a:pPr>
            <a:r>
              <a:rPr lang="de-DE" altLang="de-DE" dirty="0">
                <a:latin typeface="Arial" panose="020B0604020202020204" pitchFamily="34" charset="0"/>
                <a:ea typeface="ＭＳ Ｐゴシック" panose="020B0600070205080204" pitchFamily="34" charset="-128"/>
              </a:rPr>
              <a:t>Ätzende, gewebezerstörende Effekte: </a:t>
            </a:r>
            <a:r>
              <a:rPr lang="de-DE" altLang="de-DE" dirty="0" err="1">
                <a:solidFill>
                  <a:srgbClr val="BE0023"/>
                </a:solidFill>
                <a:latin typeface="Arial" panose="020B0604020202020204" pitchFamily="34" charset="0"/>
                <a:ea typeface="ＭＳ Ｐゴシック" panose="020B0600070205080204" pitchFamily="34" charset="-128"/>
              </a:rPr>
              <a:t>Nekrotisierung</a:t>
            </a:r>
            <a:endParaRPr lang="de-DE" altLang="de-DE" dirty="0">
              <a:solidFill>
                <a:srgbClr val="BE0023"/>
              </a:solidFill>
              <a:latin typeface="Arial" panose="020B0604020202020204" pitchFamily="34" charset="0"/>
              <a:ea typeface="ＭＳ Ｐゴシック" panose="020B0600070205080204" pitchFamily="34" charset="-128"/>
            </a:endParaRPr>
          </a:p>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rPr>
              <a:t>Das Ausmaß ist abhängig von der Substanzeigenschaft, der Konzentration der Lösung und der Zeitdauer des Kontaktes</a:t>
            </a:r>
          </a:p>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rPr>
              <a:t>Beispiele:</a:t>
            </a:r>
          </a:p>
          <a:p>
            <a:pPr marL="714375" lvl="1" indent="-266700">
              <a:buFont typeface="Symbol" panose="05050102010706020507" pitchFamily="18" charset="2"/>
              <a:buChar char="-"/>
            </a:pPr>
            <a:r>
              <a:rPr lang="de-DE" altLang="de-DE" dirty="0">
                <a:latin typeface="Arial" panose="020B0604020202020204" pitchFamily="34" charset="0"/>
                <a:ea typeface="ＭＳ Ｐゴシック" panose="020B0600070205080204" pitchFamily="34" charset="-128"/>
              </a:rPr>
              <a:t>Kontaktekzeme durch 5-Fluorouracil</a:t>
            </a:r>
          </a:p>
          <a:p>
            <a:pPr marL="714375" lvl="1" indent="-266700">
              <a:buFont typeface="Symbol" panose="05050102010706020507" pitchFamily="18" charset="2"/>
              <a:buChar char="-"/>
            </a:pPr>
            <a:r>
              <a:rPr lang="de-DE" altLang="de-DE" dirty="0">
                <a:latin typeface="Arial" panose="020B0604020202020204" pitchFamily="34" charset="0"/>
                <a:ea typeface="ＭＳ Ｐゴシック" panose="020B0600070205080204" pitchFamily="34" charset="-128"/>
              </a:rPr>
              <a:t>Subkutane Gabe von </a:t>
            </a:r>
            <a:r>
              <a:rPr lang="de-DE" altLang="de-DE" dirty="0" err="1">
                <a:latin typeface="Arial" panose="020B0604020202020204" pitchFamily="34" charset="0"/>
                <a:ea typeface="ＭＳ Ｐゴシック" panose="020B0600070205080204" pitchFamily="34" charset="-128"/>
              </a:rPr>
              <a:t>Cytarabin</a:t>
            </a:r>
            <a:r>
              <a:rPr lang="de-DE" altLang="de-DE" dirty="0">
                <a:latin typeface="Arial" panose="020B0604020202020204" pitchFamily="34" charset="0"/>
                <a:ea typeface="ＭＳ Ｐゴシック" panose="020B0600070205080204" pitchFamily="34" charset="-128"/>
              </a:rPr>
              <a:t> </a:t>
            </a:r>
            <a:r>
              <a:rPr lang="de-DE" altLang="de-DE" dirty="0">
                <a:latin typeface="Arial" panose="020B0604020202020204" pitchFamily="34" charset="0"/>
                <a:ea typeface="ＭＳ Ｐゴシック" panose="020B0600070205080204" pitchFamily="34" charset="-128"/>
                <a:sym typeface="Wingdings" panose="05000000000000000000" pitchFamily="2" charset="2"/>
              </a:rPr>
              <a:t> lokal nicht toxisch</a:t>
            </a:r>
          </a:p>
          <a:p>
            <a:endParaRPr lang="de-DE" dirty="0"/>
          </a:p>
        </p:txBody>
      </p:sp>
      <p:sp>
        <p:nvSpPr>
          <p:cNvPr id="3" name="Titel 2">
            <a:extLst>
              <a:ext uri="{FF2B5EF4-FFF2-40B4-BE49-F238E27FC236}">
                <a16:creationId xmlns:a16="http://schemas.microsoft.com/office/drawing/2014/main" id="{4D3A6AB0-1478-405A-89FF-FEF5DE4137E2}"/>
              </a:ext>
            </a:extLst>
          </p:cNvPr>
          <p:cNvSpPr>
            <a:spLocks noGrp="1"/>
          </p:cNvSpPr>
          <p:nvPr>
            <p:ph type="ctrTitle"/>
          </p:nvPr>
        </p:nvSpPr>
        <p:spPr/>
        <p:txBody>
          <a:bodyPr/>
          <a:lstStyle/>
          <a:p>
            <a:r>
              <a:rPr lang="de-DE" altLang="de-DE">
                <a:ea typeface="ＭＳ Ｐゴシック" panose="020B0600070205080204" pitchFamily="34" charset="-128"/>
              </a:rPr>
              <a:t>Lokale Toxizität von Zytostatika</a:t>
            </a:r>
            <a:endParaRPr lang="de-DE"/>
          </a:p>
        </p:txBody>
      </p:sp>
      <p:sp>
        <p:nvSpPr>
          <p:cNvPr id="4" name="Vertikaler Textplatzhalter 3">
            <a:extLst>
              <a:ext uri="{FF2B5EF4-FFF2-40B4-BE49-F238E27FC236}">
                <a16:creationId xmlns:a16="http://schemas.microsoft.com/office/drawing/2014/main" id="{9D26DA1E-D894-46DA-8A6D-5D00C249E017}"/>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A72D59A-1447-4396-ACA7-54E93DB321D0}"/>
              </a:ext>
            </a:extLst>
          </p:cNvPr>
          <p:cNvSpPr>
            <a:spLocks noGrp="1"/>
          </p:cNvSpPr>
          <p:nvPr>
            <p:ph type="sldNum" sz="quarter" idx="4"/>
          </p:nvPr>
        </p:nvSpPr>
        <p:spPr/>
        <p:txBody>
          <a:bodyPr/>
          <a:lstStyle/>
          <a:p>
            <a:pPr algn="r"/>
            <a:fld id="{D8EB360B-720C-704A-863E-A567E738ABDA}" type="slidenum">
              <a:rPr lang="de-DE" smtClean="0"/>
              <a:pPr algn="r"/>
              <a:t>21</a:t>
            </a:fld>
            <a:endParaRPr lang="de-DE"/>
          </a:p>
        </p:txBody>
      </p:sp>
    </p:spTree>
    <p:extLst>
      <p:ext uri="{BB962C8B-B14F-4D97-AF65-F5344CB8AC3E}">
        <p14:creationId xmlns:p14="http://schemas.microsoft.com/office/powerpoint/2010/main" val="3056536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A64FF0D7-E130-46ED-8937-BF6E91219636}"/>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61782093-4CAB-49EB-86CE-34BDD3DE6CCD}"/>
              </a:ext>
            </a:extLst>
          </p:cNvPr>
          <p:cNvSpPr>
            <a:spLocks noGrp="1"/>
          </p:cNvSpPr>
          <p:nvPr>
            <p:ph type="sldNum" sz="quarter" idx="4"/>
          </p:nvPr>
        </p:nvSpPr>
        <p:spPr/>
        <p:txBody>
          <a:bodyPr/>
          <a:lstStyle/>
          <a:p>
            <a:pPr algn="r"/>
            <a:fld id="{D8EB360B-720C-704A-863E-A567E738ABDA}" type="slidenum">
              <a:rPr lang="de-DE" smtClean="0"/>
              <a:pPr algn="r"/>
              <a:t>22</a:t>
            </a:fld>
            <a:endParaRPr lang="de-DE"/>
          </a:p>
        </p:txBody>
      </p:sp>
      <p:pic>
        <p:nvPicPr>
          <p:cNvPr id="6" name="Picture 3">
            <a:extLst>
              <a:ext uri="{FF2B5EF4-FFF2-40B4-BE49-F238E27FC236}">
                <a16:creationId xmlns:a16="http://schemas.microsoft.com/office/drawing/2014/main" id="{62DD7445-751F-4395-8FAF-8EE8F247A910}"/>
              </a:ext>
            </a:extLst>
          </p:cNvPr>
          <p:cNvPicPr>
            <a:picLocks noChangeAspect="1"/>
          </p:cNvPicPr>
          <p:nvPr/>
        </p:nvPicPr>
        <p:blipFill>
          <a:blip r:embed="rId3"/>
          <a:stretch>
            <a:fillRect/>
          </a:stretch>
        </p:blipFill>
        <p:spPr>
          <a:xfrm>
            <a:off x="2730128" y="421336"/>
            <a:ext cx="5284319" cy="4432746"/>
          </a:xfrm>
          <a:prstGeom prst="rect">
            <a:avLst/>
          </a:prstGeom>
        </p:spPr>
      </p:pic>
    </p:spTree>
    <p:extLst>
      <p:ext uri="{BB962C8B-B14F-4D97-AF65-F5344CB8AC3E}">
        <p14:creationId xmlns:p14="http://schemas.microsoft.com/office/powerpoint/2010/main" val="744829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DC9DA6D-A30C-4268-AFF8-58FF566F29A8}"/>
              </a:ext>
            </a:extLst>
          </p:cNvPr>
          <p:cNvSpPr>
            <a:spLocks noGrp="1"/>
          </p:cNvSpPr>
          <p:nvPr>
            <p:ph idx="1"/>
          </p:nvPr>
        </p:nvSpPr>
        <p:spPr>
          <a:xfrm>
            <a:off x="1790702" y="1087041"/>
            <a:ext cx="7038975" cy="3834583"/>
          </a:xfrm>
        </p:spPr>
        <p:txBody>
          <a:bodyPr/>
          <a:lstStyle/>
          <a:p>
            <a:pPr>
              <a:buFont typeface="Wingdings" panose="05000000000000000000" pitchFamily="2" charset="2"/>
              <a:buNone/>
            </a:pPr>
            <a:r>
              <a:rPr lang="de-DE" altLang="de-DE" sz="1700" b="1">
                <a:latin typeface="Arial" panose="020B0604020202020204" pitchFamily="34" charset="0"/>
                <a:ea typeface="ＭＳ Ｐゴシック" panose="020B0600070205080204" pitchFamily="34" charset="-128"/>
                <a:cs typeface="Geneva" charset="0"/>
              </a:rPr>
              <a:t>Zytostatika sind </a:t>
            </a:r>
            <a:r>
              <a:rPr lang="de-DE" altLang="de-DE" sz="1700" b="1">
                <a:solidFill>
                  <a:srgbClr val="BE0023"/>
                </a:solidFill>
                <a:latin typeface="Arial" panose="020B0604020202020204" pitchFamily="34" charset="0"/>
                <a:ea typeface="ＭＳ Ｐゴシック" panose="020B0600070205080204" pitchFamily="34" charset="-128"/>
                <a:cs typeface="Geneva" charset="0"/>
              </a:rPr>
              <a:t>CMR</a:t>
            </a:r>
            <a:r>
              <a:rPr lang="de-DE" altLang="de-DE" sz="1700" b="1">
                <a:latin typeface="Arial" panose="020B0604020202020204" pitchFamily="34" charset="0"/>
                <a:ea typeface="ＭＳ Ｐゴシック" panose="020B0600070205080204" pitchFamily="34" charset="-128"/>
                <a:cs typeface="Geneva" charset="0"/>
              </a:rPr>
              <a:t>-Stoffe</a:t>
            </a:r>
          </a:p>
          <a:p>
            <a:pPr>
              <a:buFont typeface="Wingdings" panose="05000000000000000000" pitchFamily="2" charset="2"/>
              <a:buChar char="§"/>
            </a:pPr>
            <a:r>
              <a:rPr lang="de-DE" altLang="de-DE" b="1">
                <a:solidFill>
                  <a:srgbClr val="BE0023"/>
                </a:solidFill>
                <a:latin typeface="Arial" panose="020B0604020202020204" pitchFamily="34" charset="0"/>
                <a:ea typeface="ＭＳ Ｐゴシック" panose="020B0600070205080204" pitchFamily="34" charset="-128"/>
                <a:cs typeface="Geneva" charset="0"/>
              </a:rPr>
              <a:t>C</a:t>
            </a:r>
            <a:r>
              <a:rPr lang="de-DE" altLang="de-DE">
                <a:latin typeface="Arial" panose="020B0604020202020204" pitchFamily="34" charset="0"/>
                <a:ea typeface="ＭＳ Ｐゴシック" panose="020B0600070205080204" pitchFamily="34" charset="-128"/>
                <a:cs typeface="Geneva" charset="0"/>
              </a:rPr>
              <a:t>ancerogen (krebserzeugend)</a:t>
            </a:r>
          </a:p>
          <a:p>
            <a:pPr>
              <a:buFont typeface="Wingdings" panose="05000000000000000000" pitchFamily="2" charset="2"/>
              <a:buChar char="§"/>
            </a:pPr>
            <a:r>
              <a:rPr lang="de-DE" altLang="de-DE" b="1">
                <a:solidFill>
                  <a:srgbClr val="BE0023"/>
                </a:solidFill>
                <a:latin typeface="Arial" panose="020B0604020202020204" pitchFamily="34" charset="0"/>
                <a:ea typeface="ＭＳ Ｐゴシック" panose="020B0600070205080204" pitchFamily="34" charset="-128"/>
                <a:cs typeface="Geneva" charset="0"/>
              </a:rPr>
              <a:t>M</a:t>
            </a:r>
            <a:r>
              <a:rPr lang="de-DE" altLang="de-DE">
                <a:latin typeface="Arial" panose="020B0604020202020204" pitchFamily="34" charset="0"/>
                <a:ea typeface="ＭＳ Ｐゴシック" panose="020B0600070205080204" pitchFamily="34" charset="-128"/>
                <a:cs typeface="Geneva" charset="0"/>
              </a:rPr>
              <a:t>utagen (erbgutverändernd)</a:t>
            </a:r>
          </a:p>
          <a:p>
            <a:pPr>
              <a:buFont typeface="Wingdings" panose="05000000000000000000" pitchFamily="2" charset="2"/>
              <a:buChar char="§"/>
            </a:pPr>
            <a:r>
              <a:rPr lang="de-DE" altLang="de-DE" b="1">
                <a:solidFill>
                  <a:srgbClr val="BE0023"/>
                </a:solidFill>
                <a:latin typeface="Arial" panose="020B0604020202020204" pitchFamily="34" charset="0"/>
                <a:ea typeface="ＭＳ Ｐゴシック" panose="020B0600070205080204" pitchFamily="34" charset="-128"/>
                <a:cs typeface="Geneva" charset="0"/>
              </a:rPr>
              <a:t>R</a:t>
            </a:r>
            <a:r>
              <a:rPr lang="de-DE" altLang="de-DE">
                <a:latin typeface="Arial" panose="020B0604020202020204" pitchFamily="34" charset="0"/>
                <a:ea typeface="ＭＳ Ｐゴシック" panose="020B0600070205080204" pitchFamily="34" charset="-128"/>
                <a:cs typeface="Geneva" charset="0"/>
              </a:rPr>
              <a:t>eproduktionstoxisch (fortpflanzungsgefährdend)</a:t>
            </a:r>
          </a:p>
          <a:p>
            <a:endParaRPr lang="de-DE" altLang="de-DE">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None/>
            </a:pPr>
            <a:r>
              <a:rPr lang="de-DE" altLang="de-DE" sz="1700" b="1">
                <a:latin typeface="Arial" panose="020B0604020202020204" pitchFamily="34" charset="0"/>
                <a:ea typeface="ＭＳ Ｐゴシック" panose="020B0600070205080204" pitchFamily="34" charset="-128"/>
                <a:cs typeface="Geneva" charset="0"/>
              </a:rPr>
              <a:t>Mögliche zytotoxische Effekte auf</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Knochenmark</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Darmschleimhaut</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Haarfollikelzellen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Keimdrüsen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Körpereigene Abwehr</a:t>
            </a:r>
            <a:endParaRPr lang="de-DE" altLang="de-DE">
              <a:latin typeface="Arial" panose="020B0604020202020204" pitchFamily="34" charset="0"/>
              <a:ea typeface="ＭＳ Ｐゴシック" panose="020B0600070205080204" pitchFamily="34" charset="-128"/>
              <a:cs typeface="Geneva" charset="0"/>
              <a:sym typeface="Wingdings" panose="05000000000000000000" pitchFamily="2" charset="2"/>
            </a:endParaRPr>
          </a:p>
          <a:p>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8DCD46A6-611E-42D7-A1B6-925615B55CC5}"/>
              </a:ext>
            </a:extLst>
          </p:cNvPr>
          <p:cNvSpPr>
            <a:spLocks noGrp="1"/>
          </p:cNvSpPr>
          <p:nvPr>
            <p:ph type="ctrTitle"/>
          </p:nvPr>
        </p:nvSpPr>
        <p:spPr/>
        <p:txBody>
          <a:bodyPr/>
          <a:lstStyle/>
          <a:p>
            <a:r>
              <a:rPr lang="de-DE" altLang="de-DE">
                <a:ea typeface="ＭＳ Ｐゴシック" panose="020B0600070205080204" pitchFamily="34" charset="-128"/>
              </a:rPr>
              <a:t>Systemische Toxizität von Zytostatika</a:t>
            </a:r>
            <a:endParaRPr lang="de-DE"/>
          </a:p>
        </p:txBody>
      </p:sp>
      <p:sp>
        <p:nvSpPr>
          <p:cNvPr id="4" name="Vertikaler Textplatzhalter 3">
            <a:extLst>
              <a:ext uri="{FF2B5EF4-FFF2-40B4-BE49-F238E27FC236}">
                <a16:creationId xmlns:a16="http://schemas.microsoft.com/office/drawing/2014/main" id="{13787419-BBE7-4006-A6FA-E578DD0B39FD}"/>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8D708BE7-F292-4784-A4E9-A4C3C8637DDE}"/>
              </a:ext>
            </a:extLst>
          </p:cNvPr>
          <p:cNvSpPr>
            <a:spLocks noGrp="1"/>
          </p:cNvSpPr>
          <p:nvPr>
            <p:ph type="sldNum" sz="quarter" idx="4"/>
          </p:nvPr>
        </p:nvSpPr>
        <p:spPr/>
        <p:txBody>
          <a:bodyPr/>
          <a:lstStyle/>
          <a:p>
            <a:pPr algn="r"/>
            <a:fld id="{D8EB360B-720C-704A-863E-A567E738ABDA}" type="slidenum">
              <a:rPr lang="de-DE" smtClean="0"/>
              <a:pPr algn="r"/>
              <a:t>23</a:t>
            </a:fld>
            <a:endParaRPr lang="de-DE"/>
          </a:p>
        </p:txBody>
      </p:sp>
    </p:spTree>
    <p:extLst>
      <p:ext uri="{BB962C8B-B14F-4D97-AF65-F5344CB8AC3E}">
        <p14:creationId xmlns:p14="http://schemas.microsoft.com/office/powerpoint/2010/main" val="592212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4AAC299-F6F2-4CAE-8B1B-293F476EDB61}"/>
              </a:ext>
            </a:extLst>
          </p:cNvPr>
          <p:cNvSpPr>
            <a:spLocks noGrp="1"/>
          </p:cNvSpPr>
          <p:nvPr>
            <p:ph idx="1"/>
          </p:nvPr>
        </p:nvSpPr>
        <p:spPr/>
        <p:txBody>
          <a:bodyPr/>
          <a:lstStyle/>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sym typeface="Wingdings" panose="05000000000000000000" pitchFamily="2" charset="2"/>
              </a:rPr>
              <a:t>Zu beobachten nach </a:t>
            </a:r>
            <a:r>
              <a:rPr lang="de-DE" altLang="de-DE" dirty="0">
                <a:latin typeface="Arial" panose="020B0604020202020204" pitchFamily="34" charset="0"/>
                <a:ea typeface="ＭＳ Ｐゴシック" panose="020B0600070205080204" pitchFamily="34" charset="-128"/>
                <a:cs typeface="Geneva" charset="0"/>
              </a:rPr>
              <a:t>Unfällen oder bei unzureichenden Arbeitsschutzmaßnahmen</a:t>
            </a:r>
          </a:p>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rPr>
              <a:t>Symptome: Schwindel, Übelkeit, Erbrechen, Durchfall, Kopfschmerzen, Schleimhautreizungen</a:t>
            </a:r>
          </a:p>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rPr>
              <a:t>Bei wiederholter und längerer Exposition: </a:t>
            </a:r>
            <a:r>
              <a:rPr lang="de-DE" altLang="de-DE" b="1" dirty="0">
                <a:latin typeface="Arial" panose="020B0604020202020204" pitchFamily="34" charset="0"/>
                <a:ea typeface="ＭＳ Ｐゴシック" panose="020B0600070205080204" pitchFamily="34" charset="-128"/>
                <a:cs typeface="Geneva" charset="0"/>
              </a:rPr>
              <a:t>Haarausfall</a:t>
            </a:r>
            <a:r>
              <a:rPr lang="de-DE" altLang="de-DE" dirty="0">
                <a:latin typeface="Arial" panose="020B0604020202020204" pitchFamily="34" charset="0"/>
                <a:ea typeface="ＭＳ Ｐゴシック" panose="020B0600070205080204" pitchFamily="34" charset="-128"/>
                <a:cs typeface="Geneva" charset="0"/>
              </a:rPr>
              <a:t> und </a:t>
            </a:r>
            <a:r>
              <a:rPr lang="de-DE" altLang="de-DE" b="1" dirty="0">
                <a:latin typeface="Arial" panose="020B0604020202020204" pitchFamily="34" charset="0"/>
                <a:ea typeface="ＭＳ Ｐゴシック" panose="020B0600070205080204" pitchFamily="34" charset="-128"/>
                <a:cs typeface="Geneva" charset="0"/>
              </a:rPr>
              <a:t>Leberschäden</a:t>
            </a:r>
            <a:r>
              <a:rPr lang="de-DE" altLang="de-DE" dirty="0">
                <a:latin typeface="Arial" panose="020B0604020202020204" pitchFamily="34" charset="0"/>
                <a:ea typeface="ＭＳ Ｐゴシック" panose="020B0600070205080204" pitchFamily="34" charset="-128"/>
                <a:cs typeface="Geneva" charset="0"/>
              </a:rPr>
              <a:t> (Symptome einer zeitverzögert auftretenden chronischen Toxizität)</a:t>
            </a:r>
          </a:p>
          <a:p>
            <a:pPr>
              <a:buFont typeface="Wingdings" panose="05000000000000000000" pitchFamily="2" charset="2"/>
              <a:buChar char="§"/>
            </a:pPr>
            <a:endParaRPr lang="de-DE" altLang="de-DE" dirty="0">
              <a:latin typeface="Arial" panose="020B0604020202020204" pitchFamily="34" charset="0"/>
              <a:ea typeface="ＭＳ Ｐゴシック" panose="020B0600070205080204" pitchFamily="34" charset="-128"/>
              <a:cs typeface="Geneva" charset="0"/>
            </a:endParaRPr>
          </a:p>
          <a:p>
            <a:pPr marL="0" indent="0">
              <a:buNone/>
            </a:pPr>
            <a:endParaRPr lang="de-DE" dirty="0"/>
          </a:p>
        </p:txBody>
      </p:sp>
      <p:sp>
        <p:nvSpPr>
          <p:cNvPr id="3" name="Titel 2">
            <a:extLst>
              <a:ext uri="{FF2B5EF4-FFF2-40B4-BE49-F238E27FC236}">
                <a16:creationId xmlns:a16="http://schemas.microsoft.com/office/drawing/2014/main" id="{3C3BC946-2BAD-495D-9660-A7D26DF47F8E}"/>
              </a:ext>
            </a:extLst>
          </p:cNvPr>
          <p:cNvSpPr>
            <a:spLocks noGrp="1"/>
          </p:cNvSpPr>
          <p:nvPr>
            <p:ph type="ctrTitle"/>
          </p:nvPr>
        </p:nvSpPr>
        <p:spPr/>
        <p:txBody>
          <a:bodyPr/>
          <a:lstStyle/>
          <a:p>
            <a:pPr>
              <a:buFont typeface="Wingdings" panose="05000000000000000000" pitchFamily="2" charset="2"/>
              <a:buNone/>
            </a:pPr>
            <a:r>
              <a:rPr lang="de-DE" altLang="de-DE" sz="2030" dirty="0">
                <a:latin typeface="Arial" panose="020B0604020202020204" pitchFamily="34" charset="0"/>
                <a:ea typeface="ＭＳ Ｐゴシック" panose="020B0600070205080204" pitchFamily="34" charset="-128"/>
                <a:cs typeface="Geneva" charset="0"/>
              </a:rPr>
              <a:t>Akute systemische Toxizität</a:t>
            </a:r>
          </a:p>
        </p:txBody>
      </p:sp>
      <p:sp>
        <p:nvSpPr>
          <p:cNvPr id="4" name="Vertikaler Textplatzhalter 3">
            <a:extLst>
              <a:ext uri="{FF2B5EF4-FFF2-40B4-BE49-F238E27FC236}">
                <a16:creationId xmlns:a16="http://schemas.microsoft.com/office/drawing/2014/main" id="{538784E9-60A0-4398-B697-7201E06CB87B}"/>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222F62D4-079A-41AD-B95B-3CDA6263ACD8}"/>
              </a:ext>
            </a:extLst>
          </p:cNvPr>
          <p:cNvSpPr>
            <a:spLocks noGrp="1"/>
          </p:cNvSpPr>
          <p:nvPr>
            <p:ph type="sldNum" sz="quarter" idx="4"/>
          </p:nvPr>
        </p:nvSpPr>
        <p:spPr/>
        <p:txBody>
          <a:bodyPr/>
          <a:lstStyle/>
          <a:p>
            <a:pPr algn="r"/>
            <a:fld id="{D8EB360B-720C-704A-863E-A567E738ABDA}" type="slidenum">
              <a:rPr lang="de-DE" smtClean="0"/>
              <a:pPr algn="r"/>
              <a:t>24</a:t>
            </a:fld>
            <a:endParaRPr lang="de-DE"/>
          </a:p>
        </p:txBody>
      </p:sp>
    </p:spTree>
    <p:extLst>
      <p:ext uri="{BB962C8B-B14F-4D97-AF65-F5344CB8AC3E}">
        <p14:creationId xmlns:p14="http://schemas.microsoft.com/office/powerpoint/2010/main" val="3268962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0D6DB89-8D47-408A-894C-C87F3CFD5022}"/>
              </a:ext>
            </a:extLst>
          </p:cNvPr>
          <p:cNvSpPr>
            <a:spLocks noGrp="1"/>
          </p:cNvSpPr>
          <p:nvPr>
            <p:ph idx="1"/>
          </p:nvPr>
        </p:nvSpPr>
        <p:spPr/>
        <p:txBody>
          <a:bodyPr lIns="91440" tIns="45720" rIns="91440" bIns="45720" anchor="t"/>
          <a:lstStyle/>
          <a:p>
            <a:pPr marL="0" indent="0">
              <a:buFont typeface="Arial" panose="020B0604020202020204" pitchFamily="34" charset="0"/>
              <a:buNone/>
              <a:defRPr/>
            </a:pPr>
            <a:r>
              <a:rPr lang="de-DE" altLang="de-DE" sz="1700" b="1" dirty="0">
                <a:latin typeface="Arial"/>
                <a:ea typeface="ＭＳ Ｐゴシック"/>
                <a:cs typeface="Geneva" charset="0"/>
              </a:rPr>
              <a:t>Mögliche Kontaminationen</a:t>
            </a:r>
          </a:p>
          <a:p>
            <a:pPr>
              <a:buFont typeface="Wingdings" panose="05000000000000000000" pitchFamily="2" charset="2"/>
              <a:buChar char="§"/>
              <a:defRPr/>
            </a:pPr>
            <a:r>
              <a:rPr lang="de-DE" altLang="de-DE" dirty="0">
                <a:latin typeface="Arial"/>
                <a:ea typeface="ＭＳ Ｐゴシック"/>
                <a:cs typeface="Geneva" charset="0"/>
              </a:rPr>
              <a:t>Kontamination des Pflege-Personals</a:t>
            </a:r>
          </a:p>
          <a:p>
            <a:pPr marL="714375" lvl="2" indent="-269875">
              <a:buFont typeface="Symbol" panose="05050102010706020507" pitchFamily="18" charset="2"/>
              <a:buChar char="-"/>
              <a:defRPr/>
            </a:pPr>
            <a:r>
              <a:rPr lang="de-DE" altLang="de-DE" dirty="0">
                <a:solidFill>
                  <a:schemeClr val="tx1">
                    <a:lumMod val="65000"/>
                    <a:lumOff val="35000"/>
                  </a:schemeClr>
                </a:solidFill>
                <a:latin typeface="Arial"/>
                <a:ea typeface="ＭＳ Ｐゴシック"/>
                <a:cs typeface="Arial"/>
              </a:rPr>
              <a:t>DNA-Schäden (Chromosomenaberrationen, </a:t>
            </a:r>
            <a:r>
              <a:rPr lang="de-DE" altLang="de-DE" dirty="0" err="1">
                <a:solidFill>
                  <a:schemeClr val="tx1">
                    <a:lumMod val="65000"/>
                    <a:lumOff val="35000"/>
                  </a:schemeClr>
                </a:solidFill>
                <a:latin typeface="Arial"/>
                <a:ea typeface="ＭＳ Ｐゴシック"/>
                <a:cs typeface="Arial"/>
              </a:rPr>
              <a:t>Schwesterchromatidentausch</a:t>
            </a:r>
            <a:r>
              <a:rPr lang="de-DE" altLang="de-DE" dirty="0">
                <a:solidFill>
                  <a:schemeClr val="tx1">
                    <a:lumMod val="65000"/>
                    <a:lumOff val="35000"/>
                  </a:schemeClr>
                </a:solidFill>
                <a:latin typeface="Arial"/>
                <a:ea typeface="ＭＳ Ｐゴシック"/>
                <a:cs typeface="Arial"/>
              </a:rPr>
              <a:t>, Mikronuklei)</a:t>
            </a:r>
            <a:r>
              <a:rPr lang="de-DE" altLang="de-DE" baseline="30000" dirty="0">
                <a:solidFill>
                  <a:schemeClr val="tx1">
                    <a:lumMod val="65000"/>
                    <a:lumOff val="35000"/>
                  </a:schemeClr>
                </a:solidFill>
                <a:latin typeface="Arial"/>
                <a:ea typeface="ＭＳ Ｐゴシック"/>
                <a:cs typeface="Arial"/>
              </a:rPr>
              <a:t> [28] </a:t>
            </a:r>
            <a:r>
              <a:rPr lang="de-DE" baseline="30000" dirty="0">
                <a:solidFill>
                  <a:schemeClr val="tx1">
                    <a:lumMod val="65000"/>
                    <a:lumOff val="35000"/>
                  </a:schemeClr>
                </a:solidFill>
                <a:latin typeface="Arial"/>
                <a:ea typeface="ＭＳ Ｐゴシック"/>
                <a:cs typeface="Arial"/>
              </a:rPr>
              <a:t>[3]</a:t>
            </a:r>
          </a:p>
          <a:p>
            <a:pPr marL="714375" lvl="2" indent="-269875">
              <a:buFont typeface="Symbol" panose="05050102010706020507" pitchFamily="18" charset="2"/>
              <a:buChar char="-"/>
              <a:defRPr/>
            </a:pPr>
            <a:r>
              <a:rPr lang="de-DE" altLang="de-DE" dirty="0">
                <a:latin typeface="Arial"/>
                <a:ea typeface="ＭＳ Ｐゴシック"/>
                <a:cs typeface="Arial"/>
              </a:rPr>
              <a:t>Nachweis von Zytostatika oder deren Metabolite im Urin</a:t>
            </a:r>
            <a:r>
              <a:rPr lang="de-DE" altLang="de-DE" baseline="30000" dirty="0">
                <a:latin typeface="Arial"/>
                <a:ea typeface="ＭＳ Ｐゴシック"/>
                <a:cs typeface="Arial"/>
              </a:rPr>
              <a:t> [4]</a:t>
            </a:r>
          </a:p>
          <a:p>
            <a:pPr marL="444500" lvl="2" indent="0">
              <a:buNone/>
              <a:defRPr/>
            </a:pPr>
            <a:endParaRPr lang="de-DE" altLang="de-DE" dirty="0">
              <a:ea typeface="ＭＳ Ｐゴシック" pitchFamily="34" charset="-128"/>
            </a:endParaRPr>
          </a:p>
          <a:p>
            <a:r>
              <a:rPr lang="de-DE" dirty="0"/>
              <a:t>Umgebung</a:t>
            </a:r>
          </a:p>
          <a:p>
            <a:pPr lvl="3">
              <a:buClr>
                <a:srgbClr val="D11242"/>
              </a:buClr>
              <a:buFont typeface="Symbol" panose="05050102010706020507" pitchFamily="18" charset="2"/>
              <a:buChar char="-"/>
            </a:pPr>
            <a:r>
              <a:rPr lang="de-DE" altLang="de-DE" dirty="0">
                <a:latin typeface="Arial"/>
                <a:ea typeface="ＭＳ Ｐゴシック"/>
                <a:cs typeface="Arial"/>
              </a:rPr>
              <a:t> Kontamination von Oberflächen </a:t>
            </a:r>
            <a:r>
              <a:rPr lang="de-DE" altLang="de-DE" baseline="30000" dirty="0">
                <a:latin typeface="Arial"/>
                <a:ea typeface="ＭＳ Ｐゴシック"/>
                <a:cs typeface="Arial"/>
              </a:rPr>
              <a:t>[5] </a:t>
            </a:r>
            <a:endParaRPr lang="de-DE" altLang="de-DE" baseline="30000" dirty="0">
              <a:latin typeface="Arial" pitchFamily="34" charset="0"/>
              <a:ea typeface="ＭＳ Ｐゴシック" pitchFamily="34" charset="-128"/>
              <a:cs typeface="Arial" pitchFamily="34" charset="0"/>
            </a:endParaRPr>
          </a:p>
          <a:p>
            <a:pPr marL="0" indent="0">
              <a:buNone/>
            </a:pPr>
            <a:endParaRPr lang="de-DE" dirty="0"/>
          </a:p>
        </p:txBody>
      </p:sp>
      <p:sp>
        <p:nvSpPr>
          <p:cNvPr id="3" name="Titel 2">
            <a:extLst>
              <a:ext uri="{FF2B5EF4-FFF2-40B4-BE49-F238E27FC236}">
                <a16:creationId xmlns:a16="http://schemas.microsoft.com/office/drawing/2014/main" id="{5983F76A-9888-44F3-8603-7CDD9BCCB818}"/>
              </a:ext>
            </a:extLst>
          </p:cNvPr>
          <p:cNvSpPr>
            <a:spLocks noGrp="1"/>
          </p:cNvSpPr>
          <p:nvPr>
            <p:ph type="ctrTitle"/>
          </p:nvPr>
        </p:nvSpPr>
        <p:spPr/>
        <p:txBody>
          <a:bodyPr/>
          <a:lstStyle/>
          <a:p>
            <a:r>
              <a:rPr lang="de-DE" altLang="de-DE" dirty="0">
                <a:ea typeface="ＭＳ Ｐゴシック" panose="020B0600070205080204" pitchFamily="34" charset="-128"/>
              </a:rPr>
              <a:t>Gefährdung durch Zytostatika</a:t>
            </a:r>
            <a:endParaRPr lang="de-DE" dirty="0"/>
          </a:p>
        </p:txBody>
      </p:sp>
      <p:sp>
        <p:nvSpPr>
          <p:cNvPr id="4" name="Vertikaler Textplatzhalter 3">
            <a:extLst>
              <a:ext uri="{FF2B5EF4-FFF2-40B4-BE49-F238E27FC236}">
                <a16:creationId xmlns:a16="http://schemas.microsoft.com/office/drawing/2014/main" id="{E110346A-4C69-4AD0-A932-AE2AB583F9D7}"/>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74CD801C-E497-4749-9860-C6FABC914936}"/>
              </a:ext>
            </a:extLst>
          </p:cNvPr>
          <p:cNvSpPr>
            <a:spLocks noGrp="1"/>
          </p:cNvSpPr>
          <p:nvPr>
            <p:ph type="sldNum" sz="quarter" idx="4"/>
          </p:nvPr>
        </p:nvSpPr>
        <p:spPr/>
        <p:txBody>
          <a:bodyPr/>
          <a:lstStyle/>
          <a:p>
            <a:pPr algn="r"/>
            <a:fld id="{D8EB360B-720C-704A-863E-A567E738ABDA}" type="slidenum">
              <a:rPr lang="de-DE" smtClean="0"/>
              <a:pPr algn="r"/>
              <a:t>25</a:t>
            </a:fld>
            <a:endParaRPr lang="de-DE"/>
          </a:p>
        </p:txBody>
      </p:sp>
    </p:spTree>
    <p:extLst>
      <p:ext uri="{BB962C8B-B14F-4D97-AF65-F5344CB8AC3E}">
        <p14:creationId xmlns:p14="http://schemas.microsoft.com/office/powerpoint/2010/main" val="1014133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CC54791-3F06-4C64-B7A3-5CD3AFC027C1}"/>
              </a:ext>
            </a:extLst>
          </p:cNvPr>
          <p:cNvSpPr>
            <a:spLocks noGrp="1"/>
          </p:cNvSpPr>
          <p:nvPr>
            <p:ph idx="1"/>
          </p:nvPr>
        </p:nvSpPr>
        <p:spPr>
          <a:xfrm>
            <a:off x="1790702" y="1087041"/>
            <a:ext cx="7271895" cy="3613547"/>
          </a:xfrm>
        </p:spPr>
        <p:txBody>
          <a:bodyPr/>
          <a:lstStyle/>
          <a:p>
            <a:pPr marL="0" indent="0">
              <a:buNone/>
            </a:pPr>
            <a:r>
              <a:rPr lang="de-DE" altLang="de-DE" sz="1700" b="1" dirty="0">
                <a:latin typeface="Arial" panose="020B0604020202020204" pitchFamily="34" charset="0"/>
                <a:ea typeface="ＭＳ Ｐゴシック" panose="020B0600070205080204" pitchFamily="34" charset="-128"/>
                <a:cs typeface="Geneva" charset="0"/>
              </a:rPr>
              <a:t>Nachgewiesene mögliche Folgen beim Arbeiten ohne ausreichende Schutzmaßnahmen (Studien bei Pflegekräften):</a:t>
            </a:r>
          </a:p>
          <a:p>
            <a:pPr marL="266700" lvl="1" indent="-266700">
              <a:spcBef>
                <a:spcPts val="1200"/>
              </a:spcBef>
              <a:buFont typeface="Wingdings" panose="05000000000000000000" pitchFamily="2" charset="2"/>
              <a:buChar char="§"/>
            </a:pPr>
            <a:r>
              <a:rPr lang="de-DE" altLang="de-DE" sz="1650" dirty="0">
                <a:latin typeface="Arial" panose="020B0604020202020204" pitchFamily="34" charset="0"/>
                <a:ea typeface="ＭＳ Ｐゴシック" panose="020B0600070205080204" pitchFamily="34" charset="-128"/>
              </a:rPr>
              <a:t>Entwicklung von Primärtumoren (Leukämie &amp; Non-Hodgkin-Lymphom) </a:t>
            </a:r>
            <a:r>
              <a:rPr lang="de-DE" altLang="de-DE" sz="1650" baseline="30000" dirty="0">
                <a:latin typeface="Arial" panose="020B0604020202020204" pitchFamily="34" charset="0"/>
                <a:ea typeface="ＭＳ Ｐゴシック" panose="020B0600070205080204" pitchFamily="34" charset="-128"/>
              </a:rPr>
              <a:t>[6]</a:t>
            </a:r>
          </a:p>
          <a:p>
            <a:pPr marL="266700" lvl="1" indent="-266700">
              <a:spcBef>
                <a:spcPts val="1200"/>
              </a:spcBef>
              <a:buFont typeface="Wingdings" panose="05000000000000000000" pitchFamily="2" charset="2"/>
              <a:buChar char="§"/>
            </a:pPr>
            <a:r>
              <a:rPr lang="de-DE" altLang="de-DE" sz="1650" dirty="0">
                <a:latin typeface="Arial" panose="020B0604020202020204" pitchFamily="34" charset="0"/>
                <a:ea typeface="ＭＳ Ｐゴシック" panose="020B0600070205080204" pitchFamily="34" charset="-128"/>
              </a:rPr>
              <a:t>Reproduktionstoxizität bei weiblichen Pflegekräften (Zyklusstörungen, Unfruchtbarkeit, Eileiterschwangerschaft, Fehlgeburt, Fehlbildungen, Frühgeburt, niedriges Geburtsgewicht) </a:t>
            </a:r>
            <a:r>
              <a:rPr lang="de-DE" altLang="de-DE" sz="1650" baseline="30000" dirty="0">
                <a:latin typeface="Arial" panose="020B0604020202020204" pitchFamily="34" charset="0"/>
                <a:ea typeface="ＭＳ Ｐゴシック" panose="020B0600070205080204" pitchFamily="34" charset="-128"/>
              </a:rPr>
              <a:t>[7]</a:t>
            </a:r>
          </a:p>
          <a:p>
            <a:pPr marL="266700" lvl="1" indent="-266700">
              <a:spcBef>
                <a:spcPts val="1200"/>
              </a:spcBef>
              <a:buFont typeface="Wingdings" panose="05000000000000000000" pitchFamily="2" charset="2"/>
              <a:buChar char="§"/>
            </a:pPr>
            <a:r>
              <a:rPr lang="de-DE" altLang="de-DE" sz="1650" dirty="0">
                <a:latin typeface="Arial" panose="020B0604020202020204" pitchFamily="34" charset="0"/>
                <a:ea typeface="ＭＳ Ｐゴシック" panose="020B0600070205080204" pitchFamily="34" charset="-128"/>
              </a:rPr>
              <a:t>Sonstige Gesundheitsschäden, wie Haarausfall, Hautausschlag </a:t>
            </a:r>
            <a:r>
              <a:rPr lang="de-DE" altLang="de-DE" sz="1650" baseline="30000" dirty="0">
                <a:latin typeface="Arial" panose="020B0604020202020204" pitchFamily="34" charset="0"/>
                <a:ea typeface="ＭＳ Ｐゴシック" panose="020B0600070205080204" pitchFamily="34" charset="-128"/>
              </a:rPr>
              <a:t>[3]</a:t>
            </a:r>
          </a:p>
          <a:p>
            <a:pPr marL="266700" lvl="1" indent="-266700">
              <a:buFont typeface="Wingdings" panose="05000000000000000000" pitchFamily="2" charset="2"/>
              <a:buChar char="§"/>
            </a:pPr>
            <a:endParaRPr lang="de-DE" altLang="de-DE" dirty="0">
              <a:ea typeface="ＭＳ Ｐゴシック" panose="020B0600070205080204" pitchFamily="34" charset="-128"/>
            </a:endParaRPr>
          </a:p>
          <a:p>
            <a:pPr lvl="2">
              <a:buFont typeface="Wingdings" panose="05000000000000000000" pitchFamily="2" charset="2"/>
              <a:buChar char="§"/>
            </a:pPr>
            <a:endParaRPr lang="de-DE" altLang="de-DE" dirty="0">
              <a:ea typeface="ＭＳ Ｐゴシック" panose="020B0600070205080204" pitchFamily="34" charset="-128"/>
            </a:endParaRPr>
          </a:p>
          <a:p>
            <a:pPr marL="0" indent="0"/>
            <a:endParaRPr lang="de-DE" altLang="de-DE" dirty="0">
              <a:ea typeface="ＭＳ Ｐゴシック" panose="020B0600070205080204" pitchFamily="34" charset="-128"/>
              <a:cs typeface="Geneva" charset="0"/>
            </a:endParaRPr>
          </a:p>
          <a:p>
            <a:pPr marL="0" indent="0"/>
            <a:endParaRPr lang="de-DE" altLang="de-DE" dirty="0">
              <a:ea typeface="ＭＳ Ｐゴシック" panose="020B0600070205080204" pitchFamily="34" charset="-128"/>
              <a:cs typeface="Geneva" charset="0"/>
            </a:endParaRPr>
          </a:p>
          <a:p>
            <a:endParaRPr lang="de-DE" dirty="0"/>
          </a:p>
        </p:txBody>
      </p:sp>
      <p:sp>
        <p:nvSpPr>
          <p:cNvPr id="3" name="Titel 2">
            <a:extLst>
              <a:ext uri="{FF2B5EF4-FFF2-40B4-BE49-F238E27FC236}">
                <a16:creationId xmlns:a16="http://schemas.microsoft.com/office/drawing/2014/main" id="{558274CF-62B7-49D8-9F36-3C04D55FFF3D}"/>
              </a:ext>
            </a:extLst>
          </p:cNvPr>
          <p:cNvSpPr>
            <a:spLocks noGrp="1"/>
          </p:cNvSpPr>
          <p:nvPr>
            <p:ph type="ctrTitle"/>
          </p:nvPr>
        </p:nvSpPr>
        <p:spPr/>
        <p:txBody>
          <a:bodyPr/>
          <a:lstStyle/>
          <a:p>
            <a:r>
              <a:rPr lang="de-DE" altLang="de-DE" dirty="0">
                <a:ea typeface="ＭＳ Ｐゴシック" panose="020B0600070205080204" pitchFamily="34" charset="-128"/>
              </a:rPr>
              <a:t>Gefährdung durch Zytostatika </a:t>
            </a:r>
            <a:endParaRPr lang="de-DE" dirty="0"/>
          </a:p>
        </p:txBody>
      </p:sp>
      <p:sp>
        <p:nvSpPr>
          <p:cNvPr id="4" name="Vertikaler Textplatzhalter 3">
            <a:extLst>
              <a:ext uri="{FF2B5EF4-FFF2-40B4-BE49-F238E27FC236}">
                <a16:creationId xmlns:a16="http://schemas.microsoft.com/office/drawing/2014/main" id="{1F86159B-C0A9-434F-8A9E-757A2FAE1ECA}"/>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39F6D080-66FA-486A-A35F-D2C26B4CECE7}"/>
              </a:ext>
            </a:extLst>
          </p:cNvPr>
          <p:cNvSpPr>
            <a:spLocks noGrp="1"/>
          </p:cNvSpPr>
          <p:nvPr>
            <p:ph type="sldNum" sz="quarter" idx="4"/>
          </p:nvPr>
        </p:nvSpPr>
        <p:spPr/>
        <p:txBody>
          <a:bodyPr/>
          <a:lstStyle/>
          <a:p>
            <a:pPr algn="r"/>
            <a:fld id="{D8EB360B-720C-704A-863E-A567E738ABDA}" type="slidenum">
              <a:rPr lang="de-DE" smtClean="0"/>
              <a:pPr algn="r"/>
              <a:t>26</a:t>
            </a:fld>
            <a:endParaRPr lang="de-DE"/>
          </a:p>
        </p:txBody>
      </p:sp>
    </p:spTree>
    <p:extLst>
      <p:ext uri="{BB962C8B-B14F-4D97-AF65-F5344CB8AC3E}">
        <p14:creationId xmlns:p14="http://schemas.microsoft.com/office/powerpoint/2010/main" val="4066310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498CE4-FE4F-4512-BD4A-3241F7A93455}"/>
              </a:ext>
            </a:extLst>
          </p:cNvPr>
          <p:cNvSpPr>
            <a:spLocks noGrp="1"/>
          </p:cNvSpPr>
          <p:nvPr>
            <p:ph idx="1"/>
          </p:nvPr>
        </p:nvSpPr>
        <p:spPr/>
        <p:txBody>
          <a:bodyPr/>
          <a:lstStyle/>
          <a:p>
            <a:pPr>
              <a:buFont typeface="Wingdings" panose="05000000000000000000" pitchFamily="2" charset="2"/>
              <a:buChar char="§"/>
            </a:pPr>
            <a:r>
              <a:rPr lang="de-DE" altLang="de-DE" dirty="0">
                <a:solidFill>
                  <a:schemeClr val="tx1">
                    <a:lumMod val="65000"/>
                    <a:lumOff val="35000"/>
                  </a:schemeClr>
                </a:solidFill>
                <a:latin typeface="Arial" panose="020B0604020202020204" pitchFamily="34" charset="0"/>
                <a:ea typeface="ＭＳ Ｐゴシック" panose="020B0600070205080204" pitchFamily="34" charset="-128"/>
                <a:cs typeface="Geneva" charset="0"/>
              </a:rPr>
              <a:t>Keine Grenz-, Richt-, Vorsorgewerte</a:t>
            </a:r>
          </a:p>
          <a:p>
            <a:pPr>
              <a:buFont typeface="Wingdings" panose="05000000000000000000" pitchFamily="2" charset="2"/>
              <a:buChar char="§"/>
            </a:pPr>
            <a:r>
              <a:rPr lang="de-DE" altLang="de-DE" dirty="0">
                <a:solidFill>
                  <a:schemeClr val="tx1">
                    <a:lumMod val="65000"/>
                    <a:lumOff val="35000"/>
                  </a:schemeClr>
                </a:solidFill>
                <a:latin typeface="Arial" panose="020B0604020202020204" pitchFamily="34" charset="0"/>
                <a:ea typeface="ＭＳ Ｐゴシック" panose="020B0600070205080204" pitchFamily="34" charset="-128"/>
                <a:cs typeface="Geneva" charset="0"/>
              </a:rPr>
              <a:t>Ausmaß einer Niedrigdosenbelastung ist unbekannt</a:t>
            </a:r>
          </a:p>
          <a:p>
            <a:pPr>
              <a:buFont typeface="Wingdings" panose="05000000000000000000" pitchFamily="2" charset="2"/>
              <a:buChar char="§"/>
            </a:pPr>
            <a:r>
              <a:rPr lang="de-DE" altLang="de-DE" dirty="0">
                <a:solidFill>
                  <a:schemeClr val="tx1">
                    <a:lumMod val="65000"/>
                    <a:lumOff val="35000"/>
                  </a:schemeClr>
                </a:solidFill>
                <a:latin typeface="Arial" panose="020B0604020202020204" pitchFamily="34" charset="0"/>
                <a:ea typeface="ＭＳ Ｐゴシック" panose="020B0600070205080204" pitchFamily="34" charset="-128"/>
                <a:cs typeface="Geneva" charset="0"/>
              </a:rPr>
              <a:t>Schädigungen treten nach dem Zufallsprinzip auf und sind abhängig von körpereigenen </a:t>
            </a:r>
            <a:r>
              <a:rPr lang="de-DE" altLang="de-DE" dirty="0" err="1">
                <a:solidFill>
                  <a:schemeClr val="tx1">
                    <a:lumMod val="65000"/>
                    <a:lumOff val="35000"/>
                  </a:schemeClr>
                </a:solidFill>
                <a:latin typeface="Arial" panose="020B0604020202020204" pitchFamily="34" charset="0"/>
                <a:ea typeface="ＭＳ Ｐゴシック" panose="020B0600070205080204" pitchFamily="34" charset="-128"/>
                <a:cs typeface="Geneva" charset="0"/>
              </a:rPr>
              <a:t>Reperaturmechanismen</a:t>
            </a:r>
            <a:endParaRPr lang="de-DE" altLang="de-DE" dirty="0">
              <a:solidFill>
                <a:schemeClr val="tx1">
                  <a:lumMod val="65000"/>
                  <a:lumOff val="35000"/>
                </a:schemeClr>
              </a:solidFill>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endParaRPr lang="de-DE" altLang="de-DE" dirty="0">
              <a:latin typeface="Arial" panose="020B0604020202020204" pitchFamily="34" charset="0"/>
              <a:ea typeface="ＭＳ Ｐゴシック" panose="020B0600070205080204" pitchFamily="34" charset="-128"/>
              <a:cs typeface="Geneva" charset="0"/>
            </a:endParaRPr>
          </a:p>
          <a:p>
            <a:endParaRPr lang="de-DE" dirty="0"/>
          </a:p>
        </p:txBody>
      </p:sp>
      <p:sp>
        <p:nvSpPr>
          <p:cNvPr id="3" name="Titel 2">
            <a:extLst>
              <a:ext uri="{FF2B5EF4-FFF2-40B4-BE49-F238E27FC236}">
                <a16:creationId xmlns:a16="http://schemas.microsoft.com/office/drawing/2014/main" id="{184470C8-B27A-4BD2-AAF3-A4452C784E5E}"/>
              </a:ext>
            </a:extLst>
          </p:cNvPr>
          <p:cNvSpPr>
            <a:spLocks noGrp="1"/>
          </p:cNvSpPr>
          <p:nvPr>
            <p:ph type="ctrTitle"/>
          </p:nvPr>
        </p:nvSpPr>
        <p:spPr/>
        <p:txBody>
          <a:bodyPr/>
          <a:lstStyle/>
          <a:p>
            <a:r>
              <a:rPr lang="de-DE" altLang="de-DE" dirty="0">
                <a:ea typeface="ＭＳ Ｐゴシック" panose="020B0600070205080204" pitchFamily="34" charset="-128"/>
              </a:rPr>
              <a:t>Gefährdung durch Zytostatika </a:t>
            </a:r>
            <a:endParaRPr lang="de-DE" dirty="0"/>
          </a:p>
        </p:txBody>
      </p:sp>
      <p:sp>
        <p:nvSpPr>
          <p:cNvPr id="4" name="Vertikaler Textplatzhalter 3">
            <a:extLst>
              <a:ext uri="{FF2B5EF4-FFF2-40B4-BE49-F238E27FC236}">
                <a16:creationId xmlns:a16="http://schemas.microsoft.com/office/drawing/2014/main" id="{BD19BD36-0B6D-4198-BA60-ACBB3B156FB1}"/>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27AF84C7-707E-4E09-BC4D-AF1C8864D95B}"/>
              </a:ext>
            </a:extLst>
          </p:cNvPr>
          <p:cNvSpPr>
            <a:spLocks noGrp="1"/>
          </p:cNvSpPr>
          <p:nvPr>
            <p:ph type="sldNum" sz="quarter" idx="4"/>
          </p:nvPr>
        </p:nvSpPr>
        <p:spPr/>
        <p:txBody>
          <a:bodyPr/>
          <a:lstStyle/>
          <a:p>
            <a:pPr algn="r"/>
            <a:fld id="{D8EB360B-720C-704A-863E-A567E738ABDA}" type="slidenum">
              <a:rPr lang="de-DE" smtClean="0"/>
              <a:pPr algn="r"/>
              <a:t>27</a:t>
            </a:fld>
            <a:endParaRPr lang="de-DE"/>
          </a:p>
        </p:txBody>
      </p:sp>
      <p:sp>
        <p:nvSpPr>
          <p:cNvPr id="6" name="Abgerundetes Rechteck 5">
            <a:extLst>
              <a:ext uri="{FF2B5EF4-FFF2-40B4-BE49-F238E27FC236}">
                <a16:creationId xmlns:a16="http://schemas.microsoft.com/office/drawing/2014/main" id="{F7EAAB76-1213-4D1E-923E-425617918C6F}"/>
              </a:ext>
            </a:extLst>
          </p:cNvPr>
          <p:cNvSpPr>
            <a:spLocks noChangeArrowheads="1"/>
          </p:cNvSpPr>
          <p:nvPr/>
        </p:nvSpPr>
        <p:spPr bwMode="auto">
          <a:xfrm>
            <a:off x="1790702" y="2762250"/>
            <a:ext cx="4865688" cy="842784"/>
          </a:xfrm>
          <a:prstGeom prst="roundRect">
            <a:avLst>
              <a:gd name="adj" fmla="val 17833"/>
            </a:avLst>
          </a:prstGeom>
          <a:solidFill>
            <a:schemeClr val="accent2"/>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buFont typeface="Wingdings" pitchFamily="2" charset="2"/>
              <a:buChar char="è"/>
              <a:defRPr/>
            </a:pPr>
            <a:r>
              <a:rPr lang="de-DE" altLang="de-DE" sz="1650" b="1" dirty="0">
                <a:solidFill>
                  <a:schemeClr val="bg1"/>
                </a:solidFill>
                <a:sym typeface="Wingdings" pitchFamily="2" charset="2"/>
              </a:rPr>
              <a:t> ZIEL: Aufnahme von Zytostatika so </a:t>
            </a:r>
            <a:br>
              <a:rPr lang="de-DE" altLang="de-DE" sz="1650" b="1" dirty="0">
                <a:solidFill>
                  <a:schemeClr val="bg1"/>
                </a:solidFill>
                <a:sym typeface="Wingdings" pitchFamily="2" charset="2"/>
              </a:rPr>
            </a:br>
            <a:r>
              <a:rPr lang="de-DE" altLang="de-DE" sz="1650" b="1" dirty="0">
                <a:solidFill>
                  <a:schemeClr val="bg1"/>
                </a:solidFill>
                <a:sym typeface="Wingdings" pitchFamily="2" charset="2"/>
              </a:rPr>
              <a:t>     gering wie möglich halten!</a:t>
            </a:r>
          </a:p>
          <a:p>
            <a:pPr defTabSz="914400" eaLnBrk="1" hangingPunct="1">
              <a:buFont typeface="Wingdings" pitchFamily="2" charset="2"/>
              <a:buChar char="è"/>
              <a:defRPr/>
            </a:pPr>
            <a:r>
              <a:rPr lang="de-DE" altLang="de-DE" sz="1650" b="1" dirty="0">
                <a:solidFill>
                  <a:schemeClr val="bg1"/>
                </a:solidFill>
                <a:sym typeface="Wingdings" pitchFamily="2" charset="2"/>
              </a:rPr>
              <a:t> </a:t>
            </a:r>
            <a:r>
              <a:rPr lang="de-DE" altLang="de-DE" sz="1650" b="1" dirty="0">
                <a:solidFill>
                  <a:schemeClr val="bg1"/>
                </a:solidFill>
              </a:rPr>
              <a:t>Arbeitsschutzmaßnahmen einhalten!</a:t>
            </a:r>
          </a:p>
        </p:txBody>
      </p:sp>
    </p:spTree>
    <p:extLst>
      <p:ext uri="{BB962C8B-B14F-4D97-AF65-F5344CB8AC3E}">
        <p14:creationId xmlns:p14="http://schemas.microsoft.com/office/powerpoint/2010/main" val="250960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CD4A8-3F97-4DDD-8EB0-3F222F60F048}"/>
              </a:ext>
            </a:extLst>
          </p:cNvPr>
          <p:cNvSpPr>
            <a:spLocks noGrp="1"/>
          </p:cNvSpPr>
          <p:nvPr>
            <p:ph type="ctrTitle"/>
          </p:nvPr>
        </p:nvSpPr>
        <p:spPr/>
        <p:txBody>
          <a:bodyPr/>
          <a:lstStyle/>
          <a:p>
            <a:r>
              <a:rPr lang="de-DE" altLang="de-DE">
                <a:ea typeface="ＭＳ Ｐゴシック" panose="020B0600070205080204" pitchFamily="34" charset="-128"/>
              </a:rPr>
              <a:t>Rechtlicher Rahmen</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5A8C96EC-02DB-4E4A-B98C-2033A581A003}"/>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16BE6277-B8C8-4C85-81D7-3199AEF40FB7}"/>
              </a:ext>
            </a:extLst>
          </p:cNvPr>
          <p:cNvSpPr>
            <a:spLocks noGrp="1"/>
          </p:cNvSpPr>
          <p:nvPr>
            <p:ph type="sldNum" sz="quarter" idx="4"/>
          </p:nvPr>
        </p:nvSpPr>
        <p:spPr/>
        <p:txBody>
          <a:bodyPr/>
          <a:lstStyle/>
          <a:p>
            <a:pPr algn="r"/>
            <a:fld id="{D8EB360B-720C-704A-863E-A567E738ABDA}" type="slidenum">
              <a:rPr lang="de-DE" smtClean="0"/>
              <a:pPr algn="r"/>
              <a:t>28</a:t>
            </a:fld>
            <a:endParaRPr lang="de-DE"/>
          </a:p>
        </p:txBody>
      </p:sp>
    </p:spTree>
    <p:extLst>
      <p:ext uri="{BB962C8B-B14F-4D97-AF65-F5344CB8AC3E}">
        <p14:creationId xmlns:p14="http://schemas.microsoft.com/office/powerpoint/2010/main" val="3873266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3B44E5-A907-4EB6-A297-A51DE2CED2EE}"/>
              </a:ext>
            </a:extLst>
          </p:cNvPr>
          <p:cNvSpPr>
            <a:spLocks noGrp="1"/>
          </p:cNvSpPr>
          <p:nvPr>
            <p:ph type="ctrTitle"/>
          </p:nvPr>
        </p:nvSpPr>
        <p:spPr/>
        <p:txBody>
          <a:bodyPr/>
          <a:lstStyle/>
          <a:p>
            <a:r>
              <a:rPr lang="de-DE" altLang="de-DE">
                <a:ea typeface="ＭＳ Ｐゴシック" panose="020B0600070205080204" pitchFamily="34" charset="-128"/>
              </a:rPr>
              <a:t>Gesetze, Richtlinien, Empfehlungen</a:t>
            </a:r>
            <a:br>
              <a:rPr lang="de-DE" altLang="de-DE">
                <a:ea typeface="ＭＳ Ｐゴシック" panose="020B0600070205080204" pitchFamily="34" charset="-128"/>
              </a:rPr>
            </a:br>
            <a:r>
              <a:rPr lang="de-DE" altLang="de-DE" sz="1700">
                <a:ea typeface="ＭＳ Ｐゴシック" panose="020B0600070205080204" pitchFamily="34" charset="-128"/>
              </a:rPr>
              <a:t>zur Herstellung, Verabreichung und Entsorgung von Zytostatika</a:t>
            </a:r>
            <a:endParaRPr lang="de-DE" sz="1700"/>
          </a:p>
        </p:txBody>
      </p:sp>
      <p:sp>
        <p:nvSpPr>
          <p:cNvPr id="4" name="Vertikaler Textplatzhalter 3">
            <a:extLst>
              <a:ext uri="{FF2B5EF4-FFF2-40B4-BE49-F238E27FC236}">
                <a16:creationId xmlns:a16="http://schemas.microsoft.com/office/drawing/2014/main" id="{265FAD24-CC49-413B-A3A7-1A241D32D300}"/>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F74170A8-6788-4A66-BBCE-C8B881D0AA58}"/>
              </a:ext>
            </a:extLst>
          </p:cNvPr>
          <p:cNvSpPr>
            <a:spLocks noGrp="1"/>
          </p:cNvSpPr>
          <p:nvPr>
            <p:ph type="sldNum" sz="quarter" idx="4"/>
          </p:nvPr>
        </p:nvSpPr>
        <p:spPr/>
        <p:txBody>
          <a:bodyPr/>
          <a:lstStyle/>
          <a:p>
            <a:pPr algn="r"/>
            <a:fld id="{D8EB360B-720C-704A-863E-A567E738ABDA}" type="slidenum">
              <a:rPr lang="de-DE" smtClean="0"/>
              <a:pPr algn="r"/>
              <a:t>29</a:t>
            </a:fld>
            <a:endParaRPr lang="de-DE"/>
          </a:p>
        </p:txBody>
      </p:sp>
      <p:sp>
        <p:nvSpPr>
          <p:cNvPr id="7" name="Abgerundetes Rechteck 16">
            <a:extLst>
              <a:ext uri="{FF2B5EF4-FFF2-40B4-BE49-F238E27FC236}">
                <a16:creationId xmlns:a16="http://schemas.microsoft.com/office/drawing/2014/main" id="{C9A8DA5A-A438-4313-9F93-DDA85879BCE8}"/>
              </a:ext>
            </a:extLst>
          </p:cNvPr>
          <p:cNvSpPr/>
          <p:nvPr/>
        </p:nvSpPr>
        <p:spPr bwMode="auto">
          <a:xfrm>
            <a:off x="1824697" y="2141906"/>
            <a:ext cx="1987550" cy="2451138"/>
          </a:xfrm>
          <a:prstGeom prst="roundRect">
            <a:avLst>
              <a:gd name="adj" fmla="val 12210"/>
            </a:avLst>
          </a:prstGeom>
          <a:solidFill>
            <a:schemeClr val="bg1">
              <a:lumMod val="65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72000" tIns="0" rIns="0" bIns="0">
            <a:noAutofit/>
          </a:bodyPr>
          <a:lstStyle/>
          <a:p>
            <a:pPr defTabSz="914400">
              <a:spcBef>
                <a:spcPct val="50000"/>
              </a:spcBef>
              <a:defRPr/>
            </a:pPr>
            <a:r>
              <a:rPr lang="de-DE" sz="1200">
                <a:solidFill>
                  <a:schemeClr val="bg1"/>
                </a:solidFill>
                <a:latin typeface="Arial" pitchFamily="-110" charset="-52"/>
                <a:ea typeface="Geneva" pitchFamily="-110" charset="-128"/>
                <a:cs typeface="Geneva" pitchFamily="-110" charset="-128"/>
              </a:rPr>
              <a:t>z. B.</a:t>
            </a:r>
            <a:br>
              <a:rPr lang="de-DE" sz="1200">
                <a:solidFill>
                  <a:schemeClr val="bg1"/>
                </a:solidFill>
                <a:latin typeface="Arial" pitchFamily="-110" charset="-52"/>
                <a:ea typeface="Geneva" pitchFamily="-110" charset="-128"/>
                <a:cs typeface="Geneva" pitchFamily="-110" charset="-128"/>
              </a:rPr>
            </a:br>
            <a:r>
              <a:rPr lang="de-DE" sz="1200" b="1" err="1">
                <a:solidFill>
                  <a:schemeClr val="bg1"/>
                </a:solidFill>
                <a:latin typeface="Arial" pitchFamily="-110" charset="-52"/>
                <a:ea typeface="Geneva" pitchFamily="-110" charset="-128"/>
                <a:cs typeface="Geneva" pitchFamily="-110" charset="-128"/>
              </a:rPr>
              <a:t>ArbMedVV</a:t>
            </a:r>
            <a:endParaRPr lang="de-DE" sz="1200" b="1">
              <a:solidFill>
                <a:schemeClr val="bg1"/>
              </a:solidFill>
              <a:latin typeface="Arial" pitchFamily="-110" charset="-52"/>
              <a:ea typeface="Geneva" pitchFamily="-110" charset="-128"/>
              <a:cs typeface="Geneva" pitchFamily="-110" charset="-128"/>
            </a:endParaRP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ChemG</a:t>
            </a: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GefStoffV</a:t>
            </a: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CLP-V (EG) </a:t>
            </a:r>
          </a:p>
          <a:p>
            <a:pPr defTabSz="914400">
              <a:spcBef>
                <a:spcPct val="30000"/>
              </a:spcBef>
              <a:defRPr/>
            </a:pPr>
            <a:r>
              <a:rPr lang="de-DE" sz="1200" b="1" err="1">
                <a:solidFill>
                  <a:schemeClr val="bg1"/>
                </a:solidFill>
                <a:latin typeface="Arial" pitchFamily="-110" charset="-52"/>
                <a:ea typeface="Geneva" pitchFamily="-110" charset="-128"/>
                <a:cs typeface="Geneva" pitchFamily="-110" charset="-128"/>
              </a:rPr>
              <a:t>MutterschG</a:t>
            </a:r>
            <a:endParaRPr lang="de-DE" sz="1200" b="1">
              <a:solidFill>
                <a:schemeClr val="bg1"/>
              </a:solidFill>
              <a:latin typeface="Arial" pitchFamily="-110" charset="-52"/>
              <a:ea typeface="Geneva" pitchFamily="-110" charset="-128"/>
              <a:cs typeface="Geneva" pitchFamily="-110" charset="-128"/>
            </a:endParaRPr>
          </a:p>
          <a:p>
            <a:pPr defTabSz="914400">
              <a:spcBef>
                <a:spcPct val="30000"/>
              </a:spcBef>
              <a:defRPr/>
            </a:pPr>
            <a:r>
              <a:rPr lang="de-DE" sz="1200" b="1" err="1">
                <a:solidFill>
                  <a:schemeClr val="bg1"/>
                </a:solidFill>
                <a:latin typeface="Arial" pitchFamily="-110" charset="-52"/>
                <a:ea typeface="Geneva" pitchFamily="-110" charset="-128"/>
                <a:cs typeface="Geneva" pitchFamily="-110" charset="-128"/>
              </a:rPr>
              <a:t>JArbG</a:t>
            </a:r>
            <a:endParaRPr lang="de-DE" sz="1200" b="1">
              <a:solidFill>
                <a:schemeClr val="bg1"/>
              </a:solidFill>
              <a:latin typeface="Arial" pitchFamily="-110" charset="-52"/>
              <a:ea typeface="Geneva" pitchFamily="-110" charset="-128"/>
              <a:cs typeface="Geneva" pitchFamily="-110" charset="-128"/>
            </a:endParaRP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TRGS </a:t>
            </a:r>
            <a:r>
              <a:rPr lang="de-DE" sz="1200">
                <a:solidFill>
                  <a:schemeClr val="bg1"/>
                </a:solidFill>
                <a:latin typeface="Arial" pitchFamily="-110" charset="-52"/>
                <a:ea typeface="Geneva" pitchFamily="-110" charset="-128"/>
                <a:cs typeface="Geneva" pitchFamily="-110" charset="-128"/>
              </a:rPr>
              <a:t>(z. B. 905, 555, 440, 525)</a:t>
            </a:r>
            <a:endParaRPr lang="de-DE" sz="1200" b="1">
              <a:solidFill>
                <a:schemeClr val="bg1"/>
              </a:solidFill>
              <a:latin typeface="Arial" pitchFamily="-110" charset="-52"/>
              <a:ea typeface="Geneva" pitchFamily="-110" charset="-128"/>
              <a:cs typeface="Geneva" pitchFamily="-110" charset="-128"/>
            </a:endParaRP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AVV</a:t>
            </a:r>
          </a:p>
        </p:txBody>
      </p:sp>
      <p:sp>
        <p:nvSpPr>
          <p:cNvPr id="8" name="Abgerundetes Rechteck 17">
            <a:extLst>
              <a:ext uri="{FF2B5EF4-FFF2-40B4-BE49-F238E27FC236}">
                <a16:creationId xmlns:a16="http://schemas.microsoft.com/office/drawing/2014/main" id="{2744C831-D0B7-4978-8234-5AE58304A3F6}"/>
              </a:ext>
            </a:extLst>
          </p:cNvPr>
          <p:cNvSpPr/>
          <p:nvPr/>
        </p:nvSpPr>
        <p:spPr bwMode="auto">
          <a:xfrm>
            <a:off x="1824697" y="1554464"/>
            <a:ext cx="1987550" cy="465773"/>
          </a:xfrm>
          <a:prstGeom prst="roundRect">
            <a:avLst>
              <a:gd name="adj" fmla="val 36257"/>
            </a:avLst>
          </a:prstGeom>
          <a:solidFill>
            <a:schemeClr val="bg1">
              <a:lumMod val="65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0" tIns="0" rIns="0" bIns="0" anchor="ctr">
            <a:noAutofit/>
          </a:bodyPr>
          <a:lstStyle/>
          <a:p>
            <a:pPr algn="ctr" defTabSz="914400">
              <a:spcBef>
                <a:spcPct val="50000"/>
              </a:spcBef>
              <a:defRPr/>
            </a:pPr>
            <a:r>
              <a:rPr lang="de-DE" sz="1200" b="1">
                <a:solidFill>
                  <a:schemeClr val="bg1"/>
                </a:solidFill>
                <a:latin typeface="Arial" pitchFamily="-107" charset="0"/>
                <a:ea typeface="Geneva" pitchFamily="-107" charset="-128"/>
                <a:cs typeface="Geneva" pitchFamily="-107" charset="-128"/>
              </a:rPr>
              <a:t>Staatlicher/EU- Arbeitsschutz</a:t>
            </a:r>
          </a:p>
        </p:txBody>
      </p:sp>
      <p:sp>
        <p:nvSpPr>
          <p:cNvPr id="9" name="Abgerundetes Rechteck 19">
            <a:extLst>
              <a:ext uri="{FF2B5EF4-FFF2-40B4-BE49-F238E27FC236}">
                <a16:creationId xmlns:a16="http://schemas.microsoft.com/office/drawing/2014/main" id="{EA9CD74C-9332-4C25-8AB8-7E8001714C90}"/>
              </a:ext>
            </a:extLst>
          </p:cNvPr>
          <p:cNvSpPr/>
          <p:nvPr/>
        </p:nvSpPr>
        <p:spPr bwMode="auto">
          <a:xfrm>
            <a:off x="6569735" y="1544145"/>
            <a:ext cx="1987550" cy="486410"/>
          </a:xfrm>
          <a:prstGeom prst="roundRect">
            <a:avLst>
              <a:gd name="adj" fmla="val 36257"/>
            </a:avLst>
          </a:prstGeom>
          <a:solidFill>
            <a:schemeClr val="bg1">
              <a:lumMod val="65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0" tIns="0" rIns="0" bIns="0" anchor="ctr">
            <a:noAutofit/>
          </a:bodyPr>
          <a:lstStyle/>
          <a:p>
            <a:pPr algn="ctr" defTabSz="914400">
              <a:spcBef>
                <a:spcPct val="50000"/>
              </a:spcBef>
              <a:defRPr/>
            </a:pPr>
            <a:r>
              <a:rPr lang="de-DE" sz="1200" b="1">
                <a:solidFill>
                  <a:schemeClr val="bg1"/>
                </a:solidFill>
                <a:latin typeface="Arial" pitchFamily="-107" charset="0"/>
                <a:ea typeface="Geneva" pitchFamily="-107" charset="-128"/>
                <a:cs typeface="Geneva" pitchFamily="-107" charset="-128"/>
              </a:rPr>
              <a:t>Berufsgenossenschaften</a:t>
            </a:r>
            <a:endParaRPr lang="de-DE" sz="1600">
              <a:solidFill>
                <a:schemeClr val="bg1"/>
              </a:solidFill>
              <a:latin typeface="Arial" pitchFamily="-107" charset="0"/>
              <a:ea typeface="Geneva" pitchFamily="-107" charset="-128"/>
              <a:cs typeface="Geneva" pitchFamily="-107" charset="-128"/>
            </a:endParaRPr>
          </a:p>
        </p:txBody>
      </p:sp>
      <p:sp>
        <p:nvSpPr>
          <p:cNvPr id="10" name="Abgerundetes Rechteck 20">
            <a:extLst>
              <a:ext uri="{FF2B5EF4-FFF2-40B4-BE49-F238E27FC236}">
                <a16:creationId xmlns:a16="http://schemas.microsoft.com/office/drawing/2014/main" id="{F576CEF8-F8F5-444E-962C-173A0EAE6127}"/>
              </a:ext>
            </a:extLst>
          </p:cNvPr>
          <p:cNvSpPr/>
          <p:nvPr/>
        </p:nvSpPr>
        <p:spPr bwMode="auto">
          <a:xfrm>
            <a:off x="6569735" y="2149402"/>
            <a:ext cx="1987550" cy="1301306"/>
          </a:xfrm>
          <a:prstGeom prst="roundRect">
            <a:avLst>
              <a:gd name="adj" fmla="val 12210"/>
            </a:avLst>
          </a:prstGeom>
          <a:solidFill>
            <a:schemeClr val="bg1">
              <a:lumMod val="65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72000" tIns="0" rIns="0" bIns="0">
            <a:noAutofit/>
          </a:bodyPr>
          <a:lstStyle/>
          <a:p>
            <a:pPr defTabSz="914400">
              <a:spcBef>
                <a:spcPct val="50000"/>
              </a:spcBef>
              <a:defRPr/>
            </a:pPr>
            <a:r>
              <a:rPr lang="de-DE" sz="1200" dirty="0">
                <a:solidFill>
                  <a:schemeClr val="bg1"/>
                </a:solidFill>
                <a:latin typeface="Arial" pitchFamily="-107" charset="0"/>
                <a:ea typeface="Geneva" pitchFamily="-107" charset="-128"/>
                <a:cs typeface="Geneva" pitchFamily="-107" charset="-128"/>
              </a:rPr>
              <a:t>z. B.</a:t>
            </a:r>
          </a:p>
          <a:p>
            <a:pPr defTabSz="914400">
              <a:spcBef>
                <a:spcPct val="30000"/>
              </a:spcBef>
              <a:defRPr/>
            </a:pPr>
            <a:r>
              <a:rPr lang="de-DE" sz="1200" b="1" dirty="0">
                <a:solidFill>
                  <a:schemeClr val="bg1"/>
                </a:solidFill>
                <a:latin typeface="Arial" pitchFamily="-107" charset="0"/>
                <a:ea typeface="Geneva" pitchFamily="-107" charset="-128"/>
                <a:cs typeface="Geneva" pitchFamily="-107" charset="-128"/>
              </a:rPr>
              <a:t>UVV</a:t>
            </a:r>
          </a:p>
          <a:p>
            <a:pPr defTabSz="914400">
              <a:spcBef>
                <a:spcPct val="30000"/>
              </a:spcBef>
              <a:defRPr/>
            </a:pPr>
            <a:r>
              <a:rPr lang="de-DE" sz="1200" b="1" dirty="0">
                <a:solidFill>
                  <a:schemeClr val="bg1"/>
                </a:solidFill>
                <a:latin typeface="Arial" pitchFamily="-107" charset="0"/>
                <a:ea typeface="Geneva" pitchFamily="-107" charset="-128"/>
                <a:cs typeface="Geneva" pitchFamily="-107" charset="-128"/>
              </a:rPr>
              <a:t>Merkblätter </a:t>
            </a:r>
            <a:r>
              <a:rPr lang="de-DE" sz="1200" dirty="0">
                <a:solidFill>
                  <a:schemeClr val="bg1"/>
                </a:solidFill>
                <a:effectLst/>
                <a:latin typeface="+mj-lt"/>
              </a:rPr>
              <a:t>(z. B. Broschüre der BGW "Zytostatika im Gesundheitsdienst“)</a:t>
            </a:r>
            <a:endParaRPr lang="de-DE" sz="1100" b="1" dirty="0">
              <a:solidFill>
                <a:schemeClr val="bg1"/>
              </a:solidFill>
              <a:latin typeface="Arial" pitchFamily="-107" charset="0"/>
              <a:ea typeface="Geneva" pitchFamily="-107" charset="-128"/>
              <a:cs typeface="Geneva" pitchFamily="-107" charset="-128"/>
            </a:endParaRPr>
          </a:p>
        </p:txBody>
      </p:sp>
      <p:sp>
        <p:nvSpPr>
          <p:cNvPr id="12" name="Abgerundetes Rechteck 22">
            <a:extLst>
              <a:ext uri="{FF2B5EF4-FFF2-40B4-BE49-F238E27FC236}">
                <a16:creationId xmlns:a16="http://schemas.microsoft.com/office/drawing/2014/main" id="{999D1278-C6D5-4805-85A9-1FF649625A6F}"/>
              </a:ext>
            </a:extLst>
          </p:cNvPr>
          <p:cNvSpPr/>
          <p:nvPr/>
        </p:nvSpPr>
        <p:spPr bwMode="auto">
          <a:xfrm>
            <a:off x="4215472" y="1533827"/>
            <a:ext cx="1987550" cy="486410"/>
          </a:xfrm>
          <a:prstGeom prst="roundRect">
            <a:avLst>
              <a:gd name="adj" fmla="val 36257"/>
            </a:avLst>
          </a:prstGeom>
          <a:solidFill>
            <a:schemeClr val="bg1">
              <a:lumMod val="50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0" tIns="0" rIns="0" bIns="0" anchor="ctr">
            <a:noAutofit/>
          </a:bodyPr>
          <a:lstStyle/>
          <a:p>
            <a:pPr algn="ctr" defTabSz="914400">
              <a:spcBef>
                <a:spcPct val="50000"/>
              </a:spcBef>
              <a:defRPr/>
            </a:pPr>
            <a:r>
              <a:rPr lang="de-DE" sz="1200" b="1">
                <a:solidFill>
                  <a:schemeClr val="bg1"/>
                </a:solidFill>
                <a:latin typeface="Arial" pitchFamily="-107" charset="0"/>
                <a:ea typeface="Geneva" pitchFamily="-107" charset="-128"/>
                <a:cs typeface="Geneva" pitchFamily="-107" charset="-128"/>
              </a:rPr>
              <a:t>Apothekenaufsicht</a:t>
            </a:r>
          </a:p>
        </p:txBody>
      </p:sp>
      <p:sp>
        <p:nvSpPr>
          <p:cNvPr id="13" name="Abgerundetes Rechteck 23">
            <a:extLst>
              <a:ext uri="{FF2B5EF4-FFF2-40B4-BE49-F238E27FC236}">
                <a16:creationId xmlns:a16="http://schemas.microsoft.com/office/drawing/2014/main" id="{826A67E1-9389-4617-92AE-0B682D2EF12C}"/>
              </a:ext>
            </a:extLst>
          </p:cNvPr>
          <p:cNvSpPr/>
          <p:nvPr/>
        </p:nvSpPr>
        <p:spPr bwMode="auto">
          <a:xfrm>
            <a:off x="4215472" y="2141906"/>
            <a:ext cx="1987550" cy="1616774"/>
          </a:xfrm>
          <a:prstGeom prst="roundRect">
            <a:avLst>
              <a:gd name="adj" fmla="val 12210"/>
            </a:avLst>
          </a:prstGeom>
          <a:solidFill>
            <a:schemeClr val="bg1">
              <a:lumMod val="50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72000" tIns="0" rIns="0" bIns="0" anchor="t">
            <a:noAutofit/>
          </a:bodyPr>
          <a:lstStyle/>
          <a:p>
            <a:pPr defTabSz="914400">
              <a:spcBef>
                <a:spcPct val="50000"/>
              </a:spcBef>
              <a:defRPr/>
            </a:pPr>
            <a:r>
              <a:rPr lang="de-DE" sz="1200">
                <a:solidFill>
                  <a:schemeClr val="bg1"/>
                </a:solidFill>
                <a:latin typeface="Arial"/>
                <a:ea typeface="Geneva"/>
                <a:cs typeface="Geneva" pitchFamily="-107" charset="-128"/>
              </a:rPr>
              <a:t>z. B.</a:t>
            </a:r>
          </a:p>
          <a:p>
            <a:pPr defTabSz="914400">
              <a:spcBef>
                <a:spcPct val="30000"/>
              </a:spcBef>
              <a:defRPr/>
            </a:pPr>
            <a:r>
              <a:rPr lang="de-DE" sz="1200" b="1">
                <a:solidFill>
                  <a:schemeClr val="bg1"/>
                </a:solidFill>
                <a:latin typeface="Arial"/>
                <a:ea typeface="Geneva"/>
                <a:cs typeface="Geneva" pitchFamily="-107" charset="-128"/>
              </a:rPr>
              <a:t>AMG</a:t>
            </a:r>
          </a:p>
          <a:p>
            <a:pPr defTabSz="914400">
              <a:spcBef>
                <a:spcPct val="30000"/>
              </a:spcBef>
              <a:defRPr/>
            </a:pPr>
            <a:r>
              <a:rPr lang="de-DE" sz="1200" b="1">
                <a:solidFill>
                  <a:schemeClr val="bg1"/>
                </a:solidFill>
                <a:latin typeface="Arial"/>
                <a:ea typeface="Geneva"/>
                <a:cs typeface="Geneva" pitchFamily="-107" charset="-128"/>
              </a:rPr>
              <a:t>ApBetrO</a:t>
            </a:r>
          </a:p>
          <a:p>
            <a:pPr defTabSz="914400">
              <a:spcBef>
                <a:spcPct val="30000"/>
              </a:spcBef>
              <a:defRPr/>
            </a:pPr>
            <a:r>
              <a:rPr lang="de-DE" sz="1200" b="1">
                <a:solidFill>
                  <a:schemeClr val="bg1"/>
                </a:solidFill>
                <a:latin typeface="Arial"/>
                <a:ea typeface="Geneva"/>
                <a:cs typeface="Geneva" pitchFamily="-107" charset="-128"/>
              </a:rPr>
              <a:t>Richtlinien </a:t>
            </a:r>
          </a:p>
          <a:p>
            <a:pPr defTabSz="914400">
              <a:spcBef>
                <a:spcPct val="30000"/>
              </a:spcBef>
              <a:defRPr/>
            </a:pPr>
            <a:r>
              <a:rPr lang="de-DE" sz="1200" b="1">
                <a:solidFill>
                  <a:schemeClr val="bg1"/>
                </a:solidFill>
                <a:latin typeface="Arial"/>
                <a:ea typeface="Geneva"/>
                <a:cs typeface="Geneva" pitchFamily="-107" charset="-128"/>
              </a:rPr>
              <a:t>Leitlinien </a:t>
            </a:r>
            <a:r>
              <a:rPr lang="de-DE" sz="1200">
                <a:solidFill>
                  <a:schemeClr val="bg1"/>
                </a:solidFill>
                <a:latin typeface="Arial"/>
                <a:ea typeface="Geneva"/>
                <a:cs typeface="Geneva" pitchFamily="-107" charset="-128"/>
              </a:rPr>
              <a:t>(z. B. BAK-Leitlinie, ADKA-Leitlinie)</a:t>
            </a:r>
            <a:endParaRPr lang="de-DE">
              <a:solidFill>
                <a:schemeClr val="bg1"/>
              </a:solidFill>
            </a:endParaRPr>
          </a:p>
        </p:txBody>
      </p:sp>
    </p:spTree>
    <p:extLst>
      <p:ext uri="{BB962C8B-B14F-4D97-AF65-F5344CB8AC3E}">
        <p14:creationId xmlns:p14="http://schemas.microsoft.com/office/powerpoint/2010/main" val="16853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B6064-E169-471B-84EC-35B143C3CE9F}"/>
              </a:ext>
            </a:extLst>
          </p:cNvPr>
          <p:cNvSpPr>
            <a:spLocks noGrp="1"/>
          </p:cNvSpPr>
          <p:nvPr>
            <p:ph type="ctrTitle"/>
          </p:nvPr>
        </p:nvSpPr>
        <p:spPr/>
        <p:txBody>
          <a:bodyPr/>
          <a:lstStyle/>
          <a:p>
            <a:r>
              <a:rPr lang="de-DE" altLang="de-DE">
                <a:ea typeface="ＭＳ Ｐゴシック" panose="020B0600070205080204" pitchFamily="34" charset="-128"/>
              </a:rPr>
              <a:t>Einführung</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7DDA3709-8781-400C-BA77-008F9CE4678E}"/>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6FB5EDA9-A981-4E76-907D-F4FC1BDFBB17}"/>
              </a:ext>
            </a:extLst>
          </p:cNvPr>
          <p:cNvSpPr>
            <a:spLocks noGrp="1"/>
          </p:cNvSpPr>
          <p:nvPr>
            <p:ph type="sldNum" sz="quarter" idx="4"/>
          </p:nvPr>
        </p:nvSpPr>
        <p:spPr/>
        <p:txBody>
          <a:bodyPr/>
          <a:lstStyle/>
          <a:p>
            <a:pPr algn="r"/>
            <a:fld id="{D8EB360B-720C-704A-863E-A567E738ABDA}" type="slidenum">
              <a:rPr lang="de-DE" smtClean="0"/>
              <a:pPr algn="r"/>
              <a:t>3</a:t>
            </a:fld>
            <a:endParaRPr lang="de-DE"/>
          </a:p>
        </p:txBody>
      </p:sp>
    </p:spTree>
    <p:extLst>
      <p:ext uri="{BB962C8B-B14F-4D97-AF65-F5344CB8AC3E}">
        <p14:creationId xmlns:p14="http://schemas.microsoft.com/office/powerpoint/2010/main" val="3068410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E69BFEB7-A412-44FF-9F35-7CA30481132F}"/>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18E14FFA-DB2D-4D86-A0A2-A192C77D66DE}"/>
              </a:ext>
            </a:extLst>
          </p:cNvPr>
          <p:cNvSpPr>
            <a:spLocks noGrp="1"/>
          </p:cNvSpPr>
          <p:nvPr>
            <p:ph type="sldNum" sz="quarter" idx="4"/>
          </p:nvPr>
        </p:nvSpPr>
        <p:spPr/>
        <p:txBody>
          <a:bodyPr/>
          <a:lstStyle/>
          <a:p>
            <a:pPr algn="r"/>
            <a:fld id="{D8EB360B-720C-704A-863E-A567E738ABDA}" type="slidenum">
              <a:rPr lang="de-DE" smtClean="0"/>
              <a:pPr algn="r"/>
              <a:t>30</a:t>
            </a:fld>
            <a:endParaRPr lang="de-DE"/>
          </a:p>
        </p:txBody>
      </p:sp>
      <p:sp>
        <p:nvSpPr>
          <p:cNvPr id="6" name="Abgerundetes Rechteck 3">
            <a:extLst>
              <a:ext uri="{FF2B5EF4-FFF2-40B4-BE49-F238E27FC236}">
                <a16:creationId xmlns:a16="http://schemas.microsoft.com/office/drawing/2014/main" id="{84D734B4-A5DC-49A1-AD46-C54D9FA9CE42}"/>
              </a:ext>
            </a:extLst>
          </p:cNvPr>
          <p:cNvSpPr>
            <a:spLocks noChangeArrowheads="1"/>
          </p:cNvSpPr>
          <p:nvPr/>
        </p:nvSpPr>
        <p:spPr bwMode="auto">
          <a:xfrm>
            <a:off x="1882775" y="951711"/>
            <a:ext cx="6791325" cy="3240078"/>
          </a:xfrm>
          <a:prstGeom prst="roundRect">
            <a:avLst>
              <a:gd name="adj" fmla="val 1064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spcBef>
                <a:spcPct val="50000"/>
              </a:spcBef>
              <a:spcAft>
                <a:spcPts val="1800"/>
              </a:spcAft>
              <a:defRPr/>
            </a:pPr>
            <a:r>
              <a:rPr lang="de-DE" altLang="de-DE" sz="2500" b="1">
                <a:solidFill>
                  <a:schemeClr val="bg1"/>
                </a:solidFill>
                <a:latin typeface="Arial"/>
                <a:ea typeface="ＭＳ Ｐゴシック"/>
                <a:cs typeface="Arial"/>
              </a:rPr>
              <a:t>Sicherheitsunterweisung </a:t>
            </a:r>
            <a:r>
              <a:rPr lang="de-DE" altLang="de-DE" sz="1800" baseline="30000">
                <a:solidFill>
                  <a:schemeClr val="bg1"/>
                </a:solidFill>
                <a:latin typeface="Arial"/>
                <a:ea typeface="ＭＳ Ｐゴシック"/>
                <a:cs typeface="Arial"/>
              </a:rPr>
              <a:t>[10]</a:t>
            </a:r>
          </a:p>
          <a:p>
            <a:pPr defTabSz="914400" eaLnBrk="1" hangingPunct="1">
              <a:spcBef>
                <a:spcPct val="50000"/>
              </a:spcBef>
              <a:spcAft>
                <a:spcPts val="1800"/>
              </a:spcAft>
              <a:defRPr/>
            </a:pPr>
            <a:r>
              <a:rPr lang="de-DE" altLang="de-DE" sz="1800" b="1">
                <a:solidFill>
                  <a:schemeClr val="bg1"/>
                </a:solidFill>
                <a:latin typeface="Arial"/>
                <a:ea typeface="ＭＳ Ｐゴシック"/>
                <a:cs typeface="Arial"/>
              </a:rPr>
              <a:t>Der Arbeitgeber muss sicherstellen, dass Beschäftigte unterrichtet und unterwiesen werden</a:t>
            </a:r>
          </a:p>
          <a:p>
            <a:pPr defTabSz="914400" eaLnBrk="1" hangingPunct="1">
              <a:spcBef>
                <a:spcPct val="50000"/>
              </a:spcBef>
              <a:buFontTx/>
              <a:buChar char="•"/>
              <a:defRPr/>
            </a:pPr>
            <a:r>
              <a:rPr lang="de-DE" altLang="de-DE" sz="1800" b="1">
                <a:solidFill>
                  <a:schemeClr val="bg1"/>
                </a:solidFill>
                <a:latin typeface="Arial"/>
                <a:ea typeface="ＭＳ Ｐゴシック"/>
                <a:cs typeface="Arial"/>
              </a:rPr>
              <a:t> Neue Mitarbeiter: </a:t>
            </a:r>
            <a:br>
              <a:rPr lang="de-DE" altLang="de-DE" sz="1800" b="1"/>
            </a:br>
            <a:r>
              <a:rPr lang="de-DE" altLang="de-DE" sz="1800" b="1">
                <a:solidFill>
                  <a:schemeClr val="bg1"/>
                </a:solidFill>
                <a:latin typeface="Arial"/>
                <a:ea typeface="ＭＳ Ｐゴシック"/>
                <a:cs typeface="Arial"/>
              </a:rPr>
              <a:t>  Vor Aufnahme der Beschäftigung</a:t>
            </a:r>
          </a:p>
          <a:p>
            <a:pPr defTabSz="914400" eaLnBrk="1" hangingPunct="1">
              <a:spcBef>
                <a:spcPct val="50000"/>
              </a:spcBef>
              <a:buFontTx/>
              <a:buChar char="•"/>
              <a:defRPr/>
            </a:pPr>
            <a:r>
              <a:rPr lang="de-DE" altLang="de-DE" sz="1800" b="1">
                <a:solidFill>
                  <a:schemeClr val="bg1"/>
                </a:solidFill>
                <a:latin typeface="Arial"/>
                <a:ea typeface="ＭＳ Ｐゴシック"/>
                <a:cs typeface="Arial"/>
              </a:rPr>
              <a:t> Danach mindestens jährlich, arbeitsplatzbezogen</a:t>
            </a:r>
          </a:p>
          <a:p>
            <a:pPr defTabSz="914400" eaLnBrk="1" hangingPunct="1">
              <a:spcBef>
                <a:spcPct val="50000"/>
              </a:spcBef>
              <a:buFontTx/>
              <a:buChar char="•"/>
              <a:defRPr/>
            </a:pPr>
            <a:r>
              <a:rPr lang="de-DE" altLang="de-DE" sz="1800" b="1">
                <a:solidFill>
                  <a:schemeClr val="bg1"/>
                </a:solidFill>
                <a:latin typeface="Arial"/>
                <a:ea typeface="ＭＳ Ｐゴシック"/>
                <a:cs typeface="Arial"/>
              </a:rPr>
              <a:t> Bei maßgeblichen Veränderungen erneut</a:t>
            </a:r>
          </a:p>
        </p:txBody>
      </p:sp>
    </p:spTree>
    <p:extLst>
      <p:ext uri="{BB962C8B-B14F-4D97-AF65-F5344CB8AC3E}">
        <p14:creationId xmlns:p14="http://schemas.microsoft.com/office/powerpoint/2010/main" val="4088691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D57ADF89-BA17-4982-A5BF-2D00578AE4CA}"/>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43C58A1C-E69A-4BC7-B786-8C90DDC1B24C}"/>
              </a:ext>
            </a:extLst>
          </p:cNvPr>
          <p:cNvSpPr>
            <a:spLocks noGrp="1"/>
          </p:cNvSpPr>
          <p:nvPr>
            <p:ph type="sldNum" sz="quarter" idx="4"/>
          </p:nvPr>
        </p:nvSpPr>
        <p:spPr/>
        <p:txBody>
          <a:bodyPr/>
          <a:lstStyle/>
          <a:p>
            <a:pPr algn="r"/>
            <a:fld id="{D8EB360B-720C-704A-863E-A567E738ABDA}" type="slidenum">
              <a:rPr lang="de-DE" smtClean="0"/>
              <a:pPr algn="r"/>
              <a:t>31</a:t>
            </a:fld>
            <a:endParaRPr lang="de-DE"/>
          </a:p>
        </p:txBody>
      </p:sp>
      <p:sp>
        <p:nvSpPr>
          <p:cNvPr id="6" name="Abgerundetes Rechteck 3">
            <a:extLst>
              <a:ext uri="{FF2B5EF4-FFF2-40B4-BE49-F238E27FC236}">
                <a16:creationId xmlns:a16="http://schemas.microsoft.com/office/drawing/2014/main" id="{6C9CD471-7A47-4A24-8FD1-90ED74451A19}"/>
              </a:ext>
            </a:extLst>
          </p:cNvPr>
          <p:cNvSpPr>
            <a:spLocks noChangeArrowheads="1"/>
          </p:cNvSpPr>
          <p:nvPr/>
        </p:nvSpPr>
        <p:spPr bwMode="auto">
          <a:xfrm>
            <a:off x="2405175" y="1765801"/>
            <a:ext cx="5730137" cy="1611898"/>
          </a:xfrm>
          <a:prstGeom prst="roundRect">
            <a:avLst>
              <a:gd name="adj" fmla="val 1064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hangingPunct="1">
              <a:spcBef>
                <a:spcPct val="50000"/>
              </a:spcBef>
              <a:defRPr/>
            </a:pPr>
            <a:r>
              <a:rPr lang="de-DE" altLang="de-DE" sz="1800" b="1" i="1">
                <a:solidFill>
                  <a:schemeClr val="bg1"/>
                </a:solidFill>
              </a:rPr>
              <a:t>Werdende und stillende Mütter</a:t>
            </a:r>
            <a:r>
              <a:rPr lang="de-DE" altLang="de-DE" sz="1800" b="1">
                <a:solidFill>
                  <a:schemeClr val="bg1"/>
                </a:solidFill>
              </a:rPr>
              <a:t> </a:t>
            </a:r>
          </a:p>
          <a:p>
            <a:pPr algn="ctr" defTabSz="914400" eaLnBrk="1" hangingPunct="1">
              <a:spcBef>
                <a:spcPct val="50000"/>
              </a:spcBef>
              <a:defRPr/>
            </a:pPr>
            <a:r>
              <a:rPr lang="de-DE" altLang="de-DE" sz="1800" b="1">
                <a:solidFill>
                  <a:schemeClr val="bg1"/>
                </a:solidFill>
              </a:rPr>
              <a:t>sowie </a:t>
            </a:r>
          </a:p>
          <a:p>
            <a:pPr algn="ctr" defTabSz="914400" eaLnBrk="1" hangingPunct="1">
              <a:spcBef>
                <a:spcPct val="50000"/>
              </a:spcBef>
              <a:defRPr/>
            </a:pPr>
            <a:r>
              <a:rPr lang="de-DE" altLang="de-DE" sz="1800" b="1" i="1">
                <a:solidFill>
                  <a:schemeClr val="bg1"/>
                </a:solidFill>
              </a:rPr>
              <a:t>Jugendliche</a:t>
            </a:r>
          </a:p>
          <a:p>
            <a:pPr algn="ctr" defTabSz="914400" eaLnBrk="1" hangingPunct="1">
              <a:spcBef>
                <a:spcPct val="50000"/>
              </a:spcBef>
              <a:defRPr/>
            </a:pPr>
            <a:r>
              <a:rPr lang="de-DE" altLang="de-DE" sz="1800" b="1">
                <a:solidFill>
                  <a:schemeClr val="bg1"/>
                </a:solidFill>
              </a:rPr>
              <a:t> dürfen NICHT mit CMR-Arzneimittel arbeiten</a:t>
            </a:r>
          </a:p>
        </p:txBody>
      </p:sp>
    </p:spTree>
    <p:extLst>
      <p:ext uri="{BB962C8B-B14F-4D97-AF65-F5344CB8AC3E}">
        <p14:creationId xmlns:p14="http://schemas.microsoft.com/office/powerpoint/2010/main" val="2174300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3D671689-8357-4F60-B905-C574E67E2B42}"/>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EEB4F4AE-260E-42EA-9266-190E86E64E14}"/>
              </a:ext>
            </a:extLst>
          </p:cNvPr>
          <p:cNvSpPr>
            <a:spLocks noGrp="1"/>
          </p:cNvSpPr>
          <p:nvPr>
            <p:ph type="sldNum" sz="quarter" idx="4"/>
          </p:nvPr>
        </p:nvSpPr>
        <p:spPr/>
        <p:txBody>
          <a:bodyPr/>
          <a:lstStyle/>
          <a:p>
            <a:pPr algn="r"/>
            <a:fld id="{D8EB360B-720C-704A-863E-A567E738ABDA}" type="slidenum">
              <a:rPr lang="de-DE" smtClean="0"/>
              <a:pPr algn="r"/>
              <a:t>32</a:t>
            </a:fld>
            <a:endParaRPr lang="de-DE"/>
          </a:p>
        </p:txBody>
      </p:sp>
      <p:sp>
        <p:nvSpPr>
          <p:cNvPr id="6" name="Abgerundetes Rechteck 4">
            <a:extLst>
              <a:ext uri="{FF2B5EF4-FFF2-40B4-BE49-F238E27FC236}">
                <a16:creationId xmlns:a16="http://schemas.microsoft.com/office/drawing/2014/main" id="{17CEF4C8-2192-4ECD-971F-622C4B3732FC}"/>
              </a:ext>
            </a:extLst>
          </p:cNvPr>
          <p:cNvSpPr>
            <a:spLocks noChangeArrowheads="1"/>
          </p:cNvSpPr>
          <p:nvPr/>
        </p:nvSpPr>
        <p:spPr bwMode="auto">
          <a:xfrm>
            <a:off x="1885681" y="1090106"/>
            <a:ext cx="6791325" cy="2784187"/>
          </a:xfrm>
          <a:prstGeom prst="roundRect">
            <a:avLst>
              <a:gd name="adj" fmla="val 1064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nchor="t">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defRPr/>
            </a:pPr>
            <a:r>
              <a:rPr lang="de-DE" altLang="de-DE" sz="2500" b="1">
                <a:solidFill>
                  <a:schemeClr val="bg1"/>
                </a:solidFill>
                <a:latin typeface="Arial"/>
                <a:ea typeface="ＭＳ Ｐゴシック"/>
                <a:cs typeface="Arial"/>
              </a:rPr>
              <a:t>Arbeitsmedizinische Vorsorge</a:t>
            </a:r>
            <a:endParaRPr lang="de-DE" altLang="de-DE" sz="1800" b="1">
              <a:solidFill>
                <a:schemeClr val="bg1"/>
              </a:solidFill>
            </a:endParaRPr>
          </a:p>
          <a:p>
            <a:pPr marL="267970" indent="-267970" defTabSz="914400" eaLnBrk="1" hangingPunct="1">
              <a:spcAft>
                <a:spcPts val="1200"/>
              </a:spcAft>
              <a:buFont typeface="Wingdings" pitchFamily="2" charset="2"/>
              <a:buChar char="è"/>
              <a:defRPr/>
            </a:pPr>
            <a:r>
              <a:rPr lang="de-DE" altLang="de-DE" sz="1800" b="1" i="1">
                <a:solidFill>
                  <a:schemeClr val="bg1"/>
                </a:solidFill>
                <a:latin typeface="Arial"/>
                <a:ea typeface="ＭＳ Ｐゴシック"/>
                <a:cs typeface="Arial"/>
              </a:rPr>
              <a:t>wichtiger Baustein des Arbeitsschutzes beim Umgang mit Zytostatika </a:t>
            </a:r>
          </a:p>
          <a:p>
            <a:pPr marL="268288" indent="-268288" defTabSz="914400" eaLnBrk="1" hangingPunct="1">
              <a:spcAft>
                <a:spcPts val="1200"/>
              </a:spcAft>
              <a:buFont typeface="Wingdings" pitchFamily="2" charset="2"/>
              <a:buChar char="è"/>
              <a:defRPr/>
            </a:pPr>
            <a:r>
              <a:rPr lang="de-DE" altLang="de-DE" sz="1800" b="1" i="1">
                <a:solidFill>
                  <a:schemeClr val="bg1"/>
                </a:solidFill>
                <a:latin typeface="Arial"/>
                <a:ea typeface="ＭＳ Ｐゴシック"/>
                <a:cs typeface="Arial"/>
              </a:rPr>
              <a:t>die Form der Vorsorge (Pflicht-, Angebots-, Wunschvorsorge) richtet sich nach dem Ergebnis der Gefährdungsbeurteilung</a:t>
            </a:r>
          </a:p>
          <a:p>
            <a:pPr marL="267970" indent="-267970" defTabSz="914400" eaLnBrk="1" hangingPunct="1">
              <a:spcAft>
                <a:spcPts val="1200"/>
              </a:spcAft>
              <a:buFont typeface="Wingdings" pitchFamily="2" charset="2"/>
              <a:buChar char="è"/>
              <a:defRPr/>
            </a:pPr>
            <a:r>
              <a:rPr lang="de-DE" altLang="de-DE" sz="1800" b="1" i="1">
                <a:solidFill>
                  <a:schemeClr val="bg1"/>
                </a:solidFill>
                <a:latin typeface="Arial"/>
                <a:ea typeface="ＭＳ Ｐゴシック"/>
                <a:cs typeface="Arial"/>
              </a:rPr>
              <a:t>Auf Wunsch des Mitarbeiters muss eine arbeitsmedizinische Vorsorge ermöglicht werden </a:t>
            </a:r>
            <a:endParaRPr lang="de-DE" altLang="de-DE" sz="1800" b="1" i="1">
              <a:solidFill>
                <a:schemeClr val="bg1"/>
              </a:solidFill>
              <a:cs typeface="Arial"/>
            </a:endParaRPr>
          </a:p>
        </p:txBody>
      </p:sp>
    </p:spTree>
    <p:extLst>
      <p:ext uri="{BB962C8B-B14F-4D97-AF65-F5344CB8AC3E}">
        <p14:creationId xmlns:p14="http://schemas.microsoft.com/office/powerpoint/2010/main" val="1366368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FED54-B789-4739-A6DD-7795687BCDA7}"/>
              </a:ext>
            </a:extLst>
          </p:cNvPr>
          <p:cNvSpPr>
            <a:spLocks noGrp="1"/>
          </p:cNvSpPr>
          <p:nvPr>
            <p:ph type="ctrTitle"/>
          </p:nvPr>
        </p:nvSpPr>
        <p:spPr/>
        <p:txBody>
          <a:bodyPr/>
          <a:lstStyle/>
          <a:p>
            <a:r>
              <a:rPr lang="de-DE" altLang="de-DE">
                <a:ea typeface="ＭＳ Ｐゴシック" panose="020B0600070205080204" pitchFamily="34" charset="-128"/>
              </a:rPr>
              <a:t>Vorbereitung und sichere Applikation von Zytostatika</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78B66FEC-90FD-4420-994D-33D8EE4A462C}"/>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0E923254-C09B-4241-BEF0-FA5102C72068}"/>
              </a:ext>
            </a:extLst>
          </p:cNvPr>
          <p:cNvSpPr>
            <a:spLocks noGrp="1"/>
          </p:cNvSpPr>
          <p:nvPr>
            <p:ph type="sldNum" sz="quarter" idx="4"/>
          </p:nvPr>
        </p:nvSpPr>
        <p:spPr/>
        <p:txBody>
          <a:bodyPr/>
          <a:lstStyle/>
          <a:p>
            <a:pPr algn="r"/>
            <a:fld id="{D8EB360B-720C-704A-863E-A567E738ABDA}" type="slidenum">
              <a:rPr lang="de-DE" smtClean="0"/>
              <a:pPr algn="r"/>
              <a:t>33</a:t>
            </a:fld>
            <a:endParaRPr lang="de-DE"/>
          </a:p>
        </p:txBody>
      </p:sp>
    </p:spTree>
    <p:extLst>
      <p:ext uri="{BB962C8B-B14F-4D97-AF65-F5344CB8AC3E}">
        <p14:creationId xmlns:p14="http://schemas.microsoft.com/office/powerpoint/2010/main" val="3176262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7B1B419-1D35-47EE-9364-4B7FD86BAE84}"/>
              </a:ext>
            </a:extLst>
          </p:cNvPr>
          <p:cNvSpPr>
            <a:spLocks noGrp="1"/>
          </p:cNvSpPr>
          <p:nvPr>
            <p:ph idx="1"/>
          </p:nvPr>
        </p:nvSpPr>
        <p:spPr/>
        <p:txBody>
          <a:bodyPr/>
          <a:lstStyle/>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rPr>
              <a:t>Beim Umgang mit </a:t>
            </a:r>
            <a:r>
              <a:rPr lang="de-DE" altLang="de-DE" dirty="0" err="1">
                <a:latin typeface="Arial" panose="020B0604020202020204" pitchFamily="34" charset="0"/>
                <a:ea typeface="ＭＳ Ｐゴシック" panose="020B0600070205080204" pitchFamily="34" charset="-128"/>
                <a:cs typeface="Geneva" charset="0"/>
              </a:rPr>
              <a:t>zytostatikahaltigen</a:t>
            </a:r>
            <a:r>
              <a:rPr lang="de-DE" altLang="de-DE" dirty="0">
                <a:latin typeface="Arial" panose="020B0604020202020204" pitchFamily="34" charset="0"/>
                <a:ea typeface="ＭＳ Ｐゴシック" panose="020B0600070205080204" pitchFamily="34" charset="-128"/>
                <a:cs typeface="Geneva" charset="0"/>
              </a:rPr>
              <a:t> Medikamenten (Infusionen, </a:t>
            </a:r>
            <a:r>
              <a:rPr lang="de-DE" altLang="de-DE" dirty="0" err="1">
                <a:latin typeface="Arial" panose="020B0604020202020204" pitchFamily="34" charset="0"/>
                <a:ea typeface="ＭＳ Ｐゴシック" panose="020B0600070205080204" pitchFamily="34" charset="-128"/>
                <a:cs typeface="Geneva" charset="0"/>
              </a:rPr>
              <a:t>Oralia</a:t>
            </a:r>
            <a:r>
              <a:rPr lang="de-DE" altLang="de-DE" dirty="0">
                <a:latin typeface="Arial" panose="020B0604020202020204" pitchFamily="34" charset="0"/>
                <a:ea typeface="ＭＳ Ｐゴシック" panose="020B0600070205080204" pitchFamily="34" charset="-128"/>
                <a:cs typeface="Geneva" charset="0"/>
              </a:rPr>
              <a:t>, kontaminierten Materialien) </a:t>
            </a:r>
            <a:r>
              <a:rPr lang="de-DE" altLang="de-DE" b="1" dirty="0">
                <a:latin typeface="Arial" panose="020B0604020202020204" pitchFamily="34" charset="0"/>
                <a:ea typeface="ＭＳ Ｐゴシック" panose="020B0600070205080204" pitchFamily="34" charset="-128"/>
                <a:cs typeface="Geneva" charset="0"/>
              </a:rPr>
              <a:t>Schutzhandschuhe </a:t>
            </a:r>
            <a:r>
              <a:rPr lang="de-DE" altLang="de-DE" dirty="0">
                <a:latin typeface="Arial" panose="020B0604020202020204" pitchFamily="34" charset="0"/>
                <a:ea typeface="ＭＳ Ｐゴシック" panose="020B0600070205080204" pitchFamily="34" charset="-128"/>
                <a:cs typeface="Geneva" charset="0"/>
              </a:rPr>
              <a:t>tragen!</a:t>
            </a:r>
            <a:endParaRPr lang="de-DE" altLang="de-DE" b="1" dirty="0">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rPr>
              <a:t>Im Arbeitsbereich keine Lebensmittel aufbewahren, nicht essen oder trinken!</a:t>
            </a:r>
          </a:p>
          <a:p>
            <a:endParaRPr lang="de-DE" altLang="de-DE" dirty="0">
              <a:latin typeface="Arial" panose="020B0604020202020204" pitchFamily="34" charset="0"/>
              <a:ea typeface="ＭＳ Ｐゴシック" panose="020B0600070205080204" pitchFamily="34" charset="-128"/>
              <a:cs typeface="Geneva" charset="0"/>
            </a:endParaRPr>
          </a:p>
          <a:p>
            <a:endParaRPr lang="de-DE" altLang="de-DE" dirty="0">
              <a:latin typeface="Arial" panose="020B0604020202020204" pitchFamily="34" charset="0"/>
              <a:ea typeface="ＭＳ Ｐゴシック" panose="020B0600070205080204" pitchFamily="34" charset="-128"/>
              <a:cs typeface="Geneva" charset="0"/>
            </a:endParaRPr>
          </a:p>
          <a:p>
            <a:endParaRPr lang="de-DE" dirty="0"/>
          </a:p>
        </p:txBody>
      </p:sp>
      <p:sp>
        <p:nvSpPr>
          <p:cNvPr id="3" name="Titel 2">
            <a:extLst>
              <a:ext uri="{FF2B5EF4-FFF2-40B4-BE49-F238E27FC236}">
                <a16:creationId xmlns:a16="http://schemas.microsoft.com/office/drawing/2014/main" id="{A0AFCC6E-B1AE-4B53-B84F-FCDBA16651E0}"/>
              </a:ext>
            </a:extLst>
          </p:cNvPr>
          <p:cNvSpPr>
            <a:spLocks noGrp="1"/>
          </p:cNvSpPr>
          <p:nvPr>
            <p:ph type="ctrTitle"/>
          </p:nvPr>
        </p:nvSpPr>
        <p:spPr/>
        <p:txBody>
          <a:bodyPr/>
          <a:lstStyle/>
          <a:p>
            <a:r>
              <a:rPr lang="de-DE" altLang="de-DE">
                <a:ea typeface="ＭＳ Ｐゴシック" panose="020B0600070205080204" pitchFamily="34" charset="-128"/>
              </a:rPr>
              <a:t>Allgemeine Verhaltensregeln</a:t>
            </a:r>
            <a:endParaRPr lang="de-DE"/>
          </a:p>
        </p:txBody>
      </p:sp>
      <p:sp>
        <p:nvSpPr>
          <p:cNvPr id="4" name="Vertikaler Textplatzhalter 3">
            <a:extLst>
              <a:ext uri="{FF2B5EF4-FFF2-40B4-BE49-F238E27FC236}">
                <a16:creationId xmlns:a16="http://schemas.microsoft.com/office/drawing/2014/main" id="{DDAD5CB9-CF2B-4F98-94EB-C4020671430E}"/>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5ACA17F2-03F1-487E-AB6B-ED49E2928545}"/>
              </a:ext>
            </a:extLst>
          </p:cNvPr>
          <p:cNvSpPr>
            <a:spLocks noGrp="1"/>
          </p:cNvSpPr>
          <p:nvPr>
            <p:ph type="sldNum" sz="quarter" idx="4"/>
          </p:nvPr>
        </p:nvSpPr>
        <p:spPr/>
        <p:txBody>
          <a:bodyPr/>
          <a:lstStyle/>
          <a:p>
            <a:pPr algn="r"/>
            <a:fld id="{D8EB360B-720C-704A-863E-A567E738ABDA}" type="slidenum">
              <a:rPr lang="de-DE" smtClean="0"/>
              <a:pPr algn="r"/>
              <a:t>34</a:t>
            </a:fld>
            <a:endParaRPr lang="de-DE"/>
          </a:p>
        </p:txBody>
      </p:sp>
      <p:pic>
        <p:nvPicPr>
          <p:cNvPr id="6" name="Picture 9">
            <a:extLst>
              <a:ext uri="{FF2B5EF4-FFF2-40B4-BE49-F238E27FC236}">
                <a16:creationId xmlns:a16="http://schemas.microsoft.com/office/drawing/2014/main" id="{056F6189-E113-4461-AF6E-640809524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469" y="2451217"/>
            <a:ext cx="1194697" cy="121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778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2EEC62-0730-4767-8F0D-69863F1C31A1}"/>
              </a:ext>
            </a:extLst>
          </p:cNvPr>
          <p:cNvSpPr>
            <a:spLocks noGrp="1"/>
          </p:cNvSpPr>
          <p:nvPr>
            <p:ph idx="1"/>
          </p:nvPr>
        </p:nvSpPr>
        <p:spPr>
          <a:xfrm>
            <a:off x="1790702" y="1087041"/>
            <a:ext cx="7719058" cy="3613547"/>
          </a:xfrm>
        </p:spPr>
        <p:txBody>
          <a:bodyPr lIns="91440" tIns="45720" rIns="91440" bIns="45720" anchor="t"/>
          <a:lstStyle/>
          <a:p>
            <a:pPr marL="0" indent="0">
              <a:buFont typeface="Wingdings" panose="05000000000000000000" pitchFamily="2" charset="2"/>
              <a:buNone/>
            </a:pPr>
            <a:r>
              <a:rPr lang="de-DE" altLang="de-DE" sz="1800" b="1" dirty="0">
                <a:latin typeface="Arial"/>
                <a:ea typeface="ＭＳ Ｐゴシック"/>
                <a:cs typeface="Geneva" charset="0"/>
              </a:rPr>
              <a:t>Applikationsfertige parenterale Zytostatika aus der Apotheke</a:t>
            </a:r>
          </a:p>
          <a:p>
            <a:pPr marL="271145" indent="-271145"/>
            <a:r>
              <a:rPr lang="de-DE" altLang="de-DE" dirty="0">
                <a:latin typeface="Arial"/>
                <a:ea typeface="ＭＳ Ｐゴシック"/>
                <a:cs typeface="Geneva" charset="0"/>
              </a:rPr>
              <a:t>Thermoversiegelt (</a:t>
            </a:r>
            <a:r>
              <a:rPr lang="de-DE" altLang="de-DE" dirty="0">
                <a:latin typeface="Arial"/>
                <a:ea typeface="ＭＳ Ｐゴシック"/>
                <a:cs typeface="Geneva" charset="0"/>
                <a:sym typeface="Wingdings" panose="05000000000000000000" pitchFamily="2" charset="2"/>
              </a:rPr>
              <a:t>Personenschutz, Produktschutz,</a:t>
            </a:r>
            <a:br>
              <a:rPr lang="de-DE" altLang="de-DE" dirty="0">
                <a:latin typeface="Arial"/>
                <a:ea typeface="ＭＳ Ｐゴシック"/>
                <a:cs typeface="Geneva" charset="0"/>
              </a:rPr>
            </a:br>
            <a:r>
              <a:rPr lang="de-DE" altLang="de-DE" dirty="0">
                <a:latin typeface="Arial"/>
                <a:ea typeface="ＭＳ Ｐゴシック"/>
                <a:cs typeface="Geneva" charset="0"/>
                <a:sym typeface="Wingdings" panose="05000000000000000000" pitchFamily="2" charset="2"/>
              </a:rPr>
              <a:t>Originalitätsverschluss)</a:t>
            </a:r>
            <a:endParaRPr lang="de-DE" altLang="de-DE" dirty="0">
              <a:latin typeface="Arial"/>
              <a:ea typeface="ＭＳ Ｐゴシック"/>
              <a:cs typeface="Geneva" charset="0"/>
            </a:endParaRPr>
          </a:p>
          <a:p>
            <a:pPr marL="271145" indent="-271145">
              <a:buFont typeface="Wingdings" panose="05000000000000000000" pitchFamily="2" charset="2"/>
              <a:buChar char="§"/>
            </a:pPr>
            <a:r>
              <a:rPr lang="de-DE" altLang="de-DE" dirty="0">
                <a:latin typeface="Arial"/>
                <a:ea typeface="ＭＳ Ｐゴシック"/>
                <a:cs typeface="Geneva" charset="0"/>
              </a:rPr>
              <a:t>In bruchsicheren, flüssigkeitsdichten, verschließbaren, </a:t>
            </a:r>
            <a:br>
              <a:rPr lang="de-DE" altLang="de-DE" dirty="0">
                <a:latin typeface="Arial" panose="020B0604020202020204" pitchFamily="34" charset="0"/>
                <a:ea typeface="ＭＳ Ｐゴシック" panose="020B0600070205080204" pitchFamily="34" charset="-128"/>
                <a:cs typeface="Geneva" charset="0"/>
              </a:rPr>
            </a:br>
            <a:r>
              <a:rPr lang="de-DE" altLang="de-DE" dirty="0">
                <a:latin typeface="Arial"/>
                <a:ea typeface="ＭＳ Ｐゴシック"/>
                <a:cs typeface="Geneva" charset="0"/>
              </a:rPr>
              <a:t>gesondert gekennzeichneten</a:t>
            </a:r>
            <a:r>
              <a:rPr lang="de-DE" altLang="de-DE" dirty="0">
                <a:latin typeface="Arial" panose="020B0604020202020204" pitchFamily="34" charset="0"/>
                <a:ea typeface="ＭＳ Ｐゴシック" panose="020B0600070205080204" pitchFamily="34" charset="-128"/>
                <a:cs typeface="Geneva" charset="0"/>
              </a:rPr>
              <a:t> </a:t>
            </a:r>
            <a:r>
              <a:rPr lang="de-DE" altLang="de-DE" dirty="0">
                <a:latin typeface="Arial"/>
                <a:ea typeface="ＭＳ Ｐゴシック"/>
                <a:cs typeface="Geneva" charset="0"/>
              </a:rPr>
              <a:t>Transport-Behältnissen</a:t>
            </a:r>
          </a:p>
          <a:p>
            <a:pPr marL="271145" indent="-271145">
              <a:buFont typeface="Wingdings" panose="05000000000000000000" pitchFamily="2" charset="2"/>
              <a:buChar char="§"/>
            </a:pPr>
            <a:r>
              <a:rPr lang="de-DE" altLang="de-DE" dirty="0">
                <a:latin typeface="Arial"/>
                <a:ea typeface="ＭＳ Ｐゴシック"/>
                <a:cs typeface="Geneva" charset="0"/>
              </a:rPr>
              <a:t>Transport durch unterwiesenes</a:t>
            </a:r>
            <a:r>
              <a:rPr lang="de-DE" altLang="de-DE" dirty="0">
                <a:latin typeface="Arial" panose="020B0604020202020204" pitchFamily="34" charset="0"/>
                <a:ea typeface="ＭＳ Ｐゴシック" panose="020B0600070205080204" pitchFamily="34" charset="-128"/>
                <a:cs typeface="Geneva" charset="0"/>
              </a:rPr>
              <a:t> </a:t>
            </a:r>
            <a:r>
              <a:rPr lang="de-DE" altLang="de-DE" dirty="0">
                <a:latin typeface="Arial"/>
                <a:ea typeface="ＭＳ Ｐゴシック"/>
                <a:cs typeface="Geneva" charset="0"/>
              </a:rPr>
              <a:t>Personal</a:t>
            </a:r>
          </a:p>
          <a:p>
            <a:pPr marL="0" indent="0"/>
            <a:endParaRPr lang="de-DE" altLang="de-DE" dirty="0">
              <a:latin typeface="Arial" panose="020B0604020202020204" pitchFamily="34" charset="0"/>
              <a:ea typeface="ＭＳ Ｐゴシック" panose="020B0600070205080204" pitchFamily="34" charset="-128"/>
              <a:cs typeface="Geneva" charset="0"/>
            </a:endParaRPr>
          </a:p>
          <a:p>
            <a:endParaRPr lang="de-DE" dirty="0"/>
          </a:p>
        </p:txBody>
      </p:sp>
      <p:sp>
        <p:nvSpPr>
          <p:cNvPr id="3" name="Titel 2">
            <a:extLst>
              <a:ext uri="{FF2B5EF4-FFF2-40B4-BE49-F238E27FC236}">
                <a16:creationId xmlns:a16="http://schemas.microsoft.com/office/drawing/2014/main" id="{ED0D52A1-39A2-4DE4-BA57-679338F7A949}"/>
              </a:ext>
            </a:extLst>
          </p:cNvPr>
          <p:cNvSpPr>
            <a:spLocks noGrp="1"/>
          </p:cNvSpPr>
          <p:nvPr>
            <p:ph type="ctrTitle"/>
          </p:nvPr>
        </p:nvSpPr>
        <p:spPr>
          <a:xfrm>
            <a:off x="1785342" y="550456"/>
            <a:ext cx="6948961" cy="460523"/>
          </a:xfrm>
        </p:spPr>
        <p:txBody>
          <a:bodyPr lIns="0" tIns="0" rIns="0" bIns="0" anchor="t"/>
          <a:lstStyle/>
          <a:p>
            <a:r>
              <a:rPr lang="de-DE" altLang="de-DE" sz="2000">
                <a:latin typeface="Arial"/>
                <a:ea typeface="ＭＳ Ｐゴシック"/>
                <a:cs typeface="Arial"/>
              </a:rPr>
              <a:t>Anlieferung von Zytostatika in die onkologische Einrichtung </a:t>
            </a:r>
            <a:endParaRPr lang="de-DE" altLang="de-DE"/>
          </a:p>
        </p:txBody>
      </p:sp>
      <p:sp>
        <p:nvSpPr>
          <p:cNvPr id="4" name="Vertikaler Textplatzhalter 3">
            <a:extLst>
              <a:ext uri="{FF2B5EF4-FFF2-40B4-BE49-F238E27FC236}">
                <a16:creationId xmlns:a16="http://schemas.microsoft.com/office/drawing/2014/main" id="{2CE2123C-704A-4DCD-9C8F-F1C6273F3C61}"/>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3A2529CE-DF4D-4608-81CE-8C38BF9215DE}"/>
              </a:ext>
            </a:extLst>
          </p:cNvPr>
          <p:cNvSpPr>
            <a:spLocks noGrp="1"/>
          </p:cNvSpPr>
          <p:nvPr>
            <p:ph type="sldNum" sz="quarter" idx="4"/>
          </p:nvPr>
        </p:nvSpPr>
        <p:spPr/>
        <p:txBody>
          <a:bodyPr/>
          <a:lstStyle/>
          <a:p>
            <a:pPr algn="r"/>
            <a:fld id="{D8EB360B-720C-704A-863E-A567E738ABDA}" type="slidenum">
              <a:rPr lang="de-DE" smtClean="0"/>
              <a:pPr algn="r"/>
              <a:t>35</a:t>
            </a:fld>
            <a:endParaRPr lang="de-DE"/>
          </a:p>
        </p:txBody>
      </p:sp>
      <p:pic>
        <p:nvPicPr>
          <p:cNvPr id="7" name="Bild 11" descr="_MG_9905_2.jpg">
            <a:extLst>
              <a:ext uri="{FF2B5EF4-FFF2-40B4-BE49-F238E27FC236}">
                <a16:creationId xmlns:a16="http://schemas.microsoft.com/office/drawing/2014/main" id="{F8F3C880-8C85-4C0B-B0DF-99E45F68E2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9" y="3406699"/>
            <a:ext cx="3286765" cy="143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8" descr="Ein Bild, das drinnen, Kunststoff, Elemente, offen enthält.&#10;&#10;Beschreibung automatisch generiert.">
            <a:extLst>
              <a:ext uri="{FF2B5EF4-FFF2-40B4-BE49-F238E27FC236}">
                <a16:creationId xmlns:a16="http://schemas.microsoft.com/office/drawing/2014/main" id="{3F966CD2-C140-4F20-84D2-90BD9C6D0E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8718" b="4655"/>
          <a:stretch/>
        </p:blipFill>
        <p:spPr>
          <a:xfrm>
            <a:off x="7306136" y="1421589"/>
            <a:ext cx="1289979" cy="1904166"/>
          </a:xfrm>
          <a:prstGeom prst="rect">
            <a:avLst/>
          </a:prstGeom>
        </p:spPr>
      </p:pic>
    </p:spTree>
    <p:extLst>
      <p:ext uri="{BB962C8B-B14F-4D97-AF65-F5344CB8AC3E}">
        <p14:creationId xmlns:p14="http://schemas.microsoft.com/office/powerpoint/2010/main" val="68915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A3DCECF-0BA3-4AE0-97AF-06187EE9CEA0}"/>
              </a:ext>
            </a:extLst>
          </p:cNvPr>
          <p:cNvSpPr>
            <a:spLocks noGrp="1"/>
          </p:cNvSpPr>
          <p:nvPr>
            <p:ph idx="1"/>
          </p:nvPr>
        </p:nvSpPr>
        <p:spPr/>
        <p:txBody>
          <a:bodyPr lIns="91440" tIns="45720" rIns="91440" bIns="45720" anchor="t"/>
          <a:lstStyle/>
          <a:p>
            <a:pPr>
              <a:buFont typeface="Wingdings" panose="05000000000000000000" pitchFamily="2" charset="2"/>
              <a:buChar char="§"/>
            </a:pPr>
            <a:r>
              <a:rPr lang="de-DE" altLang="de-DE" b="1">
                <a:latin typeface="Arial"/>
                <a:ea typeface="ＭＳ Ｐゴシック"/>
                <a:cs typeface="Geneva" charset="0"/>
              </a:rPr>
              <a:t>Optische Kontrolle </a:t>
            </a:r>
            <a:r>
              <a:rPr lang="de-DE" altLang="de-DE">
                <a:latin typeface="Arial"/>
                <a:ea typeface="ＭＳ Ｐゴシック"/>
                <a:cs typeface="Geneva" charset="0"/>
              </a:rPr>
              <a:t>auf Unversehrtheit der Zubereitung (Leckage, Trübung, Ausfällung)</a:t>
            </a:r>
          </a:p>
          <a:p>
            <a:pPr>
              <a:buFont typeface="Wingdings" panose="05000000000000000000" pitchFamily="2" charset="2"/>
              <a:buChar char="§"/>
            </a:pPr>
            <a:r>
              <a:rPr lang="de-DE" altLang="de-DE" b="1">
                <a:latin typeface="Arial"/>
                <a:ea typeface="ＭＳ Ｐゴシック"/>
                <a:cs typeface="Geneva" charset="0"/>
                <a:sym typeface="Wingdings 3" panose="05040102010807070707" pitchFamily="18" charset="2"/>
              </a:rPr>
              <a:t>Haltbarkeit</a:t>
            </a:r>
            <a:r>
              <a:rPr lang="de-DE" altLang="de-DE">
                <a:latin typeface="Arial"/>
                <a:ea typeface="ＭＳ Ｐゴシック"/>
                <a:cs typeface="Geneva" charset="0"/>
                <a:sym typeface="Wingdings 3" panose="05040102010807070707" pitchFamily="18" charset="2"/>
              </a:rPr>
              <a:t> der </a:t>
            </a:r>
            <a:r>
              <a:rPr lang="de-DE" altLang="de-DE" err="1">
                <a:latin typeface="Arial"/>
                <a:ea typeface="ＭＳ Ｐゴシック"/>
                <a:cs typeface="Geneva" charset="0"/>
                <a:sym typeface="Wingdings 3" panose="05040102010807070707" pitchFamily="18" charset="2"/>
              </a:rPr>
              <a:t>Zytostatikalösung</a:t>
            </a:r>
            <a:r>
              <a:rPr lang="de-DE" altLang="de-DE">
                <a:latin typeface="Arial"/>
                <a:ea typeface="ＭＳ Ｐゴシック"/>
                <a:cs typeface="Geneva" charset="0"/>
                <a:sym typeface="Wingdings 3" panose="05040102010807070707" pitchFamily="18" charset="2"/>
              </a:rPr>
              <a:t> prüfen </a:t>
            </a:r>
            <a:r>
              <a:rPr lang="de-DE" altLang="de-DE">
                <a:latin typeface="Arial"/>
                <a:ea typeface="ＭＳ Ｐゴシック"/>
                <a:cs typeface="Geneva" charset="0"/>
                <a:sym typeface="Wingdings" panose="05000000000000000000" pitchFamily="2" charset="2"/>
              </a:rPr>
              <a:t> maximale Laufzeit der Infusion berücksichtigen</a:t>
            </a:r>
            <a:endParaRPr lang="de-DE" altLang="de-DE">
              <a:latin typeface="Arial"/>
              <a:ea typeface="ＭＳ Ｐゴシック"/>
              <a:cs typeface="Geneva" charset="0"/>
            </a:endParaRPr>
          </a:p>
          <a:p>
            <a:pPr>
              <a:buFont typeface="Wingdings" panose="05000000000000000000" pitchFamily="2" charset="2"/>
              <a:buChar char="§"/>
            </a:pPr>
            <a:r>
              <a:rPr lang="de-DE" altLang="de-DE">
                <a:latin typeface="Arial"/>
                <a:ea typeface="ＭＳ Ｐゴシック"/>
                <a:cs typeface="Geneva" charset="0"/>
              </a:rPr>
              <a:t>Verbringen der Produkte an den </a:t>
            </a:r>
            <a:r>
              <a:rPr lang="de-DE" altLang="de-DE" b="1">
                <a:latin typeface="Arial"/>
                <a:ea typeface="ＭＳ Ｐゴシック"/>
                <a:cs typeface="Geneva" charset="0"/>
              </a:rPr>
              <a:t>korrekten Lagerort </a:t>
            </a:r>
            <a:r>
              <a:rPr lang="de-DE" altLang="de-DE">
                <a:latin typeface="Arial"/>
                <a:ea typeface="ＭＳ Ｐゴシック"/>
                <a:cs typeface="Geneva" charset="0"/>
              </a:rPr>
              <a:t>(Raumtemperatur, Kühlschrank, Lichtschutz)</a:t>
            </a:r>
          </a:p>
          <a:p>
            <a:r>
              <a:rPr lang="de-DE">
                <a:ea typeface="+mn-lt"/>
                <a:cs typeface="+mn-lt"/>
              </a:rPr>
              <a:t>Lagerung (orale sowie parenterale Zytostatika) an definierten Plätzen, getrennt von anderen Arzneimitteln und Produkten</a:t>
            </a:r>
          </a:p>
          <a:p>
            <a:r>
              <a:rPr lang="de-DE">
                <a:ea typeface="+mn-lt"/>
                <a:cs typeface="+mn-lt"/>
              </a:rPr>
              <a:t>Lagerung in auslaufsicheren, leicht zu reinigenden, gekennzeichneten Behältnissen</a:t>
            </a:r>
            <a:endParaRPr lang="de-DE">
              <a:latin typeface="Arial" panose="020B0604020202020204" pitchFamily="34" charset="0"/>
              <a:ea typeface="ＭＳ Ｐゴシック" panose="020B0600070205080204" pitchFamily="34" charset="-128"/>
              <a:cs typeface="Arial"/>
            </a:endParaRPr>
          </a:p>
          <a:p>
            <a:endParaRPr lang="de-DE" altLang="de-DE">
              <a:latin typeface="Arial" panose="020B0604020202020204" pitchFamily="34" charset="0"/>
              <a:ea typeface="ＭＳ Ｐゴシック" panose="020B0600070205080204" pitchFamily="34" charset="-128"/>
            </a:endParaRPr>
          </a:p>
          <a:p>
            <a:endParaRPr lang="de-DE"/>
          </a:p>
        </p:txBody>
      </p:sp>
      <p:sp>
        <p:nvSpPr>
          <p:cNvPr id="3" name="Titel 2">
            <a:extLst>
              <a:ext uri="{FF2B5EF4-FFF2-40B4-BE49-F238E27FC236}">
                <a16:creationId xmlns:a16="http://schemas.microsoft.com/office/drawing/2014/main" id="{15971E34-2510-4D8C-A1AA-D50F62EB1C46}"/>
              </a:ext>
            </a:extLst>
          </p:cNvPr>
          <p:cNvSpPr>
            <a:spLocks noGrp="1"/>
          </p:cNvSpPr>
          <p:nvPr>
            <p:ph type="ctrTitle"/>
          </p:nvPr>
        </p:nvSpPr>
        <p:spPr/>
        <p:txBody>
          <a:bodyPr/>
          <a:lstStyle/>
          <a:p>
            <a:r>
              <a:rPr lang="de-DE" altLang="de-DE">
                <a:ea typeface="ＭＳ Ｐゴシック" panose="020B0600070205080204" pitchFamily="34" charset="-128"/>
              </a:rPr>
              <a:t>Kontrolle und Lagerung</a:t>
            </a:r>
            <a:endParaRPr lang="de-DE"/>
          </a:p>
        </p:txBody>
      </p:sp>
      <p:sp>
        <p:nvSpPr>
          <p:cNvPr id="4" name="Vertikaler Textplatzhalter 3">
            <a:extLst>
              <a:ext uri="{FF2B5EF4-FFF2-40B4-BE49-F238E27FC236}">
                <a16:creationId xmlns:a16="http://schemas.microsoft.com/office/drawing/2014/main" id="{2BFBDBFC-A2A4-4E10-9809-45CD47BE7AA0}"/>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8201ED92-D39E-4652-8541-1B7BDC6AB373}"/>
              </a:ext>
            </a:extLst>
          </p:cNvPr>
          <p:cNvSpPr>
            <a:spLocks noGrp="1"/>
          </p:cNvSpPr>
          <p:nvPr>
            <p:ph type="sldNum" sz="quarter" idx="4"/>
          </p:nvPr>
        </p:nvSpPr>
        <p:spPr/>
        <p:txBody>
          <a:bodyPr/>
          <a:lstStyle/>
          <a:p>
            <a:pPr algn="r"/>
            <a:fld id="{D8EB360B-720C-704A-863E-A567E738ABDA}" type="slidenum">
              <a:rPr lang="de-DE" smtClean="0"/>
              <a:pPr algn="r"/>
              <a:t>36</a:t>
            </a:fld>
            <a:endParaRPr lang="de-DE"/>
          </a:p>
        </p:txBody>
      </p:sp>
    </p:spTree>
    <p:extLst>
      <p:ext uri="{BB962C8B-B14F-4D97-AF65-F5344CB8AC3E}">
        <p14:creationId xmlns:p14="http://schemas.microsoft.com/office/powerpoint/2010/main" val="2735683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3DD2A8-110B-4B7B-A379-28E081CECEFD}"/>
              </a:ext>
            </a:extLst>
          </p:cNvPr>
          <p:cNvSpPr>
            <a:spLocks noGrp="1"/>
          </p:cNvSpPr>
          <p:nvPr>
            <p:ph idx="1"/>
          </p:nvPr>
        </p:nvSpPr>
        <p:spPr/>
        <p:txBody>
          <a:bodyPr lIns="91440" tIns="45720" rIns="91440" bIns="45720" anchor="t"/>
          <a:lstStyle/>
          <a:p>
            <a:pPr>
              <a:buFont typeface="Wingdings" panose="05000000000000000000" pitchFamily="2" charset="2"/>
              <a:buNone/>
            </a:pPr>
            <a:r>
              <a:rPr lang="de-DE" altLang="de-DE" sz="1800" b="1" dirty="0">
                <a:latin typeface="Arial"/>
                <a:ea typeface="ＭＳ Ｐゴシック"/>
                <a:cs typeface="Geneva" charset="0"/>
              </a:rPr>
              <a:t>Arbeitsplatz</a:t>
            </a:r>
          </a:p>
          <a:p>
            <a:pPr>
              <a:buFont typeface="Wingdings" panose="05000000000000000000" pitchFamily="2" charset="2"/>
              <a:buChar char="§"/>
            </a:pPr>
            <a:r>
              <a:rPr lang="de-DE" altLang="de-DE" dirty="0">
                <a:latin typeface="Arial"/>
                <a:ea typeface="ＭＳ Ｐゴシック"/>
                <a:cs typeface="Geneva" charset="0"/>
              </a:rPr>
              <a:t>Ungestört, zugfrei, Hektik vermeiden (eigener Raum/Bereich, kein offenes Fenster)</a:t>
            </a:r>
          </a:p>
          <a:p>
            <a:pPr>
              <a:buFont typeface="Wingdings" panose="05000000000000000000" pitchFamily="2" charset="2"/>
              <a:buChar char="§"/>
            </a:pPr>
            <a:r>
              <a:rPr lang="de-DE" altLang="de-DE" dirty="0">
                <a:latin typeface="Arial"/>
                <a:ea typeface="ＭＳ Ｐゴシック"/>
                <a:cs typeface="Geneva" charset="0"/>
              </a:rPr>
              <a:t>Kennzeichnung: „Vorsicht Zytostatika</a:t>
            </a:r>
            <a:r>
              <a:rPr lang="ja-JP" altLang="de-DE" dirty="0">
                <a:latin typeface="Arial"/>
                <a:ea typeface="ＭＳ Ｐゴシック"/>
                <a:cs typeface="Geneva" charset="0"/>
              </a:rPr>
              <a:t>“</a:t>
            </a:r>
            <a:endParaRPr lang="de-DE" altLang="ja-JP" dirty="0">
              <a:latin typeface="Arial"/>
              <a:ea typeface="ＭＳ Ｐゴシック"/>
              <a:cs typeface="Geneva" charset="0"/>
            </a:endParaRPr>
          </a:p>
          <a:p>
            <a:r>
              <a:rPr lang="ja-JP" altLang="de-DE" dirty="0">
                <a:latin typeface="Arial"/>
                <a:ea typeface="ＭＳ Ｐゴシック"/>
                <a:cs typeface="Geneva" charset="0"/>
              </a:rPr>
              <a:t>Arbeitsflächen festlegen</a:t>
            </a:r>
            <a:endParaRPr lang="ja-JP" altLang="en-US" dirty="0">
              <a:latin typeface="Arial"/>
              <a:ea typeface="ＭＳ Ｐゴシック"/>
              <a:cs typeface="Geneva" charset="0"/>
            </a:endParaRPr>
          </a:p>
          <a:p>
            <a:pPr>
              <a:buFont typeface="Wingdings" panose="05000000000000000000" pitchFamily="2" charset="2"/>
              <a:buChar char="§"/>
            </a:pPr>
            <a:r>
              <a:rPr lang="de-DE" altLang="de-DE" dirty="0">
                <a:latin typeface="Arial"/>
                <a:ea typeface="ＭＳ Ｐゴシック"/>
                <a:cs typeface="Geneva" charset="0"/>
              </a:rPr>
              <a:t>Arbeitsfläche leicht zu reinigen</a:t>
            </a:r>
          </a:p>
          <a:p>
            <a:pPr>
              <a:buFont typeface="Wingdings" panose="05000000000000000000" pitchFamily="2" charset="2"/>
              <a:buChar char="§"/>
            </a:pPr>
            <a:r>
              <a:rPr lang="de-DE" altLang="de-DE" dirty="0">
                <a:latin typeface="Arial"/>
                <a:ea typeface="ＭＳ Ｐゴシック"/>
                <a:cs typeface="Geneva" charset="0"/>
              </a:rPr>
              <a:t>flüssigkeitsdichte, saugfähige Unterlagen verwenden </a:t>
            </a:r>
          </a:p>
          <a:p>
            <a:pPr marL="0" indent="0">
              <a:buNone/>
            </a:pPr>
            <a:endParaRPr lang="de-DE" dirty="0"/>
          </a:p>
        </p:txBody>
      </p:sp>
      <p:sp>
        <p:nvSpPr>
          <p:cNvPr id="3" name="Titel 2">
            <a:extLst>
              <a:ext uri="{FF2B5EF4-FFF2-40B4-BE49-F238E27FC236}">
                <a16:creationId xmlns:a16="http://schemas.microsoft.com/office/drawing/2014/main" id="{E851CE6A-2397-4997-A396-DB02CC7CC0C6}"/>
              </a:ext>
            </a:extLst>
          </p:cNvPr>
          <p:cNvSpPr>
            <a:spLocks noGrp="1"/>
          </p:cNvSpPr>
          <p:nvPr>
            <p:ph type="ctrTitle"/>
          </p:nvPr>
        </p:nvSpPr>
        <p:spPr/>
        <p:txBody>
          <a:bodyPr/>
          <a:lstStyle/>
          <a:p>
            <a:r>
              <a:rPr lang="de-DE" altLang="de-DE">
                <a:ea typeface="ＭＳ Ｐゴシック" panose="020B0600070205080204" pitchFamily="34" charset="-128"/>
              </a:rPr>
              <a:t>Vorbereitung zur Applikation</a:t>
            </a:r>
            <a:endParaRPr lang="de-DE"/>
          </a:p>
        </p:txBody>
      </p:sp>
      <p:sp>
        <p:nvSpPr>
          <p:cNvPr id="4" name="Vertikaler Textplatzhalter 3">
            <a:extLst>
              <a:ext uri="{FF2B5EF4-FFF2-40B4-BE49-F238E27FC236}">
                <a16:creationId xmlns:a16="http://schemas.microsoft.com/office/drawing/2014/main" id="{FAE5F14E-4FC8-47B6-A6EC-4654D9338C4A}"/>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5E3E3430-84BC-45EF-978F-9CC97D3218E0}"/>
              </a:ext>
            </a:extLst>
          </p:cNvPr>
          <p:cNvSpPr>
            <a:spLocks noGrp="1"/>
          </p:cNvSpPr>
          <p:nvPr>
            <p:ph type="sldNum" sz="quarter" idx="4"/>
          </p:nvPr>
        </p:nvSpPr>
        <p:spPr/>
        <p:txBody>
          <a:bodyPr/>
          <a:lstStyle/>
          <a:p>
            <a:pPr algn="r"/>
            <a:fld id="{D8EB360B-720C-704A-863E-A567E738ABDA}" type="slidenum">
              <a:rPr lang="de-DE" smtClean="0"/>
              <a:pPr algn="r"/>
              <a:t>37</a:t>
            </a:fld>
            <a:endParaRPr lang="de-DE"/>
          </a:p>
        </p:txBody>
      </p:sp>
    </p:spTree>
    <p:extLst>
      <p:ext uri="{BB962C8B-B14F-4D97-AF65-F5344CB8AC3E}">
        <p14:creationId xmlns:p14="http://schemas.microsoft.com/office/powerpoint/2010/main" val="1669039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FBD3EF6-971C-4DE8-BDC2-1F9913FC28F0}"/>
              </a:ext>
            </a:extLst>
          </p:cNvPr>
          <p:cNvSpPr>
            <a:spLocks noGrp="1"/>
          </p:cNvSpPr>
          <p:nvPr>
            <p:ph idx="1"/>
          </p:nvPr>
        </p:nvSpPr>
        <p:spPr>
          <a:xfrm>
            <a:off x="1790703" y="1087041"/>
            <a:ext cx="5623110" cy="3613547"/>
          </a:xfrm>
        </p:spPr>
        <p:txBody>
          <a:bodyPr lIns="91440" tIns="45720" rIns="91440" bIns="45720" anchor="t"/>
          <a:lstStyle/>
          <a:p>
            <a:pPr>
              <a:buFont typeface="Wingdings" panose="05000000000000000000" pitchFamily="2" charset="2"/>
              <a:buNone/>
            </a:pPr>
            <a:r>
              <a:rPr lang="de-DE" altLang="de-DE" sz="1700" b="1" dirty="0">
                <a:latin typeface="Arial"/>
                <a:ea typeface="ＭＳ Ｐゴシック"/>
                <a:cs typeface="Geneva" charset="0"/>
              </a:rPr>
              <a:t>Personenschutz</a:t>
            </a:r>
          </a:p>
          <a:p>
            <a:r>
              <a:rPr lang="de-DE" altLang="de-DE" dirty="0">
                <a:ea typeface="ＭＳ Ｐゴシック"/>
                <a:cs typeface="+mn-lt"/>
              </a:rPr>
              <a:t>Geschlossene Berufsbekleidung (</a:t>
            </a:r>
            <a:r>
              <a:rPr lang="de-DE" altLang="de-DE" b="1" dirty="0">
                <a:ea typeface="ＭＳ Ｐゴシック"/>
                <a:cs typeface="+mn-lt"/>
              </a:rPr>
              <a:t>Langarm!</a:t>
            </a:r>
            <a:r>
              <a:rPr lang="de-DE" altLang="de-DE" dirty="0">
                <a:ea typeface="ＭＳ Ｐゴシック"/>
                <a:cs typeface="+mn-lt"/>
              </a:rPr>
              <a:t>)</a:t>
            </a:r>
          </a:p>
          <a:p>
            <a:pPr>
              <a:buFont typeface="Wingdings" panose="05000000000000000000" pitchFamily="2" charset="2"/>
              <a:buChar char="§"/>
            </a:pPr>
            <a:r>
              <a:rPr lang="de-DE" altLang="de-DE" dirty="0">
                <a:latin typeface="Arial"/>
                <a:ea typeface="ＭＳ Ｐゴシック"/>
                <a:cs typeface="Geneva" charset="0"/>
              </a:rPr>
              <a:t>Schutzhandschuhe</a:t>
            </a:r>
          </a:p>
          <a:p>
            <a:pPr marL="714375" lvl="1" indent="-267970">
              <a:buFont typeface="Symbol" panose="05050102010706020507" pitchFamily="18" charset="2"/>
              <a:buChar char="-"/>
            </a:pPr>
            <a:r>
              <a:rPr lang="de-DE" altLang="de-DE" dirty="0">
                <a:latin typeface="Arial"/>
                <a:ea typeface="ＭＳ Ｐゴシック"/>
              </a:rPr>
              <a:t>z. B. Latex, Nitril, Neopren</a:t>
            </a:r>
          </a:p>
          <a:p>
            <a:pPr marL="714375" lvl="1" indent="-267970">
              <a:buFont typeface="Symbol" panose="05050102010706020507" pitchFamily="18" charset="2"/>
              <a:buChar char="-"/>
            </a:pPr>
            <a:r>
              <a:rPr lang="de-DE" altLang="de-DE" dirty="0">
                <a:latin typeface="Arial"/>
                <a:ea typeface="ＭＳ Ｐゴシック"/>
              </a:rPr>
              <a:t>Wechsel nach einem Arbeitsgang und immer, bevor z.B. Stift, Telefon, Patientenakte angefasst werden</a:t>
            </a:r>
          </a:p>
          <a:p>
            <a:pPr>
              <a:buFont typeface="Wingdings" panose="05000000000000000000" pitchFamily="2" charset="2"/>
              <a:buChar char="§"/>
            </a:pPr>
            <a:r>
              <a:rPr lang="de-DE" altLang="de-DE" dirty="0">
                <a:latin typeface="Arial"/>
                <a:ea typeface="ＭＳ Ｐゴシック"/>
                <a:cs typeface="Geneva" charset="0"/>
              </a:rPr>
              <a:t>Zytostatika </a:t>
            </a:r>
            <a:r>
              <a:rPr lang="de-DE" altLang="de-DE" b="1" dirty="0">
                <a:latin typeface="Arial"/>
                <a:ea typeface="ＭＳ Ｐゴシック"/>
                <a:cs typeface="Geneva" charset="0"/>
              </a:rPr>
              <a:t>mit Handschuhen </a:t>
            </a:r>
            <a:r>
              <a:rPr lang="de-DE" altLang="de-DE" dirty="0">
                <a:latin typeface="Arial"/>
                <a:ea typeface="ＭＳ Ｐゴシック"/>
                <a:cs typeface="Geneva" charset="0"/>
              </a:rPr>
              <a:t>aus der Thermoversiegelung entnehmen</a:t>
            </a:r>
          </a:p>
          <a:p>
            <a:pPr>
              <a:buFont typeface="Wingdings" panose="05000000000000000000" pitchFamily="2" charset="2"/>
              <a:buChar char="§"/>
            </a:pPr>
            <a:r>
              <a:rPr lang="de-DE" altLang="de-DE" dirty="0">
                <a:latin typeface="Arial"/>
                <a:ea typeface="ＭＳ Ｐゴシック"/>
                <a:cs typeface="Geneva" charset="0"/>
              </a:rPr>
              <a:t>Bei Spritzern: Handschuhe und Berufskleidung sofort wechseln (Verschleppungsgefahr)</a:t>
            </a:r>
          </a:p>
          <a:p>
            <a:pPr>
              <a:buFont typeface="Wingdings" panose="05000000000000000000" pitchFamily="2" charset="2"/>
              <a:buChar char="§"/>
            </a:pPr>
            <a:r>
              <a:rPr lang="de-DE" altLang="de-DE" dirty="0">
                <a:latin typeface="Arial"/>
                <a:ea typeface="ＭＳ Ｐゴシック"/>
                <a:cs typeface="Geneva" charset="0"/>
              </a:rPr>
              <a:t>Hauseigene Hygienevorschriften beachten</a:t>
            </a:r>
          </a:p>
          <a:p>
            <a:endParaRPr lang="de-DE" dirty="0"/>
          </a:p>
        </p:txBody>
      </p:sp>
      <p:sp>
        <p:nvSpPr>
          <p:cNvPr id="3" name="Titel 2">
            <a:extLst>
              <a:ext uri="{FF2B5EF4-FFF2-40B4-BE49-F238E27FC236}">
                <a16:creationId xmlns:a16="http://schemas.microsoft.com/office/drawing/2014/main" id="{B2FB9278-AAD0-46F2-BF74-6EFDB09CADCE}"/>
              </a:ext>
            </a:extLst>
          </p:cNvPr>
          <p:cNvSpPr>
            <a:spLocks noGrp="1"/>
          </p:cNvSpPr>
          <p:nvPr>
            <p:ph type="ctrTitle"/>
          </p:nvPr>
        </p:nvSpPr>
        <p:spPr/>
        <p:txBody>
          <a:bodyPr/>
          <a:lstStyle/>
          <a:p>
            <a:r>
              <a:rPr lang="de-DE" altLang="de-DE">
                <a:ea typeface="ＭＳ Ｐゴシック" panose="020B0600070205080204" pitchFamily="34" charset="-128"/>
              </a:rPr>
              <a:t>Vorbereitung zur Applikation</a:t>
            </a:r>
            <a:endParaRPr lang="de-DE"/>
          </a:p>
        </p:txBody>
      </p:sp>
      <p:sp>
        <p:nvSpPr>
          <p:cNvPr id="4" name="Vertikaler Textplatzhalter 3">
            <a:extLst>
              <a:ext uri="{FF2B5EF4-FFF2-40B4-BE49-F238E27FC236}">
                <a16:creationId xmlns:a16="http://schemas.microsoft.com/office/drawing/2014/main" id="{FA19B364-6280-4A58-8DA9-60121789CDF8}"/>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1CF6AAC1-AE5E-40A7-82A1-CBD13226C5A2}"/>
              </a:ext>
            </a:extLst>
          </p:cNvPr>
          <p:cNvSpPr>
            <a:spLocks noGrp="1"/>
          </p:cNvSpPr>
          <p:nvPr>
            <p:ph type="sldNum" sz="quarter" idx="4"/>
          </p:nvPr>
        </p:nvSpPr>
        <p:spPr/>
        <p:txBody>
          <a:bodyPr/>
          <a:lstStyle/>
          <a:p>
            <a:pPr algn="r"/>
            <a:fld id="{D8EB360B-720C-704A-863E-A567E738ABDA}" type="slidenum">
              <a:rPr lang="de-DE" smtClean="0"/>
              <a:pPr algn="r"/>
              <a:t>38</a:t>
            </a:fld>
            <a:endParaRPr lang="de-DE"/>
          </a:p>
        </p:txBody>
      </p:sp>
      <p:pic>
        <p:nvPicPr>
          <p:cNvPr id="7" name="Grafik 8" descr="Ein Bild, das Person, drinnen, Zahnbürste, Frau enthält.&#10;&#10;Beschreibung automatisch generiert.">
            <a:extLst>
              <a:ext uri="{FF2B5EF4-FFF2-40B4-BE49-F238E27FC236}">
                <a16:creationId xmlns:a16="http://schemas.microsoft.com/office/drawing/2014/main" id="{F39DE48A-6187-4915-BD71-37382D289F2D}"/>
              </a:ext>
            </a:extLst>
          </p:cNvPr>
          <p:cNvPicPr>
            <a:picLocks noChangeAspect="1"/>
          </p:cNvPicPr>
          <p:nvPr/>
        </p:nvPicPr>
        <p:blipFill>
          <a:blip r:embed="rId3"/>
          <a:stretch>
            <a:fillRect/>
          </a:stretch>
        </p:blipFill>
        <p:spPr>
          <a:xfrm rot="16200000">
            <a:off x="7039155" y="2743094"/>
            <a:ext cx="2107002" cy="1274764"/>
          </a:xfrm>
          <a:prstGeom prst="rect">
            <a:avLst/>
          </a:prstGeom>
        </p:spPr>
      </p:pic>
    </p:spTree>
    <p:extLst>
      <p:ext uri="{BB962C8B-B14F-4D97-AF65-F5344CB8AC3E}">
        <p14:creationId xmlns:p14="http://schemas.microsoft.com/office/powerpoint/2010/main" val="645775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6A7D065-1920-4688-BE6A-8F6ECEC64C2F}"/>
              </a:ext>
            </a:extLst>
          </p:cNvPr>
          <p:cNvSpPr>
            <a:spLocks noGrp="1"/>
          </p:cNvSpPr>
          <p:nvPr>
            <p:ph idx="1"/>
          </p:nvPr>
        </p:nvSpPr>
        <p:spPr>
          <a:xfrm>
            <a:off x="1790702" y="1087041"/>
            <a:ext cx="7149257" cy="3613547"/>
          </a:xfrm>
        </p:spPr>
        <p:txBody>
          <a:bodyPr lIns="91440" tIns="45720" rIns="91440" bIns="45720" anchor="t"/>
          <a:lstStyle/>
          <a:p>
            <a:pPr>
              <a:buFont typeface="Wingdings" panose="05000000000000000000" pitchFamily="2" charset="2"/>
              <a:buNone/>
            </a:pPr>
            <a:r>
              <a:rPr lang="de-DE" altLang="de-DE" sz="1700" b="1">
                <a:latin typeface="Arial"/>
                <a:ea typeface="ＭＳ Ｐゴシック"/>
                <a:cs typeface="Geneva" charset="0"/>
              </a:rPr>
              <a:t>Sicherheitsmaßnahmen</a:t>
            </a:r>
            <a:endParaRPr lang="de-DE" altLang="de-DE" sz="1700" b="1">
              <a:latin typeface="Arial"/>
              <a:ea typeface="ＭＳ Ｐゴシック"/>
              <a:cs typeface="Geneva" charset="0"/>
              <a:sym typeface="Monotype Sorts" charset="2"/>
            </a:endParaRPr>
          </a:p>
          <a:p>
            <a:r>
              <a:rPr lang="de-DE">
                <a:ea typeface="+mn-lt"/>
                <a:cs typeface="+mn-lt"/>
              </a:rPr>
              <a:t>Das Infusionssystem oder Koppelsystem bevorzugt schon in der Apotheke anschließen</a:t>
            </a:r>
          </a:p>
          <a:p>
            <a:r>
              <a:rPr lang="de-DE">
                <a:ea typeface="+mn-lt"/>
                <a:cs typeface="+mn-lt"/>
              </a:rPr>
              <a:t>Vor Applikation: Abgleich mit Chemotherapie-Plan</a:t>
            </a:r>
            <a:endParaRPr lang="de-DE" altLang="de-DE">
              <a:latin typeface="Arial"/>
              <a:ea typeface="ＭＳ Ｐゴシック"/>
              <a:cs typeface="Geneva" charset="0"/>
              <a:sym typeface="Monotype Sorts" charset="2"/>
            </a:endParaRPr>
          </a:p>
          <a:p>
            <a:pPr>
              <a:buFont typeface="Wingdings" panose="05000000000000000000" pitchFamily="2" charset="2"/>
              <a:buChar char="§"/>
            </a:pPr>
            <a:r>
              <a:rPr lang="de-DE" altLang="de-DE">
                <a:latin typeface="Arial"/>
                <a:ea typeface="ＭＳ Ｐゴシック"/>
                <a:cs typeface="Geneva" charset="0"/>
                <a:sym typeface="Monotype Sorts" charset="2"/>
              </a:rPr>
              <a:t>Sichere </a:t>
            </a:r>
            <a:r>
              <a:rPr lang="de-DE" altLang="de-DE">
                <a:latin typeface="Arial"/>
                <a:ea typeface="ＭＳ Ｐゴシック"/>
                <a:cs typeface="Geneva" charset="0"/>
              </a:rPr>
              <a:t>Verbindungs- und Überleitsysteme verwenden (z. B. Luer-Lock)</a:t>
            </a:r>
            <a:endParaRPr lang="de-DE">
              <a:latin typeface="Arial"/>
              <a:ea typeface="ＭＳ Ｐゴシック"/>
            </a:endParaRPr>
          </a:p>
          <a:p>
            <a:pPr marL="0" indent="0">
              <a:buNone/>
            </a:pPr>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D3DDD1FB-5C62-41A9-9015-E34986186DE0}"/>
              </a:ext>
            </a:extLst>
          </p:cNvPr>
          <p:cNvSpPr>
            <a:spLocks noGrp="1"/>
          </p:cNvSpPr>
          <p:nvPr>
            <p:ph type="ctrTitle"/>
          </p:nvPr>
        </p:nvSpPr>
        <p:spPr/>
        <p:txBody>
          <a:bodyPr/>
          <a:lstStyle/>
          <a:p>
            <a:r>
              <a:rPr lang="de-DE" altLang="de-DE">
                <a:ea typeface="ＭＳ Ｐゴシック" panose="020B0600070205080204" pitchFamily="34" charset="-128"/>
              </a:rPr>
              <a:t>Sichere </a:t>
            </a:r>
            <a:r>
              <a:rPr lang="de-DE" altLang="de-DE" i="1">
                <a:ea typeface="ＭＳ Ｐゴシック" panose="020B0600070205080204" pitchFamily="34" charset="-128"/>
              </a:rPr>
              <a:t>parenterale</a:t>
            </a:r>
            <a:r>
              <a:rPr lang="de-DE" altLang="de-DE">
                <a:ea typeface="ＭＳ Ｐゴシック" panose="020B0600070205080204" pitchFamily="34" charset="-128"/>
              </a:rPr>
              <a:t> Applikation</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DA18A097-95A8-4906-B617-BEDAC4C91A1A}"/>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D58DB1A1-9756-4F89-AE91-D55334F35401}"/>
              </a:ext>
            </a:extLst>
          </p:cNvPr>
          <p:cNvSpPr>
            <a:spLocks noGrp="1"/>
          </p:cNvSpPr>
          <p:nvPr>
            <p:ph type="sldNum" sz="quarter" idx="4"/>
          </p:nvPr>
        </p:nvSpPr>
        <p:spPr/>
        <p:txBody>
          <a:bodyPr/>
          <a:lstStyle/>
          <a:p>
            <a:pPr algn="r"/>
            <a:fld id="{D8EB360B-720C-704A-863E-A567E738ABDA}" type="slidenum">
              <a:rPr lang="de-DE" smtClean="0"/>
              <a:pPr algn="r"/>
              <a:t>39</a:t>
            </a:fld>
            <a:endParaRPr lang="de-DE"/>
          </a:p>
        </p:txBody>
      </p:sp>
      <p:pic>
        <p:nvPicPr>
          <p:cNvPr id="7" name="Grafik 6">
            <a:extLst>
              <a:ext uri="{FF2B5EF4-FFF2-40B4-BE49-F238E27FC236}">
                <a16:creationId xmlns:a16="http://schemas.microsoft.com/office/drawing/2014/main" id="{EADA1228-326D-4795-91A5-07092CC54454}"/>
              </a:ext>
            </a:extLst>
          </p:cNvPr>
          <p:cNvPicPr>
            <a:picLocks noChangeAspect="1"/>
          </p:cNvPicPr>
          <p:nvPr/>
        </p:nvPicPr>
        <p:blipFill>
          <a:blip r:embed="rId3"/>
          <a:stretch>
            <a:fillRect/>
          </a:stretch>
        </p:blipFill>
        <p:spPr>
          <a:xfrm>
            <a:off x="3746916" y="2788626"/>
            <a:ext cx="3103589" cy="2065455"/>
          </a:xfrm>
          <a:prstGeom prst="rect">
            <a:avLst/>
          </a:prstGeom>
        </p:spPr>
      </p:pic>
    </p:spTree>
    <p:extLst>
      <p:ext uri="{BB962C8B-B14F-4D97-AF65-F5344CB8AC3E}">
        <p14:creationId xmlns:p14="http://schemas.microsoft.com/office/powerpoint/2010/main" val="31639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BADE1A1-EE9D-4676-82E3-40CC0A542C61}"/>
              </a:ext>
            </a:extLst>
          </p:cNvPr>
          <p:cNvSpPr>
            <a:spLocks noGrp="1"/>
          </p:cNvSpPr>
          <p:nvPr>
            <p:ph idx="1"/>
          </p:nvPr>
        </p:nvSpPr>
        <p:spPr/>
        <p:txBody>
          <a:bodyPr lIns="91440" tIns="45720" rIns="91440" bIns="45720" anchor="t"/>
          <a:lstStyle/>
          <a:p>
            <a:r>
              <a:rPr lang="de-DE"/>
              <a:t>Zytostatika:</a:t>
            </a:r>
          </a:p>
          <a:p>
            <a:pPr lvl="1"/>
            <a:r>
              <a:rPr lang="de-DE">
                <a:ea typeface="+mn-lt"/>
                <a:cs typeface="+mn-lt"/>
              </a:rPr>
              <a:t>Zytostatika sind toxische Arzneimittel, die v.a. bei Krebserkrankungen als Chemotherapie eingesetzt werden. Zytostatika greifen in den Zellzyklus ein, indem sie die Zellteilung stören, verzögern oder verhindern. Die Tumorzellen sollen so zerstört oder in ihrem Wachstum behindert werden.</a:t>
            </a:r>
          </a:p>
          <a:p>
            <a:r>
              <a:rPr lang="de-DE"/>
              <a:t>Umgang mit Zytostatika: Bei direktem Kontakt mit Haut- oder Schleimhaut oder systemischer Aufnahme (Verschlucken, Einatmen) kann</a:t>
            </a:r>
          </a:p>
          <a:p>
            <a:pPr lvl="1"/>
            <a:r>
              <a:rPr lang="de-DE"/>
              <a:t>lokale Toxizität</a:t>
            </a:r>
          </a:p>
          <a:p>
            <a:pPr lvl="1"/>
            <a:r>
              <a:rPr lang="de-DE"/>
              <a:t>generalisierte Toxizität</a:t>
            </a:r>
          </a:p>
          <a:p>
            <a:pPr lvl="1"/>
            <a:r>
              <a:rPr lang="de-DE" err="1"/>
              <a:t>Genotoxizität</a:t>
            </a:r>
            <a:r>
              <a:rPr lang="de-DE"/>
              <a:t> (CMR-Toxizität)</a:t>
            </a:r>
          </a:p>
          <a:p>
            <a:pPr marL="0" indent="0">
              <a:buNone/>
            </a:pPr>
            <a:r>
              <a:rPr lang="de-DE"/>
              <a:t>    nicht ausgeschlossen werden.</a:t>
            </a:r>
          </a:p>
          <a:p>
            <a:endParaRPr lang="de-DE"/>
          </a:p>
        </p:txBody>
      </p:sp>
      <p:sp>
        <p:nvSpPr>
          <p:cNvPr id="3" name="Titel 2">
            <a:extLst>
              <a:ext uri="{FF2B5EF4-FFF2-40B4-BE49-F238E27FC236}">
                <a16:creationId xmlns:a16="http://schemas.microsoft.com/office/drawing/2014/main" id="{98A5ABCA-7384-4C38-998D-114358187CFF}"/>
              </a:ext>
            </a:extLst>
          </p:cNvPr>
          <p:cNvSpPr>
            <a:spLocks noGrp="1"/>
          </p:cNvSpPr>
          <p:nvPr>
            <p:ph type="ctrTitle"/>
          </p:nvPr>
        </p:nvSpPr>
        <p:spPr/>
        <p:txBody>
          <a:bodyPr/>
          <a:lstStyle/>
          <a:p>
            <a:r>
              <a:rPr lang="de-DE" altLang="de-DE">
                <a:ea typeface="ＭＳ Ｐゴシック" panose="020B0600070205080204" pitchFamily="34" charset="-128"/>
              </a:rPr>
              <a:t>Einführung</a:t>
            </a:r>
            <a:endParaRPr lang="de-DE"/>
          </a:p>
        </p:txBody>
      </p:sp>
      <p:sp>
        <p:nvSpPr>
          <p:cNvPr id="4" name="Vertikaler Textplatzhalter 3">
            <a:extLst>
              <a:ext uri="{FF2B5EF4-FFF2-40B4-BE49-F238E27FC236}">
                <a16:creationId xmlns:a16="http://schemas.microsoft.com/office/drawing/2014/main" id="{8737A7EF-D229-4759-9310-79B8F40E16D9}"/>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BBFA57FC-9538-4A34-A285-5A55DF5BE377}"/>
              </a:ext>
            </a:extLst>
          </p:cNvPr>
          <p:cNvSpPr>
            <a:spLocks noGrp="1"/>
          </p:cNvSpPr>
          <p:nvPr>
            <p:ph type="sldNum" sz="quarter" idx="4"/>
          </p:nvPr>
        </p:nvSpPr>
        <p:spPr/>
        <p:txBody>
          <a:bodyPr/>
          <a:lstStyle/>
          <a:p>
            <a:pPr algn="r"/>
            <a:fld id="{D8EB360B-720C-704A-863E-A567E738ABDA}" type="slidenum">
              <a:rPr lang="de-DE" smtClean="0"/>
              <a:pPr algn="r"/>
              <a:t>4</a:t>
            </a:fld>
            <a:endParaRPr lang="de-DE"/>
          </a:p>
        </p:txBody>
      </p:sp>
    </p:spTree>
    <p:extLst>
      <p:ext uri="{BB962C8B-B14F-4D97-AF65-F5344CB8AC3E}">
        <p14:creationId xmlns:p14="http://schemas.microsoft.com/office/powerpoint/2010/main" val="416115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2D5E7D1-010E-48B8-8465-134B4D622897}"/>
              </a:ext>
            </a:extLst>
          </p:cNvPr>
          <p:cNvSpPr>
            <a:spLocks noGrp="1"/>
          </p:cNvSpPr>
          <p:nvPr>
            <p:ph idx="1"/>
          </p:nvPr>
        </p:nvSpPr>
        <p:spPr/>
        <p:txBody>
          <a:bodyPr lIns="91440" tIns="45720" rIns="91440" bIns="45720" anchor="t"/>
          <a:lstStyle/>
          <a:p>
            <a:pPr marL="0" indent="0">
              <a:buNone/>
            </a:pPr>
            <a:r>
              <a:rPr lang="de-DE" altLang="de-DE" sz="1700" b="1" dirty="0">
                <a:latin typeface="Arial" panose="020B0604020202020204" pitchFamily="34" charset="0"/>
                <a:ea typeface="ＭＳ Ｐゴシック" panose="020B0600070205080204" pitchFamily="34" charset="-128"/>
                <a:cs typeface="Geneva" charset="0"/>
              </a:rPr>
              <a:t>Sicherheitsmaßnahmen</a:t>
            </a:r>
            <a:endParaRPr lang="de-DE" altLang="de-DE" sz="1700" b="1" dirty="0">
              <a:latin typeface="Arial" panose="020B0604020202020204" pitchFamily="34" charset="0"/>
              <a:ea typeface="ＭＳ Ｐゴシック" panose="020B0600070205080204" pitchFamily="34" charset="-128"/>
              <a:cs typeface="Geneva" charset="0"/>
              <a:sym typeface="Monotype Sorts" charset="2"/>
            </a:endParaRPr>
          </a:p>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rPr>
              <a:t>Entlüften von Spritzen nur in sterile Tupfer!</a:t>
            </a:r>
          </a:p>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rPr>
              <a:t>Bei Betten Matratzenschutz (während Infusion ggf. zusätzliche Unterlage unter Verweilkanüle)</a:t>
            </a:r>
          </a:p>
          <a:p>
            <a:pPr>
              <a:buFont typeface="Wingdings" panose="05000000000000000000" pitchFamily="2" charset="2"/>
              <a:buChar char="§"/>
            </a:pPr>
            <a:r>
              <a:rPr lang="de-DE" altLang="de-DE" dirty="0">
                <a:latin typeface="Arial"/>
                <a:ea typeface="ＭＳ Ｐゴシック"/>
                <a:cs typeface="Geneva" charset="0"/>
              </a:rPr>
              <a:t>Behandlungsstühle mit abwaschbaren Oberflächen</a:t>
            </a:r>
            <a:endParaRPr lang="en-US" dirty="0">
              <a:latin typeface="Arial"/>
              <a:ea typeface="ＭＳ Ｐゴシック"/>
              <a:cs typeface="Arial"/>
            </a:endParaRPr>
          </a:p>
          <a:p>
            <a:r>
              <a:rPr lang="de-DE" dirty="0">
                <a:latin typeface="Arial"/>
                <a:ea typeface="ＭＳ Ｐゴシック"/>
                <a:cs typeface="Arial"/>
              </a:rPr>
              <a:t>Keine Entnahme von Flüssigkeit aus dem Infusionsbeutel</a:t>
            </a:r>
            <a:endParaRPr lang="en-US" dirty="0">
              <a:latin typeface="Arial"/>
              <a:ea typeface="ＭＳ Ｐゴシック"/>
              <a:cs typeface="Arial"/>
            </a:endParaRPr>
          </a:p>
          <a:p>
            <a:r>
              <a:rPr lang="de-DE" dirty="0">
                <a:latin typeface="Arial"/>
                <a:ea typeface="ＭＳ Ｐゴシック"/>
                <a:cs typeface="Arial"/>
              </a:rPr>
              <a:t>Wenn möglich, keine Verwendung von Glasflaschen als Infusionsbehältnis</a:t>
            </a:r>
          </a:p>
          <a:p>
            <a:pPr>
              <a:buFont typeface="Wingdings" panose="05000000000000000000" pitchFamily="2" charset="2"/>
              <a:buChar char="§"/>
            </a:pPr>
            <a:r>
              <a:rPr lang="de-DE" altLang="de-DE" dirty="0">
                <a:latin typeface="Arial"/>
                <a:ea typeface="ＭＳ Ｐゴシック"/>
                <a:cs typeface="Geneva"/>
              </a:rPr>
              <a:t>Spritzen und Kanülen ungetrennt entsorgen, kein „</a:t>
            </a:r>
            <a:r>
              <a:rPr lang="de-DE" altLang="de-DE" dirty="0" err="1">
                <a:latin typeface="Arial"/>
                <a:ea typeface="ＭＳ Ｐゴシック"/>
                <a:cs typeface="Geneva"/>
              </a:rPr>
              <a:t>Recappen</a:t>
            </a:r>
            <a:r>
              <a:rPr lang="de-DE" altLang="de-DE" dirty="0">
                <a:latin typeface="Arial"/>
                <a:ea typeface="ＭＳ Ｐゴシック"/>
                <a:cs typeface="Geneva"/>
              </a:rPr>
              <a:t>“​</a:t>
            </a:r>
          </a:p>
          <a:p>
            <a:r>
              <a:rPr lang="de-DE" altLang="de-DE" dirty="0">
                <a:latin typeface="Arial" panose="020B0604020202020204" pitchFamily="34" charset="0"/>
                <a:ea typeface="ＭＳ Ｐゴシック" panose="020B0600070205080204" pitchFamily="34" charset="-128"/>
                <a:cs typeface="Geneva" charset="0"/>
                <a:sym typeface="Monotype Sorts" charset="2"/>
              </a:rPr>
              <a:t>Infusionssystem mit Trägerlösung nachspülen </a:t>
            </a:r>
          </a:p>
          <a:p>
            <a:r>
              <a:rPr lang="de-DE" altLang="de-DE" dirty="0">
                <a:latin typeface="Arial"/>
                <a:ea typeface="ＭＳ Ｐゴシック"/>
                <a:cs typeface="Geneva"/>
              </a:rPr>
              <a:t>Infusionssysteme nicht umstecken!</a:t>
            </a:r>
          </a:p>
          <a:p>
            <a:pPr marL="0" indent="0">
              <a:buNone/>
            </a:pPr>
            <a:endParaRPr lang="en-US" dirty="0">
              <a:latin typeface="Arial"/>
              <a:ea typeface="ＭＳ Ｐゴシック"/>
              <a:cs typeface="+mn-lt"/>
            </a:endParaRPr>
          </a:p>
          <a:p>
            <a:pPr>
              <a:buFont typeface="Wingdings" panose="05000000000000000000" pitchFamily="2" charset="2"/>
              <a:buChar char="§"/>
            </a:pPr>
            <a:endParaRPr lang="de-DE" altLang="de-DE" dirty="0">
              <a:latin typeface="Arial" panose="020B0604020202020204" pitchFamily="34" charset="0"/>
              <a:ea typeface="ＭＳ Ｐゴシック" panose="020B0600070205080204" pitchFamily="34" charset="-128"/>
              <a:cs typeface="Geneva" charset="0"/>
            </a:endParaRPr>
          </a:p>
          <a:p>
            <a:endParaRPr lang="de-DE" altLang="de-DE" dirty="0">
              <a:latin typeface="Arial" panose="020B0604020202020204" pitchFamily="34" charset="0"/>
              <a:ea typeface="ＭＳ Ｐゴシック" panose="020B0600070205080204" pitchFamily="34" charset="-128"/>
              <a:cs typeface="Geneva" charset="0"/>
            </a:endParaRPr>
          </a:p>
          <a:p>
            <a:pPr marL="0" indent="0">
              <a:buNone/>
            </a:pPr>
            <a:endParaRPr lang="de-DE" dirty="0">
              <a:latin typeface="Arial" panose="020B0604020202020204" pitchFamily="34" charset="0"/>
              <a:cs typeface="Geneva" charset="0"/>
            </a:endParaRPr>
          </a:p>
        </p:txBody>
      </p:sp>
      <p:sp>
        <p:nvSpPr>
          <p:cNvPr id="3" name="Titel 2">
            <a:extLst>
              <a:ext uri="{FF2B5EF4-FFF2-40B4-BE49-F238E27FC236}">
                <a16:creationId xmlns:a16="http://schemas.microsoft.com/office/drawing/2014/main" id="{975CF284-6923-44A7-9A4F-17A3A89F9987}"/>
              </a:ext>
            </a:extLst>
          </p:cNvPr>
          <p:cNvSpPr>
            <a:spLocks noGrp="1"/>
          </p:cNvSpPr>
          <p:nvPr>
            <p:ph type="ctrTitle"/>
          </p:nvPr>
        </p:nvSpPr>
        <p:spPr/>
        <p:txBody>
          <a:bodyPr/>
          <a:lstStyle/>
          <a:p>
            <a:r>
              <a:rPr lang="de-DE" altLang="de-DE">
                <a:ea typeface="ＭＳ Ｐゴシック" panose="020B0600070205080204" pitchFamily="34" charset="-128"/>
              </a:rPr>
              <a:t>Sichere </a:t>
            </a:r>
            <a:r>
              <a:rPr lang="de-DE" altLang="de-DE" i="1">
                <a:ea typeface="ＭＳ Ｐゴシック" panose="020B0600070205080204" pitchFamily="34" charset="-128"/>
              </a:rPr>
              <a:t>parenterale</a:t>
            </a:r>
            <a:r>
              <a:rPr lang="de-DE" altLang="de-DE">
                <a:ea typeface="ＭＳ Ｐゴシック" panose="020B0600070205080204" pitchFamily="34" charset="-128"/>
              </a:rPr>
              <a:t> Applikation</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50E0CA95-AD0C-4FB3-961D-6155C8501AC4}"/>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66401256-CEED-4D41-A0D6-2C93D3CE9ABB}"/>
              </a:ext>
            </a:extLst>
          </p:cNvPr>
          <p:cNvSpPr>
            <a:spLocks noGrp="1"/>
          </p:cNvSpPr>
          <p:nvPr>
            <p:ph type="sldNum" sz="quarter" idx="4"/>
          </p:nvPr>
        </p:nvSpPr>
        <p:spPr/>
        <p:txBody>
          <a:bodyPr/>
          <a:lstStyle/>
          <a:p>
            <a:pPr algn="r"/>
            <a:fld id="{D8EB360B-720C-704A-863E-A567E738ABDA}" type="slidenum">
              <a:rPr lang="de-DE" smtClean="0"/>
              <a:pPr algn="r"/>
              <a:t>40</a:t>
            </a:fld>
            <a:endParaRPr lang="de-DE"/>
          </a:p>
        </p:txBody>
      </p:sp>
    </p:spTree>
    <p:extLst>
      <p:ext uri="{BB962C8B-B14F-4D97-AF65-F5344CB8AC3E}">
        <p14:creationId xmlns:p14="http://schemas.microsoft.com/office/powerpoint/2010/main" val="4053555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FD9184-C5BC-4149-B9EB-522A7496D62A}"/>
              </a:ext>
            </a:extLst>
          </p:cNvPr>
          <p:cNvSpPr>
            <a:spLocks noGrp="1"/>
          </p:cNvSpPr>
          <p:nvPr>
            <p:ph type="ctrTitle"/>
          </p:nvPr>
        </p:nvSpPr>
        <p:spPr/>
        <p:txBody>
          <a:bodyPr/>
          <a:lstStyle/>
          <a:p>
            <a:r>
              <a:rPr lang="de-DE" altLang="de-DE">
                <a:ea typeface="ＭＳ Ｐゴシック" panose="020B0600070205080204" pitchFamily="34" charset="-128"/>
              </a:rPr>
              <a:t>Umgang mit dem Zytostatika-Sicherheitsbesteck</a:t>
            </a:r>
            <a:endParaRPr lang="de-DE"/>
          </a:p>
        </p:txBody>
      </p:sp>
      <p:sp>
        <p:nvSpPr>
          <p:cNvPr id="4" name="Vertikaler Textplatzhalter 3">
            <a:extLst>
              <a:ext uri="{FF2B5EF4-FFF2-40B4-BE49-F238E27FC236}">
                <a16:creationId xmlns:a16="http://schemas.microsoft.com/office/drawing/2014/main" id="{25EC868C-3F10-48A3-B1B8-8857DAAB901C}"/>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653B890-4512-474D-B29C-3F247633D1EE}"/>
              </a:ext>
            </a:extLst>
          </p:cNvPr>
          <p:cNvSpPr>
            <a:spLocks noGrp="1"/>
          </p:cNvSpPr>
          <p:nvPr>
            <p:ph type="sldNum" sz="quarter" idx="4"/>
          </p:nvPr>
        </p:nvSpPr>
        <p:spPr/>
        <p:txBody>
          <a:bodyPr/>
          <a:lstStyle/>
          <a:p>
            <a:pPr algn="r"/>
            <a:fld id="{D8EB360B-720C-704A-863E-A567E738ABDA}" type="slidenum">
              <a:rPr lang="de-DE" smtClean="0"/>
              <a:pPr algn="r"/>
              <a:t>41</a:t>
            </a:fld>
            <a:endParaRPr lang="de-DE"/>
          </a:p>
        </p:txBody>
      </p:sp>
      <p:pic>
        <p:nvPicPr>
          <p:cNvPr id="11" name="Grafik 10">
            <a:extLst>
              <a:ext uri="{FF2B5EF4-FFF2-40B4-BE49-F238E27FC236}">
                <a16:creationId xmlns:a16="http://schemas.microsoft.com/office/drawing/2014/main" id="{DA6D7699-FCAB-4AEA-8514-2DE006CFFC7F}"/>
              </a:ext>
            </a:extLst>
          </p:cNvPr>
          <p:cNvPicPr>
            <a:picLocks noChangeAspect="1"/>
          </p:cNvPicPr>
          <p:nvPr/>
        </p:nvPicPr>
        <p:blipFill>
          <a:blip r:embed="rId3"/>
          <a:srcRect/>
          <a:stretch/>
        </p:blipFill>
        <p:spPr>
          <a:xfrm>
            <a:off x="3831083" y="1098497"/>
            <a:ext cx="2534107" cy="3808039"/>
          </a:xfrm>
          <a:prstGeom prst="rect">
            <a:avLst/>
          </a:prstGeom>
        </p:spPr>
      </p:pic>
      <p:sp>
        <p:nvSpPr>
          <p:cNvPr id="12" name="Textfeld 11">
            <a:extLst>
              <a:ext uri="{FF2B5EF4-FFF2-40B4-BE49-F238E27FC236}">
                <a16:creationId xmlns:a16="http://schemas.microsoft.com/office/drawing/2014/main" id="{B20CC1B4-A309-40CC-A5ED-8B383A3C00F7}"/>
              </a:ext>
            </a:extLst>
          </p:cNvPr>
          <p:cNvSpPr txBox="1"/>
          <p:nvPr/>
        </p:nvSpPr>
        <p:spPr>
          <a:xfrm>
            <a:off x="6766023" y="2004164"/>
            <a:ext cx="1809921" cy="369332"/>
          </a:xfrm>
          <a:prstGeom prst="rect">
            <a:avLst/>
          </a:prstGeom>
          <a:noFill/>
        </p:spPr>
        <p:txBody>
          <a:bodyPr wrap="square" rtlCol="0">
            <a:spAutoFit/>
          </a:bodyPr>
          <a:lstStyle/>
          <a:p>
            <a:r>
              <a:rPr lang="de-DE"/>
              <a:t>Slide-Klemme</a:t>
            </a:r>
          </a:p>
        </p:txBody>
      </p:sp>
      <p:sp>
        <p:nvSpPr>
          <p:cNvPr id="13" name="Textfeld 12">
            <a:extLst>
              <a:ext uri="{FF2B5EF4-FFF2-40B4-BE49-F238E27FC236}">
                <a16:creationId xmlns:a16="http://schemas.microsoft.com/office/drawing/2014/main" id="{62E3A30B-35CE-4894-83F4-9E3C2DB840E3}"/>
              </a:ext>
            </a:extLst>
          </p:cNvPr>
          <p:cNvSpPr txBox="1"/>
          <p:nvPr/>
        </p:nvSpPr>
        <p:spPr>
          <a:xfrm>
            <a:off x="2039861" y="2146125"/>
            <a:ext cx="1809921" cy="369332"/>
          </a:xfrm>
          <a:prstGeom prst="rect">
            <a:avLst/>
          </a:prstGeom>
          <a:noFill/>
        </p:spPr>
        <p:txBody>
          <a:bodyPr wrap="square" rtlCol="0">
            <a:spAutoFit/>
          </a:bodyPr>
          <a:lstStyle/>
          <a:p>
            <a:r>
              <a:rPr lang="de-DE" err="1"/>
              <a:t>Pinch</a:t>
            </a:r>
            <a:r>
              <a:rPr lang="de-DE"/>
              <a:t>-Klemme</a:t>
            </a:r>
          </a:p>
        </p:txBody>
      </p:sp>
      <p:cxnSp>
        <p:nvCxnSpPr>
          <p:cNvPr id="19" name="Gerade Verbindung mit Pfeil 18">
            <a:extLst>
              <a:ext uri="{FF2B5EF4-FFF2-40B4-BE49-F238E27FC236}">
                <a16:creationId xmlns:a16="http://schemas.microsoft.com/office/drawing/2014/main" id="{1ABD72D1-3303-4F2D-B8AA-F104329A2775}"/>
              </a:ext>
            </a:extLst>
          </p:cNvPr>
          <p:cNvCxnSpPr>
            <a:cxnSpLocks/>
          </p:cNvCxnSpPr>
          <p:nvPr/>
        </p:nvCxnSpPr>
        <p:spPr bwMode="auto">
          <a:xfrm>
            <a:off x="2758183" y="2628044"/>
            <a:ext cx="1765681" cy="769580"/>
          </a:xfrm>
          <a:prstGeom prst="straightConnector1">
            <a:avLst/>
          </a:prstGeom>
          <a:noFill/>
          <a:ln w="9525" cap="flat" cmpd="sng" algn="ctr">
            <a:solidFill>
              <a:schemeClr val="tx1"/>
            </a:solidFill>
            <a:prstDash val="solid"/>
            <a:round/>
            <a:headEnd type="none" w="med" len="med"/>
            <a:tailEnd type="triangle"/>
          </a:ln>
          <a:effectLst/>
        </p:spPr>
      </p:cxnSp>
      <p:cxnSp>
        <p:nvCxnSpPr>
          <p:cNvPr id="21" name="Gerade Verbindung mit Pfeil 20">
            <a:extLst>
              <a:ext uri="{FF2B5EF4-FFF2-40B4-BE49-F238E27FC236}">
                <a16:creationId xmlns:a16="http://schemas.microsoft.com/office/drawing/2014/main" id="{4D826286-1AE3-4CD8-B698-348D3FEF435A}"/>
              </a:ext>
            </a:extLst>
          </p:cNvPr>
          <p:cNvCxnSpPr>
            <a:cxnSpLocks/>
          </p:cNvCxnSpPr>
          <p:nvPr/>
        </p:nvCxnSpPr>
        <p:spPr bwMode="auto">
          <a:xfrm flipH="1">
            <a:off x="5682766" y="2373496"/>
            <a:ext cx="1659454" cy="396509"/>
          </a:xfrm>
          <a:prstGeom prst="straightConnector1">
            <a:avLst/>
          </a:prstGeom>
          <a:no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93351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CFBEF00-3677-4103-93DC-537EDE16F177}"/>
              </a:ext>
            </a:extLst>
          </p:cNvPr>
          <p:cNvSpPr>
            <a:spLocks noGrp="1"/>
          </p:cNvSpPr>
          <p:nvPr>
            <p:ph idx="1"/>
          </p:nvPr>
        </p:nvSpPr>
        <p:spPr/>
        <p:txBody>
          <a:bodyPr/>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Arial" panose="020B0604020202020204" pitchFamily="34" charset="0"/>
              </a:rPr>
              <a:t>Alle Verschlussstopfen an den </a:t>
            </a:r>
            <a:r>
              <a:rPr lang="de-DE" altLang="de-DE" err="1">
                <a:latin typeface="Arial" panose="020B0604020202020204" pitchFamily="34" charset="0"/>
                <a:ea typeface="ＭＳ Ｐゴシック" panose="020B0600070205080204" pitchFamily="34" charset="-128"/>
                <a:cs typeface="Arial" panose="020B0604020202020204" pitchFamily="34" charset="0"/>
              </a:rPr>
              <a:t>Lueranschlüssen</a:t>
            </a:r>
            <a:r>
              <a:rPr lang="de-DE" altLang="de-DE">
                <a:latin typeface="Arial" panose="020B0604020202020204" pitchFamily="34" charset="0"/>
                <a:ea typeface="ＭＳ Ｐゴシック" panose="020B0600070205080204" pitchFamily="34" charset="-128"/>
                <a:cs typeface="Arial" panose="020B0604020202020204" pitchFamily="34" charset="0"/>
              </a:rPr>
              <a:t> fest anziehen (1)</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Arial" panose="020B0604020202020204" pitchFamily="34" charset="0"/>
              </a:rPr>
              <a:t>Rollen-Klemme des Zytostatika-Infusionssystems schließen (2)</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Arial" panose="020B0604020202020204" pitchFamily="34" charset="0"/>
              </a:rPr>
              <a:t>Spüllösung über den Einstechdorn anschließen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Arial" panose="020B0604020202020204" pitchFamily="34" charset="0"/>
              </a:rPr>
              <a:t>Tropfkammer zu ¾ füllen  (3) </a:t>
            </a:r>
          </a:p>
          <a:p>
            <a:pPr marL="0" indent="0">
              <a:buNone/>
            </a:pPr>
            <a:endParaRPr lang="de-DE"/>
          </a:p>
        </p:txBody>
      </p:sp>
      <p:sp>
        <p:nvSpPr>
          <p:cNvPr id="3" name="Titel 2">
            <a:extLst>
              <a:ext uri="{FF2B5EF4-FFF2-40B4-BE49-F238E27FC236}">
                <a16:creationId xmlns:a16="http://schemas.microsoft.com/office/drawing/2014/main" id="{86FD9184-C5BC-4149-B9EB-522A7496D62A}"/>
              </a:ext>
            </a:extLst>
          </p:cNvPr>
          <p:cNvSpPr>
            <a:spLocks noGrp="1"/>
          </p:cNvSpPr>
          <p:nvPr>
            <p:ph type="ctrTitle"/>
          </p:nvPr>
        </p:nvSpPr>
        <p:spPr/>
        <p:txBody>
          <a:bodyPr/>
          <a:lstStyle/>
          <a:p>
            <a:r>
              <a:rPr lang="de-DE" altLang="de-DE">
                <a:ea typeface="ＭＳ Ｐゴシック" panose="020B0600070205080204" pitchFamily="34" charset="-128"/>
              </a:rPr>
              <a:t>Umgang mit dem Zytostatika-Sicherheitsbesteck</a:t>
            </a:r>
            <a:endParaRPr lang="de-DE"/>
          </a:p>
        </p:txBody>
      </p:sp>
      <p:sp>
        <p:nvSpPr>
          <p:cNvPr id="4" name="Vertikaler Textplatzhalter 3">
            <a:extLst>
              <a:ext uri="{FF2B5EF4-FFF2-40B4-BE49-F238E27FC236}">
                <a16:creationId xmlns:a16="http://schemas.microsoft.com/office/drawing/2014/main" id="{25EC868C-3F10-48A3-B1B8-8857DAAB901C}"/>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653B890-4512-474D-B29C-3F247633D1EE}"/>
              </a:ext>
            </a:extLst>
          </p:cNvPr>
          <p:cNvSpPr>
            <a:spLocks noGrp="1"/>
          </p:cNvSpPr>
          <p:nvPr>
            <p:ph type="sldNum" sz="quarter" idx="4"/>
          </p:nvPr>
        </p:nvSpPr>
        <p:spPr/>
        <p:txBody>
          <a:bodyPr/>
          <a:lstStyle/>
          <a:p>
            <a:pPr algn="r"/>
            <a:fld id="{D8EB360B-720C-704A-863E-A567E738ABDA}" type="slidenum">
              <a:rPr lang="de-DE" smtClean="0"/>
              <a:pPr algn="r"/>
              <a:t>42</a:t>
            </a:fld>
            <a:endParaRPr lang="de-DE"/>
          </a:p>
        </p:txBody>
      </p:sp>
      <p:pic>
        <p:nvPicPr>
          <p:cNvPr id="7" name="Grafik 6">
            <a:extLst>
              <a:ext uri="{FF2B5EF4-FFF2-40B4-BE49-F238E27FC236}">
                <a16:creationId xmlns:a16="http://schemas.microsoft.com/office/drawing/2014/main" id="{EBE1D9A4-5153-4423-9326-62A08AE2E3DA}"/>
              </a:ext>
            </a:extLst>
          </p:cNvPr>
          <p:cNvPicPr>
            <a:picLocks noChangeAspect="1"/>
          </p:cNvPicPr>
          <p:nvPr/>
        </p:nvPicPr>
        <p:blipFill>
          <a:blip r:embed="rId3"/>
          <a:srcRect/>
          <a:stretch/>
        </p:blipFill>
        <p:spPr>
          <a:xfrm>
            <a:off x="5253059" y="2571749"/>
            <a:ext cx="1445305" cy="2172551"/>
          </a:xfrm>
          <a:prstGeom prst="rect">
            <a:avLst/>
          </a:prstGeom>
        </p:spPr>
      </p:pic>
      <p:pic>
        <p:nvPicPr>
          <p:cNvPr id="9" name="Grafik 8">
            <a:extLst>
              <a:ext uri="{FF2B5EF4-FFF2-40B4-BE49-F238E27FC236}">
                <a16:creationId xmlns:a16="http://schemas.microsoft.com/office/drawing/2014/main" id="{6CEBFDA3-064D-4CBD-8647-A197889E707B}"/>
              </a:ext>
            </a:extLst>
          </p:cNvPr>
          <p:cNvPicPr>
            <a:picLocks noChangeAspect="1"/>
          </p:cNvPicPr>
          <p:nvPr/>
        </p:nvPicPr>
        <p:blipFill>
          <a:blip r:embed="rId4"/>
          <a:srcRect/>
          <a:stretch/>
        </p:blipFill>
        <p:spPr>
          <a:xfrm>
            <a:off x="7155056" y="2571748"/>
            <a:ext cx="1445305" cy="2172551"/>
          </a:xfrm>
          <a:prstGeom prst="rect">
            <a:avLst/>
          </a:prstGeom>
        </p:spPr>
      </p:pic>
      <p:sp>
        <p:nvSpPr>
          <p:cNvPr id="8" name="Flussdiagramm: Verbinder zu einer anderen Seite 7">
            <a:extLst>
              <a:ext uri="{FF2B5EF4-FFF2-40B4-BE49-F238E27FC236}">
                <a16:creationId xmlns:a16="http://schemas.microsoft.com/office/drawing/2014/main" id="{BF39C170-50EF-4E8D-B6CF-DDFF4FEE0C60}"/>
              </a:ext>
            </a:extLst>
          </p:cNvPr>
          <p:cNvSpPr/>
          <p:nvPr/>
        </p:nvSpPr>
        <p:spPr bwMode="auto">
          <a:xfrm rot="16200000">
            <a:off x="5301673" y="2520331"/>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1600">
                <a:solidFill>
                  <a:schemeClr val="bg1"/>
                </a:solidFill>
                <a:latin typeface="Arial" pitchFamily="-108" charset="0"/>
              </a:rPr>
              <a:t>2</a:t>
            </a:r>
            <a:endParaRPr kumimoji="0" lang="de-DE" sz="1600" b="0" i="0" u="none" strike="noStrike" cap="none" normalizeH="0" baseline="0">
              <a:ln>
                <a:noFill/>
              </a:ln>
              <a:solidFill>
                <a:schemeClr val="bg1"/>
              </a:solidFill>
              <a:effectLst/>
              <a:latin typeface="Arial" pitchFamily="-108" charset="0"/>
            </a:endParaRPr>
          </a:p>
        </p:txBody>
      </p:sp>
      <p:sp>
        <p:nvSpPr>
          <p:cNvPr id="10" name="Flussdiagramm: Verbinder zu einer anderen Seite 9">
            <a:extLst>
              <a:ext uri="{FF2B5EF4-FFF2-40B4-BE49-F238E27FC236}">
                <a16:creationId xmlns:a16="http://schemas.microsoft.com/office/drawing/2014/main" id="{C23F1F86-508F-408D-BC88-207DE5A93070}"/>
              </a:ext>
            </a:extLst>
          </p:cNvPr>
          <p:cNvSpPr/>
          <p:nvPr/>
        </p:nvSpPr>
        <p:spPr bwMode="auto">
          <a:xfrm rot="16200000">
            <a:off x="7199705" y="2527101"/>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1600">
                <a:solidFill>
                  <a:schemeClr val="bg1"/>
                </a:solidFill>
                <a:latin typeface="Arial" pitchFamily="-108" charset="0"/>
              </a:rPr>
              <a:t>3</a:t>
            </a:r>
            <a:endParaRPr kumimoji="0" lang="de-DE" sz="1600" b="0" i="0" u="none" strike="noStrike" cap="none" normalizeH="0" baseline="0">
              <a:ln>
                <a:noFill/>
              </a:ln>
              <a:solidFill>
                <a:schemeClr val="bg1"/>
              </a:solidFill>
              <a:effectLst/>
              <a:latin typeface="Arial" pitchFamily="-108" charset="0"/>
            </a:endParaRPr>
          </a:p>
        </p:txBody>
      </p:sp>
      <p:pic>
        <p:nvPicPr>
          <p:cNvPr id="12" name="Grafik 11" descr="Ein Bild, das Nadel enthält.&#10;&#10;Automatisch generierte Beschreibung">
            <a:extLst>
              <a:ext uri="{FF2B5EF4-FFF2-40B4-BE49-F238E27FC236}">
                <a16:creationId xmlns:a16="http://schemas.microsoft.com/office/drawing/2014/main" id="{20230787-BB08-4DE2-AA89-A22EF2D32FCA}"/>
              </a:ext>
            </a:extLst>
          </p:cNvPr>
          <p:cNvPicPr>
            <a:picLocks noChangeAspect="1"/>
          </p:cNvPicPr>
          <p:nvPr/>
        </p:nvPicPr>
        <p:blipFill>
          <a:blip r:embed="rId5"/>
          <a:stretch>
            <a:fillRect/>
          </a:stretch>
        </p:blipFill>
        <p:spPr>
          <a:xfrm>
            <a:off x="3321791" y="2571750"/>
            <a:ext cx="1445305" cy="2172550"/>
          </a:xfrm>
          <a:prstGeom prst="rect">
            <a:avLst/>
          </a:prstGeom>
        </p:spPr>
      </p:pic>
      <p:sp>
        <p:nvSpPr>
          <p:cNvPr id="13" name="Flussdiagramm: Verbinder zu einer anderen Seite 12">
            <a:extLst>
              <a:ext uri="{FF2B5EF4-FFF2-40B4-BE49-F238E27FC236}">
                <a16:creationId xmlns:a16="http://schemas.microsoft.com/office/drawing/2014/main" id="{45B30810-4A68-4A17-944D-E07B0134C19C}"/>
              </a:ext>
            </a:extLst>
          </p:cNvPr>
          <p:cNvSpPr/>
          <p:nvPr/>
        </p:nvSpPr>
        <p:spPr bwMode="auto">
          <a:xfrm rot="16200000">
            <a:off x="3366440" y="2522097"/>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1600">
                <a:solidFill>
                  <a:schemeClr val="bg1"/>
                </a:solidFill>
                <a:latin typeface="Arial" pitchFamily="-108" charset="0"/>
              </a:rPr>
              <a:t>1</a:t>
            </a:r>
            <a:endParaRPr kumimoji="0" lang="de-DE" sz="1600" b="0" i="0" u="none" strike="noStrike" cap="none" normalizeH="0" baseline="0">
              <a:ln>
                <a:noFill/>
              </a:ln>
              <a:solidFill>
                <a:schemeClr val="bg1"/>
              </a:solidFill>
              <a:effectLst/>
              <a:latin typeface="Arial" pitchFamily="-108" charset="0"/>
            </a:endParaRPr>
          </a:p>
        </p:txBody>
      </p:sp>
    </p:spTree>
    <p:extLst>
      <p:ext uri="{BB962C8B-B14F-4D97-AF65-F5344CB8AC3E}">
        <p14:creationId xmlns:p14="http://schemas.microsoft.com/office/powerpoint/2010/main" val="1323683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CFBEF00-3677-4103-93DC-537EDE16F177}"/>
              </a:ext>
            </a:extLst>
          </p:cNvPr>
          <p:cNvSpPr>
            <a:spLocks noGrp="1"/>
          </p:cNvSpPr>
          <p:nvPr>
            <p:ph idx="1"/>
          </p:nvPr>
        </p:nvSpPr>
        <p:spPr/>
        <p:txBody>
          <a:bodyPr/>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Arial" panose="020B0604020202020204" pitchFamily="34" charset="0"/>
              </a:rPr>
              <a:t>Rollen-Klemme langsam öffnen und System entlüften, danach Rollen-Klemme wieder schließen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Arial" panose="020B0604020202020204" pitchFamily="34" charset="0"/>
              </a:rPr>
              <a:t>Zytostatika-Infusionsbeutel über das Koppelsystem an das Infusionssystem anschließen, dabei muss die Slide-Klemme am Koppelsystem geschlossen sein</a:t>
            </a:r>
            <a:endParaRPr lang="de-DE"/>
          </a:p>
        </p:txBody>
      </p:sp>
      <p:sp>
        <p:nvSpPr>
          <p:cNvPr id="3" name="Titel 2">
            <a:extLst>
              <a:ext uri="{FF2B5EF4-FFF2-40B4-BE49-F238E27FC236}">
                <a16:creationId xmlns:a16="http://schemas.microsoft.com/office/drawing/2014/main" id="{86FD9184-C5BC-4149-B9EB-522A7496D62A}"/>
              </a:ext>
            </a:extLst>
          </p:cNvPr>
          <p:cNvSpPr>
            <a:spLocks noGrp="1"/>
          </p:cNvSpPr>
          <p:nvPr>
            <p:ph type="ctrTitle"/>
          </p:nvPr>
        </p:nvSpPr>
        <p:spPr/>
        <p:txBody>
          <a:bodyPr/>
          <a:lstStyle/>
          <a:p>
            <a:r>
              <a:rPr lang="de-DE" altLang="de-DE">
                <a:ea typeface="ＭＳ Ｐゴシック" panose="020B0600070205080204" pitchFamily="34" charset="-128"/>
              </a:rPr>
              <a:t>Umgang mit dem Zytostatika-Sicherheitsbesteck</a:t>
            </a:r>
            <a:endParaRPr lang="de-DE"/>
          </a:p>
        </p:txBody>
      </p:sp>
      <p:sp>
        <p:nvSpPr>
          <p:cNvPr id="4" name="Vertikaler Textplatzhalter 3">
            <a:extLst>
              <a:ext uri="{FF2B5EF4-FFF2-40B4-BE49-F238E27FC236}">
                <a16:creationId xmlns:a16="http://schemas.microsoft.com/office/drawing/2014/main" id="{25EC868C-3F10-48A3-B1B8-8857DAAB901C}"/>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653B890-4512-474D-B29C-3F247633D1EE}"/>
              </a:ext>
            </a:extLst>
          </p:cNvPr>
          <p:cNvSpPr>
            <a:spLocks noGrp="1"/>
          </p:cNvSpPr>
          <p:nvPr>
            <p:ph type="sldNum" sz="quarter" idx="4"/>
          </p:nvPr>
        </p:nvSpPr>
        <p:spPr/>
        <p:txBody>
          <a:bodyPr/>
          <a:lstStyle/>
          <a:p>
            <a:pPr algn="r"/>
            <a:fld id="{D8EB360B-720C-704A-863E-A567E738ABDA}" type="slidenum">
              <a:rPr lang="de-DE" smtClean="0"/>
              <a:pPr algn="r"/>
              <a:t>43</a:t>
            </a:fld>
            <a:endParaRPr lang="de-DE"/>
          </a:p>
        </p:txBody>
      </p:sp>
      <p:pic>
        <p:nvPicPr>
          <p:cNvPr id="8" name="Grafik 7">
            <a:extLst>
              <a:ext uri="{FF2B5EF4-FFF2-40B4-BE49-F238E27FC236}">
                <a16:creationId xmlns:a16="http://schemas.microsoft.com/office/drawing/2014/main" id="{D823178B-33C3-4019-90F3-94EFB03DE95B}"/>
              </a:ext>
            </a:extLst>
          </p:cNvPr>
          <p:cNvPicPr>
            <a:picLocks noChangeAspect="1"/>
          </p:cNvPicPr>
          <p:nvPr/>
        </p:nvPicPr>
        <p:blipFill>
          <a:blip r:embed="rId3"/>
          <a:srcRect/>
          <a:stretch/>
        </p:blipFill>
        <p:spPr>
          <a:xfrm>
            <a:off x="6130187" y="2291215"/>
            <a:ext cx="1704966" cy="2562867"/>
          </a:xfrm>
          <a:prstGeom prst="rect">
            <a:avLst/>
          </a:prstGeom>
        </p:spPr>
      </p:pic>
    </p:spTree>
    <p:extLst>
      <p:ext uri="{BB962C8B-B14F-4D97-AF65-F5344CB8AC3E}">
        <p14:creationId xmlns:p14="http://schemas.microsoft.com/office/powerpoint/2010/main" val="753288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9CE4C9-1EA5-486B-8D6C-91D91DF47C7F}"/>
              </a:ext>
            </a:extLst>
          </p:cNvPr>
          <p:cNvSpPr>
            <a:spLocks noGrp="1"/>
          </p:cNvSpPr>
          <p:nvPr>
            <p:ph idx="1"/>
          </p:nvPr>
        </p:nvSpPr>
        <p:spPr/>
        <p:txBody>
          <a:bodyPr/>
          <a:lstStyle/>
          <a:p>
            <a:r>
              <a:rPr lang="de-DE" err="1"/>
              <a:t>Pinch</a:t>
            </a:r>
            <a:r>
              <a:rPr lang="de-DE"/>
              <a:t>-Klemme schließen (4)</a:t>
            </a:r>
          </a:p>
          <a:p>
            <a:r>
              <a:rPr lang="de-DE"/>
              <a:t>Öffnen der Slide-Klemme (5)</a:t>
            </a:r>
          </a:p>
          <a:p>
            <a:r>
              <a:rPr lang="de-DE"/>
              <a:t>Über die Rollen-Klemme Einstellung der korrekten </a:t>
            </a:r>
            <a:r>
              <a:rPr lang="de-DE" err="1"/>
              <a:t>Laufrate</a:t>
            </a:r>
            <a:endParaRPr lang="de-DE"/>
          </a:p>
        </p:txBody>
      </p:sp>
      <p:sp>
        <p:nvSpPr>
          <p:cNvPr id="3" name="Titel 2">
            <a:extLst>
              <a:ext uri="{FF2B5EF4-FFF2-40B4-BE49-F238E27FC236}">
                <a16:creationId xmlns:a16="http://schemas.microsoft.com/office/drawing/2014/main" id="{4CE9083C-05FE-43EC-A26A-7D3BD0DC31EF}"/>
              </a:ext>
            </a:extLst>
          </p:cNvPr>
          <p:cNvSpPr>
            <a:spLocks noGrp="1"/>
          </p:cNvSpPr>
          <p:nvPr>
            <p:ph type="ctrTitle"/>
          </p:nvPr>
        </p:nvSpPr>
        <p:spPr/>
        <p:txBody>
          <a:bodyPr/>
          <a:lstStyle/>
          <a:p>
            <a:r>
              <a:rPr lang="de-DE" altLang="de-DE">
                <a:ea typeface="ＭＳ Ｐゴシック" panose="020B0600070205080204" pitchFamily="34" charset="-128"/>
              </a:rPr>
              <a:t>Umgang mit dem Zytostatika-Sicherheitsbesteck</a:t>
            </a:r>
            <a:endParaRPr lang="de-DE"/>
          </a:p>
        </p:txBody>
      </p:sp>
      <p:sp>
        <p:nvSpPr>
          <p:cNvPr id="4" name="Vertikaler Textplatzhalter 3">
            <a:extLst>
              <a:ext uri="{FF2B5EF4-FFF2-40B4-BE49-F238E27FC236}">
                <a16:creationId xmlns:a16="http://schemas.microsoft.com/office/drawing/2014/main" id="{9F03A23C-D9DC-4414-99EE-42CC19ED3E7A}"/>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66CC0E2-D3C7-4780-B0B8-3EC75407FF72}"/>
              </a:ext>
            </a:extLst>
          </p:cNvPr>
          <p:cNvSpPr>
            <a:spLocks noGrp="1"/>
          </p:cNvSpPr>
          <p:nvPr>
            <p:ph type="sldNum" sz="quarter" idx="4"/>
          </p:nvPr>
        </p:nvSpPr>
        <p:spPr/>
        <p:txBody>
          <a:bodyPr/>
          <a:lstStyle/>
          <a:p>
            <a:pPr algn="r"/>
            <a:fld id="{D8EB360B-720C-704A-863E-A567E738ABDA}" type="slidenum">
              <a:rPr lang="de-DE" smtClean="0"/>
              <a:pPr algn="r"/>
              <a:t>44</a:t>
            </a:fld>
            <a:endParaRPr lang="de-DE"/>
          </a:p>
        </p:txBody>
      </p:sp>
      <p:pic>
        <p:nvPicPr>
          <p:cNvPr id="7" name="Grafik 6">
            <a:extLst>
              <a:ext uri="{FF2B5EF4-FFF2-40B4-BE49-F238E27FC236}">
                <a16:creationId xmlns:a16="http://schemas.microsoft.com/office/drawing/2014/main" id="{C3681C61-2325-49CA-A210-2B53CE41B634}"/>
              </a:ext>
            </a:extLst>
          </p:cNvPr>
          <p:cNvPicPr>
            <a:picLocks noChangeAspect="1"/>
          </p:cNvPicPr>
          <p:nvPr/>
        </p:nvPicPr>
        <p:blipFill>
          <a:blip r:embed="rId3"/>
          <a:srcRect/>
          <a:stretch/>
        </p:blipFill>
        <p:spPr>
          <a:xfrm>
            <a:off x="2046176" y="2218832"/>
            <a:ext cx="1724873" cy="2592791"/>
          </a:xfrm>
          <a:prstGeom prst="rect">
            <a:avLst/>
          </a:prstGeom>
        </p:spPr>
      </p:pic>
      <p:pic>
        <p:nvPicPr>
          <p:cNvPr id="9" name="Grafik 8">
            <a:extLst>
              <a:ext uri="{FF2B5EF4-FFF2-40B4-BE49-F238E27FC236}">
                <a16:creationId xmlns:a16="http://schemas.microsoft.com/office/drawing/2014/main" id="{E7340A25-840D-4493-82E4-0737BD843B60}"/>
              </a:ext>
            </a:extLst>
          </p:cNvPr>
          <p:cNvPicPr>
            <a:picLocks noChangeAspect="1"/>
          </p:cNvPicPr>
          <p:nvPr/>
        </p:nvPicPr>
        <p:blipFill>
          <a:blip r:embed="rId4"/>
          <a:srcRect/>
          <a:stretch/>
        </p:blipFill>
        <p:spPr>
          <a:xfrm>
            <a:off x="3998265" y="2218831"/>
            <a:ext cx="1724872" cy="2592169"/>
          </a:xfrm>
          <a:prstGeom prst="rect">
            <a:avLst/>
          </a:prstGeom>
        </p:spPr>
      </p:pic>
      <p:pic>
        <p:nvPicPr>
          <p:cNvPr id="11" name="Grafik 10">
            <a:extLst>
              <a:ext uri="{FF2B5EF4-FFF2-40B4-BE49-F238E27FC236}">
                <a16:creationId xmlns:a16="http://schemas.microsoft.com/office/drawing/2014/main" id="{6F4E5214-2BED-4401-BC74-6D9F21C95667}"/>
              </a:ext>
            </a:extLst>
          </p:cNvPr>
          <p:cNvPicPr>
            <a:picLocks noChangeAspect="1"/>
          </p:cNvPicPr>
          <p:nvPr/>
        </p:nvPicPr>
        <p:blipFill>
          <a:blip r:embed="rId5"/>
          <a:srcRect/>
          <a:stretch/>
        </p:blipFill>
        <p:spPr>
          <a:xfrm>
            <a:off x="6855155" y="2230506"/>
            <a:ext cx="1724873" cy="2591992"/>
          </a:xfrm>
          <a:prstGeom prst="rect">
            <a:avLst/>
          </a:prstGeom>
        </p:spPr>
      </p:pic>
      <p:sp>
        <p:nvSpPr>
          <p:cNvPr id="8" name="Flussdiagramm: Verbinder zu einer anderen Seite 7">
            <a:extLst>
              <a:ext uri="{FF2B5EF4-FFF2-40B4-BE49-F238E27FC236}">
                <a16:creationId xmlns:a16="http://schemas.microsoft.com/office/drawing/2014/main" id="{17B7BA85-12FB-4E53-B154-19EBD533CCD4}"/>
              </a:ext>
            </a:extLst>
          </p:cNvPr>
          <p:cNvSpPr/>
          <p:nvPr/>
        </p:nvSpPr>
        <p:spPr bwMode="auto">
          <a:xfrm>
            <a:off x="2439763" y="2763300"/>
            <a:ext cx="45719" cy="45719"/>
          </a:xfrm>
          <a:prstGeom prst="flowChartOffpageConnector">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pitchFamily="-108" charset="0"/>
            </a:endParaRPr>
          </a:p>
        </p:txBody>
      </p:sp>
      <p:sp>
        <p:nvSpPr>
          <p:cNvPr id="12" name="Flussdiagramm: Verbinder zu einer anderen Seite 11">
            <a:extLst>
              <a:ext uri="{FF2B5EF4-FFF2-40B4-BE49-F238E27FC236}">
                <a16:creationId xmlns:a16="http://schemas.microsoft.com/office/drawing/2014/main" id="{83332552-5CFB-47B5-8FBC-2BECFC92F574}"/>
              </a:ext>
            </a:extLst>
          </p:cNvPr>
          <p:cNvSpPr/>
          <p:nvPr/>
        </p:nvSpPr>
        <p:spPr bwMode="auto">
          <a:xfrm rot="16200000">
            <a:off x="2081861" y="2175099"/>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a:ln>
                  <a:noFill/>
                </a:ln>
                <a:solidFill>
                  <a:schemeClr val="bg1"/>
                </a:solidFill>
                <a:effectLst/>
                <a:latin typeface="Arial" pitchFamily="-108" charset="0"/>
              </a:rPr>
              <a:t>4</a:t>
            </a:r>
          </a:p>
        </p:txBody>
      </p:sp>
      <p:sp>
        <p:nvSpPr>
          <p:cNvPr id="13" name="Flussdiagramm: Verbinder zu einer anderen Seite 12">
            <a:extLst>
              <a:ext uri="{FF2B5EF4-FFF2-40B4-BE49-F238E27FC236}">
                <a16:creationId xmlns:a16="http://schemas.microsoft.com/office/drawing/2014/main" id="{C58D4EBF-6C54-4286-AC4E-27F775279CF4}"/>
              </a:ext>
            </a:extLst>
          </p:cNvPr>
          <p:cNvSpPr/>
          <p:nvPr/>
        </p:nvSpPr>
        <p:spPr bwMode="auto">
          <a:xfrm rot="16200000">
            <a:off x="4043808" y="2175100"/>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a:ln>
                  <a:noFill/>
                </a:ln>
                <a:solidFill>
                  <a:schemeClr val="bg1"/>
                </a:solidFill>
                <a:effectLst/>
                <a:latin typeface="Arial" pitchFamily="-108" charset="0"/>
              </a:rPr>
              <a:t>5</a:t>
            </a:r>
          </a:p>
        </p:txBody>
      </p:sp>
    </p:spTree>
    <p:extLst>
      <p:ext uri="{BB962C8B-B14F-4D97-AF65-F5344CB8AC3E}">
        <p14:creationId xmlns:p14="http://schemas.microsoft.com/office/powerpoint/2010/main" val="982496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9CE4C9-1EA5-486B-8D6C-91D91DF47C7F}"/>
              </a:ext>
            </a:extLst>
          </p:cNvPr>
          <p:cNvSpPr>
            <a:spLocks noGrp="1"/>
          </p:cNvSpPr>
          <p:nvPr>
            <p:ph idx="1"/>
          </p:nvPr>
        </p:nvSpPr>
        <p:spPr/>
        <p:txBody>
          <a:bodyPr/>
          <a:lstStyle/>
          <a:p>
            <a:r>
              <a:rPr lang="de-DE" dirty="0"/>
              <a:t>Der Beutel mit Zytostatika-Lösung, inkl. das Koppelsystem, laufen leer </a:t>
            </a:r>
          </a:p>
          <a:p>
            <a:r>
              <a:rPr lang="de-DE" dirty="0"/>
              <a:t>Slide-Klemme am leer gelaufenen Infusionsbeutel schließen (6)</a:t>
            </a:r>
          </a:p>
          <a:p>
            <a:r>
              <a:rPr lang="de-DE" dirty="0" err="1"/>
              <a:t>Pinch</a:t>
            </a:r>
            <a:r>
              <a:rPr lang="de-DE" dirty="0"/>
              <a:t>-Klemme öffnen (7), Rollen-Klemme schließen (8)</a:t>
            </a:r>
          </a:p>
        </p:txBody>
      </p:sp>
      <p:sp>
        <p:nvSpPr>
          <p:cNvPr id="3" name="Titel 2">
            <a:extLst>
              <a:ext uri="{FF2B5EF4-FFF2-40B4-BE49-F238E27FC236}">
                <a16:creationId xmlns:a16="http://schemas.microsoft.com/office/drawing/2014/main" id="{4CE9083C-05FE-43EC-A26A-7D3BD0DC31EF}"/>
              </a:ext>
            </a:extLst>
          </p:cNvPr>
          <p:cNvSpPr>
            <a:spLocks noGrp="1"/>
          </p:cNvSpPr>
          <p:nvPr>
            <p:ph type="ctrTitle"/>
          </p:nvPr>
        </p:nvSpPr>
        <p:spPr/>
        <p:txBody>
          <a:bodyPr/>
          <a:lstStyle/>
          <a:p>
            <a:r>
              <a:rPr lang="de-DE" altLang="de-DE">
                <a:ea typeface="ＭＳ Ｐゴシック" panose="020B0600070205080204" pitchFamily="34" charset="-128"/>
              </a:rPr>
              <a:t>Umgang mit dem Zytostatika-Sicherheitsbesteck</a:t>
            </a:r>
            <a:endParaRPr lang="de-DE"/>
          </a:p>
        </p:txBody>
      </p:sp>
      <p:sp>
        <p:nvSpPr>
          <p:cNvPr id="4" name="Vertikaler Textplatzhalter 3">
            <a:extLst>
              <a:ext uri="{FF2B5EF4-FFF2-40B4-BE49-F238E27FC236}">
                <a16:creationId xmlns:a16="http://schemas.microsoft.com/office/drawing/2014/main" id="{9F03A23C-D9DC-4414-99EE-42CC19ED3E7A}"/>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66CC0E2-D3C7-4780-B0B8-3EC75407FF72}"/>
              </a:ext>
            </a:extLst>
          </p:cNvPr>
          <p:cNvSpPr>
            <a:spLocks noGrp="1"/>
          </p:cNvSpPr>
          <p:nvPr>
            <p:ph type="sldNum" sz="quarter" idx="4"/>
          </p:nvPr>
        </p:nvSpPr>
        <p:spPr/>
        <p:txBody>
          <a:bodyPr/>
          <a:lstStyle/>
          <a:p>
            <a:pPr algn="r"/>
            <a:fld id="{D8EB360B-720C-704A-863E-A567E738ABDA}" type="slidenum">
              <a:rPr lang="de-DE" smtClean="0"/>
              <a:pPr algn="r"/>
              <a:t>45</a:t>
            </a:fld>
            <a:endParaRPr lang="de-DE"/>
          </a:p>
        </p:txBody>
      </p:sp>
      <p:pic>
        <p:nvPicPr>
          <p:cNvPr id="8" name="Grafik 7">
            <a:extLst>
              <a:ext uri="{FF2B5EF4-FFF2-40B4-BE49-F238E27FC236}">
                <a16:creationId xmlns:a16="http://schemas.microsoft.com/office/drawing/2014/main" id="{FABE3AB0-464E-46AD-ADA4-1C4AC2FBD1A9}"/>
              </a:ext>
            </a:extLst>
          </p:cNvPr>
          <p:cNvPicPr>
            <a:picLocks noChangeAspect="1"/>
          </p:cNvPicPr>
          <p:nvPr/>
        </p:nvPicPr>
        <p:blipFill>
          <a:blip r:embed="rId3"/>
          <a:srcRect/>
          <a:stretch/>
        </p:blipFill>
        <p:spPr>
          <a:xfrm>
            <a:off x="2071866" y="2291309"/>
            <a:ext cx="1639521" cy="2464493"/>
          </a:xfrm>
          <a:prstGeom prst="rect">
            <a:avLst/>
          </a:prstGeom>
        </p:spPr>
      </p:pic>
      <p:pic>
        <p:nvPicPr>
          <p:cNvPr id="12" name="Grafik 11">
            <a:extLst>
              <a:ext uri="{FF2B5EF4-FFF2-40B4-BE49-F238E27FC236}">
                <a16:creationId xmlns:a16="http://schemas.microsoft.com/office/drawing/2014/main" id="{184A6836-6649-423D-9A38-45B0F18258F8}"/>
              </a:ext>
            </a:extLst>
          </p:cNvPr>
          <p:cNvPicPr>
            <a:picLocks noChangeAspect="1"/>
          </p:cNvPicPr>
          <p:nvPr/>
        </p:nvPicPr>
        <p:blipFill>
          <a:blip r:embed="rId4"/>
          <a:srcRect/>
          <a:stretch/>
        </p:blipFill>
        <p:spPr>
          <a:xfrm>
            <a:off x="4066540" y="2297737"/>
            <a:ext cx="1639522" cy="2464493"/>
          </a:xfrm>
          <a:prstGeom prst="rect">
            <a:avLst/>
          </a:prstGeom>
        </p:spPr>
      </p:pic>
      <p:sp>
        <p:nvSpPr>
          <p:cNvPr id="9" name="Flussdiagramm: Verbinder zu einer anderen Seite 8">
            <a:extLst>
              <a:ext uri="{FF2B5EF4-FFF2-40B4-BE49-F238E27FC236}">
                <a16:creationId xmlns:a16="http://schemas.microsoft.com/office/drawing/2014/main" id="{D2CF5A17-2C57-410F-8FF6-A52686C5DB91}"/>
              </a:ext>
            </a:extLst>
          </p:cNvPr>
          <p:cNvSpPr/>
          <p:nvPr/>
        </p:nvSpPr>
        <p:spPr bwMode="auto">
          <a:xfrm rot="16200000">
            <a:off x="2116515" y="2246660"/>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a:ln>
                  <a:noFill/>
                </a:ln>
                <a:solidFill>
                  <a:schemeClr val="bg1"/>
                </a:solidFill>
                <a:effectLst/>
                <a:latin typeface="Arial" pitchFamily="-108" charset="0"/>
              </a:rPr>
              <a:t>6</a:t>
            </a:r>
          </a:p>
        </p:txBody>
      </p:sp>
      <p:sp>
        <p:nvSpPr>
          <p:cNvPr id="11" name="Flussdiagramm: Verbinder zu einer anderen Seite 10">
            <a:extLst>
              <a:ext uri="{FF2B5EF4-FFF2-40B4-BE49-F238E27FC236}">
                <a16:creationId xmlns:a16="http://schemas.microsoft.com/office/drawing/2014/main" id="{29C7C94B-AF30-4E23-B334-97A45F280FB7}"/>
              </a:ext>
            </a:extLst>
          </p:cNvPr>
          <p:cNvSpPr/>
          <p:nvPr/>
        </p:nvSpPr>
        <p:spPr bwMode="auto">
          <a:xfrm rot="16200000">
            <a:off x="4111189" y="2253089"/>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a:ln>
                  <a:noFill/>
                </a:ln>
                <a:solidFill>
                  <a:schemeClr val="bg1"/>
                </a:solidFill>
                <a:effectLst/>
                <a:latin typeface="Arial" pitchFamily="-108" charset="0"/>
              </a:rPr>
              <a:t>7</a:t>
            </a:r>
          </a:p>
        </p:txBody>
      </p:sp>
      <p:pic>
        <p:nvPicPr>
          <p:cNvPr id="10" name="Grafik 9" descr="Ein Bild, das Text, Himmel enthält.&#10;&#10;Automatisch generierte Beschreibung">
            <a:extLst>
              <a:ext uri="{FF2B5EF4-FFF2-40B4-BE49-F238E27FC236}">
                <a16:creationId xmlns:a16="http://schemas.microsoft.com/office/drawing/2014/main" id="{CE3E7AE8-57D2-44FF-9617-97E2C357D246}"/>
              </a:ext>
            </a:extLst>
          </p:cNvPr>
          <p:cNvPicPr>
            <a:picLocks noChangeAspect="1"/>
          </p:cNvPicPr>
          <p:nvPr/>
        </p:nvPicPr>
        <p:blipFill>
          <a:blip r:embed="rId5"/>
          <a:stretch>
            <a:fillRect/>
          </a:stretch>
        </p:blipFill>
        <p:spPr>
          <a:xfrm>
            <a:off x="6061215" y="2291309"/>
            <a:ext cx="1639522" cy="2464493"/>
          </a:xfrm>
          <a:prstGeom prst="rect">
            <a:avLst/>
          </a:prstGeom>
        </p:spPr>
      </p:pic>
      <p:sp>
        <p:nvSpPr>
          <p:cNvPr id="15" name="Flussdiagramm: Verbinder zu einer anderen Seite 14">
            <a:extLst>
              <a:ext uri="{FF2B5EF4-FFF2-40B4-BE49-F238E27FC236}">
                <a16:creationId xmlns:a16="http://schemas.microsoft.com/office/drawing/2014/main" id="{FE85DB8C-971B-49B6-9F65-CC8D76C98913}"/>
              </a:ext>
            </a:extLst>
          </p:cNvPr>
          <p:cNvSpPr/>
          <p:nvPr/>
        </p:nvSpPr>
        <p:spPr bwMode="auto">
          <a:xfrm rot="16200000">
            <a:off x="6115751" y="2253089"/>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a:ln>
                  <a:noFill/>
                </a:ln>
                <a:solidFill>
                  <a:schemeClr val="bg1"/>
                </a:solidFill>
                <a:effectLst/>
                <a:latin typeface="Arial" pitchFamily="-108" charset="0"/>
              </a:rPr>
              <a:t>8</a:t>
            </a:r>
          </a:p>
        </p:txBody>
      </p:sp>
    </p:spTree>
    <p:extLst>
      <p:ext uri="{BB962C8B-B14F-4D97-AF65-F5344CB8AC3E}">
        <p14:creationId xmlns:p14="http://schemas.microsoft.com/office/powerpoint/2010/main" val="2085147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9CE4C9-1EA5-486B-8D6C-91D91DF47C7F}"/>
              </a:ext>
            </a:extLst>
          </p:cNvPr>
          <p:cNvSpPr>
            <a:spLocks noGrp="1"/>
          </p:cNvSpPr>
          <p:nvPr>
            <p:ph idx="1"/>
          </p:nvPr>
        </p:nvSpPr>
        <p:spPr/>
        <p:txBody>
          <a:bodyPr/>
          <a:lstStyle/>
          <a:p>
            <a:r>
              <a:rPr lang="de-DE" dirty="0"/>
              <a:t>Tropfkammer auffüllen, Rollen-Klemme einstellen und das System spülen (9)</a:t>
            </a:r>
          </a:p>
          <a:p>
            <a:r>
              <a:rPr lang="de-DE" dirty="0"/>
              <a:t>Dann kann der nächste </a:t>
            </a:r>
            <a:r>
              <a:rPr lang="de-DE" dirty="0" err="1"/>
              <a:t>Zytostatikabeutel</a:t>
            </a:r>
            <a:r>
              <a:rPr lang="de-DE" dirty="0"/>
              <a:t>, wie beschrieben, angehängt werden (10)</a:t>
            </a:r>
          </a:p>
        </p:txBody>
      </p:sp>
      <p:sp>
        <p:nvSpPr>
          <p:cNvPr id="3" name="Titel 2">
            <a:extLst>
              <a:ext uri="{FF2B5EF4-FFF2-40B4-BE49-F238E27FC236}">
                <a16:creationId xmlns:a16="http://schemas.microsoft.com/office/drawing/2014/main" id="{4CE9083C-05FE-43EC-A26A-7D3BD0DC31EF}"/>
              </a:ext>
            </a:extLst>
          </p:cNvPr>
          <p:cNvSpPr>
            <a:spLocks noGrp="1"/>
          </p:cNvSpPr>
          <p:nvPr>
            <p:ph type="ctrTitle"/>
          </p:nvPr>
        </p:nvSpPr>
        <p:spPr/>
        <p:txBody>
          <a:bodyPr/>
          <a:lstStyle/>
          <a:p>
            <a:r>
              <a:rPr lang="de-DE" altLang="de-DE">
                <a:ea typeface="ＭＳ Ｐゴシック" panose="020B0600070205080204" pitchFamily="34" charset="-128"/>
              </a:rPr>
              <a:t>Umgang mit dem Zytostatika-Sicherheitsbesteck</a:t>
            </a:r>
            <a:endParaRPr lang="de-DE"/>
          </a:p>
        </p:txBody>
      </p:sp>
      <p:sp>
        <p:nvSpPr>
          <p:cNvPr id="4" name="Vertikaler Textplatzhalter 3">
            <a:extLst>
              <a:ext uri="{FF2B5EF4-FFF2-40B4-BE49-F238E27FC236}">
                <a16:creationId xmlns:a16="http://schemas.microsoft.com/office/drawing/2014/main" id="{9F03A23C-D9DC-4414-99EE-42CC19ED3E7A}"/>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66CC0E2-D3C7-4780-B0B8-3EC75407FF72}"/>
              </a:ext>
            </a:extLst>
          </p:cNvPr>
          <p:cNvSpPr>
            <a:spLocks noGrp="1"/>
          </p:cNvSpPr>
          <p:nvPr>
            <p:ph type="sldNum" sz="quarter" idx="4"/>
          </p:nvPr>
        </p:nvSpPr>
        <p:spPr/>
        <p:txBody>
          <a:bodyPr/>
          <a:lstStyle/>
          <a:p>
            <a:pPr algn="r"/>
            <a:fld id="{D8EB360B-720C-704A-863E-A567E738ABDA}" type="slidenum">
              <a:rPr lang="de-DE" smtClean="0"/>
              <a:pPr algn="r"/>
              <a:t>46</a:t>
            </a:fld>
            <a:endParaRPr lang="de-DE"/>
          </a:p>
        </p:txBody>
      </p:sp>
      <p:pic>
        <p:nvPicPr>
          <p:cNvPr id="7" name="Grafik 6">
            <a:extLst>
              <a:ext uri="{FF2B5EF4-FFF2-40B4-BE49-F238E27FC236}">
                <a16:creationId xmlns:a16="http://schemas.microsoft.com/office/drawing/2014/main" id="{6C93CAC9-B20F-448B-9D42-A3D0801F32C8}"/>
              </a:ext>
            </a:extLst>
          </p:cNvPr>
          <p:cNvPicPr>
            <a:picLocks noChangeAspect="1"/>
          </p:cNvPicPr>
          <p:nvPr/>
        </p:nvPicPr>
        <p:blipFill>
          <a:blip r:embed="rId3"/>
          <a:srcRect/>
          <a:stretch/>
        </p:blipFill>
        <p:spPr>
          <a:xfrm>
            <a:off x="2070955" y="2392584"/>
            <a:ext cx="1653239" cy="2485112"/>
          </a:xfrm>
          <a:prstGeom prst="rect">
            <a:avLst/>
          </a:prstGeom>
        </p:spPr>
      </p:pic>
      <p:sp>
        <p:nvSpPr>
          <p:cNvPr id="8" name="Flussdiagramm: Verbinder zu einer anderen Seite 7">
            <a:extLst>
              <a:ext uri="{FF2B5EF4-FFF2-40B4-BE49-F238E27FC236}">
                <a16:creationId xmlns:a16="http://schemas.microsoft.com/office/drawing/2014/main" id="{C8A07AAC-E009-45C1-A159-8BDB032E8E74}"/>
              </a:ext>
            </a:extLst>
          </p:cNvPr>
          <p:cNvSpPr/>
          <p:nvPr/>
        </p:nvSpPr>
        <p:spPr bwMode="auto">
          <a:xfrm rot="16200000">
            <a:off x="2115605" y="2347935"/>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a:ln>
                  <a:noFill/>
                </a:ln>
                <a:solidFill>
                  <a:schemeClr val="bg1"/>
                </a:solidFill>
                <a:effectLst/>
                <a:latin typeface="Arial" pitchFamily="-108" charset="0"/>
              </a:rPr>
              <a:t>9</a:t>
            </a:r>
          </a:p>
        </p:txBody>
      </p:sp>
      <p:pic>
        <p:nvPicPr>
          <p:cNvPr id="11" name="Grafik 10" descr="Ein Bild, das Text, Himmel, Messanzeige enthält.&#10;&#10;Automatisch generierte Beschreibung">
            <a:extLst>
              <a:ext uri="{FF2B5EF4-FFF2-40B4-BE49-F238E27FC236}">
                <a16:creationId xmlns:a16="http://schemas.microsoft.com/office/drawing/2014/main" id="{5424F1F3-2246-4487-BD33-1F63948DC1EC}"/>
              </a:ext>
            </a:extLst>
          </p:cNvPr>
          <p:cNvPicPr>
            <a:picLocks noChangeAspect="1"/>
          </p:cNvPicPr>
          <p:nvPr/>
        </p:nvPicPr>
        <p:blipFill>
          <a:blip r:embed="rId4"/>
          <a:stretch>
            <a:fillRect/>
          </a:stretch>
        </p:blipFill>
        <p:spPr>
          <a:xfrm>
            <a:off x="4153867" y="2392584"/>
            <a:ext cx="1653239" cy="2485112"/>
          </a:xfrm>
          <a:prstGeom prst="rect">
            <a:avLst/>
          </a:prstGeom>
        </p:spPr>
      </p:pic>
      <p:sp>
        <p:nvSpPr>
          <p:cNvPr id="12" name="Flussdiagramm: Verbinder zu einer anderen Seite 11">
            <a:extLst>
              <a:ext uri="{FF2B5EF4-FFF2-40B4-BE49-F238E27FC236}">
                <a16:creationId xmlns:a16="http://schemas.microsoft.com/office/drawing/2014/main" id="{C2EDC128-01E4-41D3-BEB1-2FBDE70672B4}"/>
              </a:ext>
            </a:extLst>
          </p:cNvPr>
          <p:cNvSpPr/>
          <p:nvPr/>
        </p:nvSpPr>
        <p:spPr bwMode="auto">
          <a:xfrm rot="16200000">
            <a:off x="4198516" y="2347936"/>
            <a:ext cx="369332" cy="458629"/>
          </a:xfrm>
          <a:prstGeom prst="flowChartOffpageConnector">
            <a:avLst/>
          </a:prstGeom>
          <a:solidFill>
            <a:srgbClr val="BE0023"/>
          </a:solidFill>
          <a:ln w="9525" cap="flat" cmpd="sng" algn="ctr">
            <a:noFill/>
            <a:prstDash val="solid"/>
            <a:round/>
            <a:headEnd type="none" w="med" len="med"/>
            <a:tailEnd type="none" w="med" len="med"/>
          </a:ln>
          <a:effectLst/>
        </p:spPr>
        <p:txBody>
          <a:bodyPr vert="vert"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a:ln>
                  <a:noFill/>
                </a:ln>
                <a:solidFill>
                  <a:schemeClr val="bg1"/>
                </a:solidFill>
                <a:effectLst/>
                <a:latin typeface="Arial" pitchFamily="-108" charset="0"/>
              </a:rPr>
              <a:t>10</a:t>
            </a:r>
          </a:p>
        </p:txBody>
      </p:sp>
    </p:spTree>
    <p:extLst>
      <p:ext uri="{BB962C8B-B14F-4D97-AF65-F5344CB8AC3E}">
        <p14:creationId xmlns:p14="http://schemas.microsoft.com/office/powerpoint/2010/main" val="1485492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9CE4C9-1EA5-486B-8D6C-91D91DF47C7F}"/>
              </a:ext>
            </a:extLst>
          </p:cNvPr>
          <p:cNvSpPr>
            <a:spLocks noGrp="1"/>
          </p:cNvSpPr>
          <p:nvPr>
            <p:ph idx="1"/>
          </p:nvPr>
        </p:nvSpPr>
        <p:spPr/>
        <p:txBody>
          <a:bodyPr/>
          <a:lstStyle/>
          <a:p>
            <a:r>
              <a:rPr lang="de-DE"/>
              <a:t>Nachdem alle Zytostatika durchgelaufen sind, System spülen und  Rollen-Klemme schließen</a:t>
            </a:r>
          </a:p>
          <a:p>
            <a:r>
              <a:rPr lang="de-DE"/>
              <a:t>Das gesamte System vom Katheter trennen und komplett entsorgen, nicht einzeln </a:t>
            </a:r>
            <a:r>
              <a:rPr lang="de-DE" err="1"/>
              <a:t>dekonnektieren</a:t>
            </a:r>
            <a:r>
              <a:rPr lang="de-DE"/>
              <a:t>!</a:t>
            </a:r>
          </a:p>
        </p:txBody>
      </p:sp>
      <p:sp>
        <p:nvSpPr>
          <p:cNvPr id="3" name="Titel 2">
            <a:extLst>
              <a:ext uri="{FF2B5EF4-FFF2-40B4-BE49-F238E27FC236}">
                <a16:creationId xmlns:a16="http://schemas.microsoft.com/office/drawing/2014/main" id="{4CE9083C-05FE-43EC-A26A-7D3BD0DC31EF}"/>
              </a:ext>
            </a:extLst>
          </p:cNvPr>
          <p:cNvSpPr>
            <a:spLocks noGrp="1"/>
          </p:cNvSpPr>
          <p:nvPr>
            <p:ph type="ctrTitle"/>
          </p:nvPr>
        </p:nvSpPr>
        <p:spPr/>
        <p:txBody>
          <a:bodyPr/>
          <a:lstStyle/>
          <a:p>
            <a:r>
              <a:rPr lang="de-DE" altLang="de-DE">
                <a:ea typeface="ＭＳ Ｐゴシック" panose="020B0600070205080204" pitchFamily="34" charset="-128"/>
              </a:rPr>
              <a:t>Umgang mit dem Zytostatika-Sicherheitsbesteck</a:t>
            </a:r>
            <a:endParaRPr lang="de-DE"/>
          </a:p>
        </p:txBody>
      </p:sp>
      <p:sp>
        <p:nvSpPr>
          <p:cNvPr id="4" name="Vertikaler Textplatzhalter 3">
            <a:extLst>
              <a:ext uri="{FF2B5EF4-FFF2-40B4-BE49-F238E27FC236}">
                <a16:creationId xmlns:a16="http://schemas.microsoft.com/office/drawing/2014/main" id="{9F03A23C-D9DC-4414-99EE-42CC19ED3E7A}"/>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66CC0E2-D3C7-4780-B0B8-3EC75407FF72}"/>
              </a:ext>
            </a:extLst>
          </p:cNvPr>
          <p:cNvSpPr>
            <a:spLocks noGrp="1"/>
          </p:cNvSpPr>
          <p:nvPr>
            <p:ph type="sldNum" sz="quarter" idx="4"/>
          </p:nvPr>
        </p:nvSpPr>
        <p:spPr/>
        <p:txBody>
          <a:bodyPr/>
          <a:lstStyle/>
          <a:p>
            <a:pPr algn="r"/>
            <a:fld id="{D8EB360B-720C-704A-863E-A567E738ABDA}" type="slidenum">
              <a:rPr lang="de-DE" smtClean="0"/>
              <a:pPr algn="r"/>
              <a:t>47</a:t>
            </a:fld>
            <a:endParaRPr lang="de-DE"/>
          </a:p>
        </p:txBody>
      </p:sp>
      <p:pic>
        <p:nvPicPr>
          <p:cNvPr id="8" name="Grafik 7">
            <a:extLst>
              <a:ext uri="{FF2B5EF4-FFF2-40B4-BE49-F238E27FC236}">
                <a16:creationId xmlns:a16="http://schemas.microsoft.com/office/drawing/2014/main" id="{D679BD61-70F7-42BE-A73F-CF85088F40BD}"/>
              </a:ext>
            </a:extLst>
          </p:cNvPr>
          <p:cNvPicPr>
            <a:picLocks noChangeAspect="1"/>
          </p:cNvPicPr>
          <p:nvPr/>
        </p:nvPicPr>
        <p:blipFill>
          <a:blip r:embed="rId3"/>
          <a:srcRect/>
          <a:stretch/>
        </p:blipFill>
        <p:spPr>
          <a:xfrm>
            <a:off x="3527137" y="2559465"/>
            <a:ext cx="3217362" cy="2141123"/>
          </a:xfrm>
          <a:prstGeom prst="rect">
            <a:avLst/>
          </a:prstGeom>
        </p:spPr>
      </p:pic>
    </p:spTree>
    <p:extLst>
      <p:ext uri="{BB962C8B-B14F-4D97-AF65-F5344CB8AC3E}">
        <p14:creationId xmlns:p14="http://schemas.microsoft.com/office/powerpoint/2010/main" val="1487499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0190B4-B4A3-4A21-ACBD-BE83317409C3}"/>
              </a:ext>
            </a:extLst>
          </p:cNvPr>
          <p:cNvSpPr>
            <a:spLocks noGrp="1"/>
          </p:cNvSpPr>
          <p:nvPr>
            <p:ph idx="1"/>
          </p:nvPr>
        </p:nvSpPr>
        <p:spPr/>
        <p:txBody>
          <a:bodyPr/>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Beim Umgang mit CMR-</a:t>
            </a:r>
            <a:r>
              <a:rPr lang="de-DE" altLang="de-DE" err="1">
                <a:latin typeface="Arial" panose="020B0604020202020204" pitchFamily="34" charset="0"/>
                <a:ea typeface="ＭＳ Ｐゴシック" panose="020B0600070205080204" pitchFamily="34" charset="-128"/>
                <a:cs typeface="Geneva" charset="0"/>
              </a:rPr>
              <a:t>Peroralia</a:t>
            </a:r>
            <a:r>
              <a:rPr lang="de-DE" altLang="de-DE">
                <a:latin typeface="Arial" panose="020B0604020202020204" pitchFamily="34" charset="0"/>
                <a:ea typeface="ＭＳ Ｐゴシック" panose="020B0600070205080204" pitchFamily="34" charset="-128"/>
                <a:cs typeface="Geneva" charset="0"/>
              </a:rPr>
              <a:t> </a:t>
            </a:r>
            <a:r>
              <a:rPr lang="de-DE" altLang="de-DE" b="1">
                <a:latin typeface="Arial" panose="020B0604020202020204" pitchFamily="34" charset="0"/>
                <a:ea typeface="ＭＳ Ｐゴシック" panose="020B0600070205080204" pitchFamily="34" charset="-128"/>
                <a:cs typeface="Geneva" charset="0"/>
              </a:rPr>
              <a:t>immer Schutzhandschuhe</a:t>
            </a:r>
            <a:r>
              <a:rPr lang="de-DE" altLang="de-DE">
                <a:latin typeface="Arial" panose="020B0604020202020204" pitchFamily="34" charset="0"/>
                <a:ea typeface="ＭＳ Ｐゴシック" panose="020B0600070205080204" pitchFamily="34" charset="-128"/>
                <a:cs typeface="Geneva" charset="0"/>
              </a:rPr>
              <a:t> tragen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Entnahme der Tabletten, Dragees, Kapseln </a:t>
            </a:r>
            <a:r>
              <a:rPr lang="de-DE" altLang="de-DE" b="1">
                <a:latin typeface="Arial" panose="020B0604020202020204" pitchFamily="34" charset="0"/>
                <a:ea typeface="ＭＳ Ｐゴシック" panose="020B0600070205080204" pitchFamily="34" charset="-128"/>
                <a:cs typeface="Geneva" charset="0"/>
              </a:rPr>
              <a:t>erst unmittelbar vor </a:t>
            </a:r>
            <a:r>
              <a:rPr lang="de-DE" altLang="de-DE">
                <a:latin typeface="Arial" panose="020B0604020202020204" pitchFamily="34" charset="0"/>
                <a:ea typeface="ＭＳ Ｐゴシック" panose="020B0600070205080204" pitchFamily="34" charset="-128"/>
                <a:cs typeface="Geneva" charset="0"/>
              </a:rPr>
              <a:t>der Verabreichung; Einmalunterlage unterlegen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Zur kurzzeitigen Aufbewahrung Einmalbecher benutzen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Zum Richten ein </a:t>
            </a:r>
            <a:r>
              <a:rPr lang="de-DE" altLang="de-DE" b="1">
                <a:latin typeface="Arial" panose="020B0604020202020204" pitchFamily="34" charset="0"/>
                <a:ea typeface="ＭＳ Ｐゴシック" panose="020B0600070205080204" pitchFamily="34" charset="-128"/>
                <a:cs typeface="Geneva" charset="0"/>
              </a:rPr>
              <a:t>neues Paar Handschuhe</a:t>
            </a:r>
            <a:r>
              <a:rPr lang="de-DE" altLang="de-DE">
                <a:latin typeface="Arial" panose="020B0604020202020204" pitchFamily="34" charset="0"/>
                <a:ea typeface="ＭＳ Ｐゴシック" panose="020B0600070205080204" pitchFamily="34" charset="-128"/>
                <a:cs typeface="Geneva" charset="0"/>
              </a:rPr>
              <a:t> anziehen, nach dem Richten Handschuhe </a:t>
            </a:r>
            <a:r>
              <a:rPr lang="de-DE" altLang="de-DE" b="1">
                <a:latin typeface="Arial" panose="020B0604020202020204" pitchFamily="34" charset="0"/>
                <a:ea typeface="ＭＳ Ｐゴシック" panose="020B0600070205080204" pitchFamily="34" charset="-128"/>
                <a:cs typeface="Geneva" charset="0"/>
              </a:rPr>
              <a:t>sofort entsorgen, </a:t>
            </a:r>
            <a:r>
              <a:rPr lang="de-DE" altLang="de-DE">
                <a:latin typeface="Arial" panose="020B0604020202020204" pitchFamily="34" charset="0"/>
                <a:ea typeface="ＭＳ Ｐゴシック" panose="020B0600070205080204" pitchFamily="34" charset="-128"/>
                <a:cs typeface="Geneva" charset="0"/>
              </a:rPr>
              <a:t>Hände waschen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Beim Verteilen </a:t>
            </a:r>
            <a:r>
              <a:rPr lang="de-DE" altLang="de-DE" b="1">
                <a:latin typeface="Arial" panose="020B0604020202020204" pitchFamily="34" charset="0"/>
                <a:ea typeface="ＭＳ Ｐゴシック" panose="020B0600070205080204" pitchFamily="34" charset="-128"/>
                <a:cs typeface="Geneva" charset="0"/>
              </a:rPr>
              <a:t>Einmalpinzette</a:t>
            </a:r>
            <a:r>
              <a:rPr lang="de-DE" altLang="de-DE">
                <a:latin typeface="Arial" panose="020B0604020202020204" pitchFamily="34" charset="0"/>
                <a:ea typeface="ＭＳ Ｐゴシック" panose="020B0600070205080204" pitchFamily="34" charset="-128"/>
                <a:cs typeface="Geneva" charset="0"/>
              </a:rPr>
              <a:t> verwenden</a:t>
            </a:r>
          </a:p>
          <a:p>
            <a:endParaRPr lang="de-DE" altLang="de-DE">
              <a:latin typeface="Arial" panose="020B0604020202020204" pitchFamily="34" charset="0"/>
              <a:ea typeface="ＭＳ Ｐゴシック" panose="020B0600070205080204" pitchFamily="34" charset="-128"/>
              <a:cs typeface="Geneva" charset="0"/>
            </a:endParaRPr>
          </a:p>
          <a:p>
            <a:endParaRPr lang="de-DE" altLang="de-DE">
              <a:latin typeface="Arial" panose="020B0604020202020204" pitchFamily="34" charset="0"/>
              <a:ea typeface="ＭＳ Ｐゴシック" panose="020B0600070205080204" pitchFamily="34" charset="-128"/>
              <a:cs typeface="Geneva" charset="0"/>
            </a:endParaRPr>
          </a:p>
          <a:p>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1CDDAD34-5185-4AFF-B2BF-146EE4A61BA3}"/>
              </a:ext>
            </a:extLst>
          </p:cNvPr>
          <p:cNvSpPr>
            <a:spLocks noGrp="1"/>
          </p:cNvSpPr>
          <p:nvPr>
            <p:ph type="ctrTitle"/>
          </p:nvPr>
        </p:nvSpPr>
        <p:spPr/>
        <p:txBody>
          <a:bodyPr/>
          <a:lstStyle/>
          <a:p>
            <a:r>
              <a:rPr lang="de-DE" altLang="de-DE">
                <a:ea typeface="ＭＳ Ｐゴシック" panose="020B0600070205080204" pitchFamily="34" charset="-128"/>
              </a:rPr>
              <a:t>Sichere </a:t>
            </a:r>
            <a:r>
              <a:rPr lang="de-DE" altLang="de-DE" i="1">
                <a:ea typeface="ＭＳ Ｐゴシック" panose="020B0600070205080204" pitchFamily="34" charset="-128"/>
              </a:rPr>
              <a:t>perorale</a:t>
            </a:r>
            <a:r>
              <a:rPr lang="de-DE" altLang="de-DE">
                <a:ea typeface="ＭＳ Ｐゴシック" panose="020B0600070205080204" pitchFamily="34" charset="-128"/>
              </a:rPr>
              <a:t> Applikation</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85F07174-96AE-44C9-B55A-F059F38F7BC6}"/>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DEA9949A-77CB-423A-AA7A-1BF33711E1FC}"/>
              </a:ext>
            </a:extLst>
          </p:cNvPr>
          <p:cNvSpPr>
            <a:spLocks noGrp="1"/>
          </p:cNvSpPr>
          <p:nvPr>
            <p:ph type="sldNum" sz="quarter" idx="4"/>
          </p:nvPr>
        </p:nvSpPr>
        <p:spPr/>
        <p:txBody>
          <a:bodyPr/>
          <a:lstStyle/>
          <a:p>
            <a:pPr algn="r"/>
            <a:fld id="{D8EB360B-720C-704A-863E-A567E738ABDA}" type="slidenum">
              <a:rPr lang="de-DE" smtClean="0"/>
              <a:pPr algn="r"/>
              <a:t>48</a:t>
            </a:fld>
            <a:endParaRPr lang="de-DE"/>
          </a:p>
        </p:txBody>
      </p:sp>
    </p:spTree>
    <p:extLst>
      <p:ext uri="{BB962C8B-B14F-4D97-AF65-F5344CB8AC3E}">
        <p14:creationId xmlns:p14="http://schemas.microsoft.com/office/powerpoint/2010/main" val="2255378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B849806-8079-4854-9957-A942CF8280AF}"/>
              </a:ext>
            </a:extLst>
          </p:cNvPr>
          <p:cNvSpPr>
            <a:spLocks noGrp="1"/>
          </p:cNvSpPr>
          <p:nvPr>
            <p:ph idx="1"/>
          </p:nvPr>
        </p:nvSpPr>
        <p:spPr/>
        <p:txBody>
          <a:bodyPr/>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Tabletten, Dragees, Kapseln </a:t>
            </a:r>
            <a:r>
              <a:rPr lang="de-DE" altLang="de-DE" b="1">
                <a:latin typeface="Arial" panose="020B0604020202020204" pitchFamily="34" charset="0"/>
                <a:ea typeface="ＭＳ Ｐゴシック" panose="020B0600070205080204" pitchFamily="34" charset="-128"/>
                <a:cs typeface="Geneva" charset="0"/>
              </a:rPr>
              <a:t>nicht teilen, mörsern oder öffnen</a:t>
            </a:r>
          </a:p>
          <a:p>
            <a:pPr>
              <a:buFont typeface="Wingdings" panose="05000000000000000000" pitchFamily="2" charset="2"/>
              <a:buChar char="§"/>
            </a:pPr>
            <a:endParaRPr lang="de-DE" altLang="de-DE">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endParaRPr lang="de-DE" altLang="de-DE">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endParaRPr lang="de-DE" altLang="de-DE">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endParaRPr lang="de-DE" altLang="de-DE">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endParaRPr lang="de-DE" altLang="de-DE">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Bei Applikation über Ernährungssonde bevorzugt Lösungen einsetzen</a:t>
            </a:r>
          </a:p>
          <a:p>
            <a:pPr>
              <a:buFont typeface="Wingdings" panose="05000000000000000000" pitchFamily="2" charset="2"/>
              <a:buChar char="§"/>
            </a:pPr>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FE1CEAF6-9B23-459F-9EED-3BCA2FA4DE59}"/>
              </a:ext>
            </a:extLst>
          </p:cNvPr>
          <p:cNvSpPr>
            <a:spLocks noGrp="1"/>
          </p:cNvSpPr>
          <p:nvPr>
            <p:ph type="ctrTitle"/>
          </p:nvPr>
        </p:nvSpPr>
        <p:spPr/>
        <p:txBody>
          <a:bodyPr/>
          <a:lstStyle/>
          <a:p>
            <a:r>
              <a:rPr lang="de-DE" altLang="de-DE">
                <a:ea typeface="ＭＳ Ｐゴシック" panose="020B0600070205080204" pitchFamily="34" charset="-128"/>
              </a:rPr>
              <a:t>Sichere </a:t>
            </a:r>
            <a:r>
              <a:rPr lang="de-DE" altLang="de-DE" i="1">
                <a:ea typeface="ＭＳ Ｐゴシック" panose="020B0600070205080204" pitchFamily="34" charset="-128"/>
              </a:rPr>
              <a:t>perorale</a:t>
            </a:r>
            <a:r>
              <a:rPr lang="de-DE" altLang="de-DE">
                <a:ea typeface="ＭＳ Ｐゴシック" panose="020B0600070205080204" pitchFamily="34" charset="-128"/>
              </a:rPr>
              <a:t> Applikation</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DFFE5E70-0963-4689-9CE9-1759DC39E303}"/>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651CA5E6-2C1C-44AC-BB09-EE93EC276384}"/>
              </a:ext>
            </a:extLst>
          </p:cNvPr>
          <p:cNvSpPr>
            <a:spLocks noGrp="1"/>
          </p:cNvSpPr>
          <p:nvPr>
            <p:ph type="sldNum" sz="quarter" idx="4"/>
          </p:nvPr>
        </p:nvSpPr>
        <p:spPr/>
        <p:txBody>
          <a:bodyPr/>
          <a:lstStyle/>
          <a:p>
            <a:pPr algn="r"/>
            <a:fld id="{D8EB360B-720C-704A-863E-A567E738ABDA}" type="slidenum">
              <a:rPr lang="de-DE" smtClean="0"/>
              <a:pPr algn="r"/>
              <a:t>49</a:t>
            </a:fld>
            <a:endParaRPr lang="de-DE"/>
          </a:p>
        </p:txBody>
      </p:sp>
      <p:pic>
        <p:nvPicPr>
          <p:cNvPr id="6" name="Bild 7" descr="fk_gsw_berner_tabteilen_v2.png">
            <a:extLst>
              <a:ext uri="{FF2B5EF4-FFF2-40B4-BE49-F238E27FC236}">
                <a16:creationId xmlns:a16="http://schemas.microsoft.com/office/drawing/2014/main" id="{3E6396E9-73DE-42F4-9C37-55EA564C43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383" y="1569105"/>
            <a:ext cx="914120" cy="91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8" descr="fk_gsw_berner_moerser.png">
            <a:extLst>
              <a:ext uri="{FF2B5EF4-FFF2-40B4-BE49-F238E27FC236}">
                <a16:creationId xmlns:a16="http://schemas.microsoft.com/office/drawing/2014/main" id="{F6F56815-7CD9-456E-BD52-F7E948B6BE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5995" y="1569105"/>
            <a:ext cx="914120" cy="91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9" descr="fk_gsw_berner_kapsel_offen.png">
            <a:extLst>
              <a:ext uri="{FF2B5EF4-FFF2-40B4-BE49-F238E27FC236}">
                <a16:creationId xmlns:a16="http://schemas.microsoft.com/office/drawing/2014/main" id="{AADA8122-0C3F-4B03-954F-7CE33C38FF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3886" y="1569246"/>
            <a:ext cx="914120" cy="91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502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79521B1-C21A-463C-8055-F4C41118AE5D}"/>
              </a:ext>
            </a:extLst>
          </p:cNvPr>
          <p:cNvSpPr>
            <a:spLocks noGrp="1"/>
          </p:cNvSpPr>
          <p:nvPr>
            <p:ph idx="1"/>
          </p:nvPr>
        </p:nvSpPr>
        <p:spPr/>
        <p:txBody>
          <a:bodyPr lIns="91440" tIns="45720" rIns="91440" bIns="45720" anchor="t"/>
          <a:lstStyle/>
          <a:p>
            <a:r>
              <a:rPr lang="de-DE" altLang="de-DE">
                <a:latin typeface="Arial"/>
                <a:ea typeface="ＭＳ Ｐゴシック"/>
                <a:cs typeface="Geneva" charset="0"/>
              </a:rPr>
              <a:t>Typische Tätigkeiten, bei denen eine Exposition möglich ist:</a:t>
            </a:r>
            <a:endParaRPr lang="en-US">
              <a:cs typeface="+mn-lt"/>
            </a:endParaRPr>
          </a:p>
          <a:p>
            <a:pPr marL="485775" lvl="1" indent="-285750"/>
            <a:endParaRPr lang="de-DE">
              <a:ea typeface="+mn-lt"/>
              <a:cs typeface="+mn-lt"/>
            </a:endParaRPr>
          </a:p>
          <a:p>
            <a:pPr marL="485775" lvl="1" indent="-285750"/>
            <a:r>
              <a:rPr lang="de-DE">
                <a:ea typeface="+mn-lt"/>
                <a:cs typeface="+mn-lt"/>
              </a:rPr>
              <a:t>Vorbereitung zur Applikation</a:t>
            </a:r>
          </a:p>
          <a:p>
            <a:pPr marL="485775" lvl="1" indent="-285750"/>
            <a:r>
              <a:rPr lang="de-DE">
                <a:ea typeface="+mn-lt"/>
                <a:cs typeface="+mn-lt"/>
              </a:rPr>
              <a:t>Applikation von Zytostatika</a:t>
            </a:r>
            <a:endParaRPr lang="de-DE">
              <a:cs typeface="+mn-lt"/>
            </a:endParaRPr>
          </a:p>
          <a:p>
            <a:pPr marL="485775" lvl="1" indent="-285750"/>
            <a:r>
              <a:rPr lang="de-DE">
                <a:ea typeface="+mn-lt"/>
                <a:cs typeface="+mn-lt"/>
              </a:rPr>
              <a:t>Umgang mit peroralen Zytostatika</a:t>
            </a:r>
            <a:endParaRPr lang="de-DE">
              <a:cs typeface="+mn-lt"/>
            </a:endParaRPr>
          </a:p>
          <a:p>
            <a:pPr marL="485775" lvl="1" indent="-285750"/>
            <a:r>
              <a:rPr lang="de-DE">
                <a:ea typeface="+mn-lt"/>
                <a:cs typeface="+mn-lt"/>
              </a:rPr>
              <a:t>Entsorgung von Zytostatika</a:t>
            </a:r>
          </a:p>
          <a:p>
            <a:pPr marL="485775" lvl="1" indent="-285750"/>
            <a:r>
              <a:rPr lang="de-DE">
                <a:ea typeface="+mn-lt"/>
                <a:cs typeface="+mn-lt"/>
              </a:rPr>
              <a:t>Reinigungsarbeiten bei </a:t>
            </a:r>
            <a:r>
              <a:rPr lang="de-DE" err="1">
                <a:ea typeface="+mn-lt"/>
                <a:cs typeface="+mn-lt"/>
              </a:rPr>
              <a:t>Verschüttungen</a:t>
            </a:r>
            <a:endParaRPr lang="de-DE">
              <a:ea typeface="+mn-lt"/>
              <a:cs typeface="+mn-lt"/>
            </a:endParaRPr>
          </a:p>
          <a:p>
            <a:pPr marL="485775" lvl="1" indent="-285750"/>
            <a:r>
              <a:rPr lang="de-DE">
                <a:ea typeface="+mn-lt"/>
                <a:cs typeface="+mn-lt"/>
              </a:rPr>
              <a:t>Umgang mit Patientenausscheidungen</a:t>
            </a:r>
          </a:p>
          <a:p>
            <a:pPr marL="714375" lvl="1" indent="-266700">
              <a:buFont typeface="Symbol" panose="05050102010706020507" pitchFamily="18" charset="2"/>
              <a:buChar char="-"/>
            </a:pPr>
            <a:endParaRPr lang="de-DE" altLang="de-DE">
              <a:latin typeface="Arial" panose="020B0604020202020204" pitchFamily="34" charset="0"/>
              <a:ea typeface="ＭＳ Ｐゴシック" panose="020B0600070205080204" pitchFamily="34" charset="-128"/>
            </a:endParaRPr>
          </a:p>
          <a:p>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1F9AE94B-7370-4527-8374-D84177781141}"/>
              </a:ext>
            </a:extLst>
          </p:cNvPr>
          <p:cNvSpPr>
            <a:spLocks noGrp="1"/>
          </p:cNvSpPr>
          <p:nvPr>
            <p:ph type="ctrTitle"/>
          </p:nvPr>
        </p:nvSpPr>
        <p:spPr/>
        <p:txBody>
          <a:bodyPr/>
          <a:lstStyle/>
          <a:p>
            <a:r>
              <a:rPr lang="de-DE" altLang="de-DE">
                <a:ea typeface="ＭＳ Ｐゴシック" panose="020B0600070205080204" pitchFamily="34" charset="-128"/>
              </a:rPr>
              <a:t>Einführung</a:t>
            </a:r>
            <a:endParaRPr lang="de-DE"/>
          </a:p>
        </p:txBody>
      </p:sp>
      <p:sp>
        <p:nvSpPr>
          <p:cNvPr id="4" name="Vertikaler Textplatzhalter 3">
            <a:extLst>
              <a:ext uri="{FF2B5EF4-FFF2-40B4-BE49-F238E27FC236}">
                <a16:creationId xmlns:a16="http://schemas.microsoft.com/office/drawing/2014/main" id="{7DE5A0CD-0144-41E9-87A9-0B5232735699}"/>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01AB43F9-C4BE-41A7-A359-B1017D0556D8}"/>
              </a:ext>
            </a:extLst>
          </p:cNvPr>
          <p:cNvSpPr>
            <a:spLocks noGrp="1"/>
          </p:cNvSpPr>
          <p:nvPr>
            <p:ph type="sldNum" sz="quarter" idx="4"/>
          </p:nvPr>
        </p:nvSpPr>
        <p:spPr/>
        <p:txBody>
          <a:bodyPr/>
          <a:lstStyle/>
          <a:p>
            <a:pPr algn="r"/>
            <a:fld id="{D8EB360B-720C-704A-863E-A567E738ABDA}" type="slidenum">
              <a:rPr lang="de-DE" smtClean="0"/>
              <a:pPr algn="r"/>
              <a:t>5</a:t>
            </a:fld>
            <a:endParaRPr lang="de-DE"/>
          </a:p>
        </p:txBody>
      </p:sp>
      <p:sp>
        <p:nvSpPr>
          <p:cNvPr id="6" name="Abgerundetes Rechteck 4">
            <a:extLst>
              <a:ext uri="{FF2B5EF4-FFF2-40B4-BE49-F238E27FC236}">
                <a16:creationId xmlns:a16="http://schemas.microsoft.com/office/drawing/2014/main" id="{83522A93-BDD9-473D-AB84-BA6DA8A14A4E}"/>
              </a:ext>
            </a:extLst>
          </p:cNvPr>
          <p:cNvSpPr>
            <a:spLocks noChangeArrowheads="1"/>
          </p:cNvSpPr>
          <p:nvPr/>
        </p:nvSpPr>
        <p:spPr bwMode="auto">
          <a:xfrm>
            <a:off x="2078623" y="3461761"/>
            <a:ext cx="6271758" cy="993267"/>
          </a:xfrm>
          <a:prstGeom prst="roundRect">
            <a:avLst>
              <a:gd name="adj" fmla="val 31898"/>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t">
            <a:spAutoFit/>
          </a:bodyPr>
          <a:lstStyle>
            <a:lvl1pPr marL="266700" indent="-266700" eaLnBrk="0" hangingPunct="0">
              <a:tabLst>
                <a:tab pos="442913" algn="l"/>
              </a:tabLst>
              <a:defRPr sz="2400">
                <a:solidFill>
                  <a:schemeClr val="tx1"/>
                </a:solidFill>
                <a:latin typeface="Arial" pitchFamily="34" charset="0"/>
                <a:ea typeface="ＭＳ Ｐゴシック" pitchFamily="34" charset="-128"/>
              </a:defRPr>
            </a:lvl1pPr>
            <a:lvl2pPr marL="742950" indent="-285750" eaLnBrk="0" hangingPunct="0">
              <a:tabLst>
                <a:tab pos="442913" algn="l"/>
              </a:tabLst>
              <a:defRPr sz="2400">
                <a:solidFill>
                  <a:schemeClr val="tx1"/>
                </a:solidFill>
                <a:latin typeface="Arial" pitchFamily="34" charset="0"/>
                <a:ea typeface="ＭＳ Ｐゴシック" pitchFamily="34" charset="-128"/>
              </a:defRPr>
            </a:lvl2pPr>
            <a:lvl3pPr marL="1143000" indent="-228600" eaLnBrk="0" hangingPunct="0">
              <a:tabLst>
                <a:tab pos="442913" algn="l"/>
              </a:tabLst>
              <a:defRPr sz="2400">
                <a:solidFill>
                  <a:schemeClr val="tx1"/>
                </a:solidFill>
                <a:latin typeface="Arial" pitchFamily="34" charset="0"/>
                <a:ea typeface="ＭＳ Ｐゴシック" pitchFamily="34" charset="-128"/>
              </a:defRPr>
            </a:lvl3pPr>
            <a:lvl4pPr marL="1600200" indent="-228600" eaLnBrk="0" hangingPunct="0">
              <a:tabLst>
                <a:tab pos="442913" algn="l"/>
              </a:tabLst>
              <a:defRPr sz="2400">
                <a:solidFill>
                  <a:schemeClr val="tx1"/>
                </a:solidFill>
                <a:latin typeface="Arial" pitchFamily="34" charset="0"/>
                <a:ea typeface="ＭＳ Ｐゴシック" pitchFamily="34" charset="-128"/>
              </a:defRPr>
            </a:lvl4pPr>
            <a:lvl5pPr marL="2057400" indent="-228600" eaLnBrk="0" hangingPunct="0">
              <a:tabLst>
                <a:tab pos="4429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429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429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429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42913" algn="l"/>
              </a:tabLst>
              <a:defRPr sz="2400">
                <a:solidFill>
                  <a:schemeClr val="tx1"/>
                </a:solidFill>
                <a:latin typeface="Arial" pitchFamily="34" charset="0"/>
                <a:ea typeface="ＭＳ Ｐゴシック" pitchFamily="34" charset="-128"/>
              </a:defRPr>
            </a:lvl9pPr>
          </a:lstStyle>
          <a:p>
            <a:pPr defTabSz="914400">
              <a:spcBef>
                <a:spcPct val="20000"/>
              </a:spcBef>
              <a:buClr>
                <a:schemeClr val="bg1"/>
              </a:buClr>
              <a:buFont typeface="Wingdings" pitchFamily="2" charset="2"/>
              <a:buChar char="è"/>
              <a:defRPr/>
            </a:pPr>
            <a:r>
              <a:rPr lang="de-DE" sz="1200" b="1" i="1">
                <a:solidFill>
                  <a:schemeClr val="bg1"/>
                </a:solidFill>
                <a:latin typeface="Arial"/>
                <a:ea typeface="ＭＳ Ｐゴシック"/>
                <a:cs typeface="Arial"/>
              </a:rPr>
              <a:t>Besondere Vorsicht geboten</a:t>
            </a:r>
            <a:endParaRPr lang="en-US" sz="1200" b="1" i="1">
              <a:solidFill>
                <a:schemeClr val="bg1"/>
              </a:solidFill>
              <a:latin typeface="Arial"/>
              <a:ea typeface="ＭＳ Ｐゴシック"/>
              <a:cs typeface="Arial"/>
            </a:endParaRPr>
          </a:p>
          <a:p>
            <a:pPr defTabSz="914400">
              <a:spcBef>
                <a:spcPct val="20000"/>
              </a:spcBef>
              <a:buClr>
                <a:srgbClr val="FFFFFF"/>
              </a:buClr>
              <a:buFont typeface="Wingdings" pitchFamily="2" charset="2"/>
              <a:buChar char="è"/>
              <a:defRPr/>
            </a:pPr>
            <a:r>
              <a:rPr lang="en-US" sz="1200" b="1" i="1" err="1">
                <a:solidFill>
                  <a:schemeClr val="bg1"/>
                </a:solidFill>
                <a:latin typeface="Arial"/>
                <a:ea typeface="ＭＳ Ｐゴシック"/>
                <a:cs typeface="Arial"/>
              </a:rPr>
              <a:t>Risiken</a:t>
            </a:r>
            <a:r>
              <a:rPr lang="en-US" sz="1200" b="1" i="1">
                <a:solidFill>
                  <a:schemeClr val="bg1"/>
                </a:solidFill>
                <a:latin typeface="Arial"/>
                <a:ea typeface="ＭＳ Ｐゴシック"/>
                <a:cs typeface="Arial"/>
              </a:rPr>
              <a:t> </a:t>
            </a:r>
            <a:r>
              <a:rPr lang="en-US" sz="1200" b="1" i="1" err="1">
                <a:solidFill>
                  <a:schemeClr val="bg1"/>
                </a:solidFill>
                <a:latin typeface="Arial"/>
                <a:ea typeface="ＭＳ Ｐゴシック"/>
                <a:cs typeface="Arial"/>
              </a:rPr>
              <a:t>können</a:t>
            </a:r>
            <a:r>
              <a:rPr lang="en-US" sz="1200" b="1" i="1">
                <a:solidFill>
                  <a:schemeClr val="bg1"/>
                </a:solidFill>
                <a:latin typeface="Arial"/>
                <a:ea typeface="ＭＳ Ｐゴシック"/>
                <a:cs typeface="Arial"/>
              </a:rPr>
              <a:t> </a:t>
            </a:r>
            <a:r>
              <a:rPr lang="en-US" sz="1200" b="1" i="1" err="1">
                <a:solidFill>
                  <a:schemeClr val="bg1"/>
                </a:solidFill>
                <a:latin typeface="Arial"/>
                <a:ea typeface="ＭＳ Ｐゴシック"/>
                <a:cs typeface="Arial"/>
              </a:rPr>
              <a:t>minimiert</a:t>
            </a:r>
            <a:r>
              <a:rPr lang="en-US" sz="1200" b="1" i="1">
                <a:solidFill>
                  <a:schemeClr val="bg1"/>
                </a:solidFill>
                <a:latin typeface="Arial"/>
                <a:ea typeface="ＭＳ Ｐゴシック"/>
                <a:cs typeface="Arial"/>
              </a:rPr>
              <a:t> </a:t>
            </a:r>
            <a:r>
              <a:rPr lang="en-US" sz="1200" b="1" i="1" err="1">
                <a:solidFill>
                  <a:schemeClr val="bg1"/>
                </a:solidFill>
                <a:latin typeface="Arial"/>
                <a:ea typeface="ＭＳ Ｐゴシック"/>
                <a:cs typeface="Arial"/>
              </a:rPr>
              <a:t>werden</a:t>
            </a:r>
            <a:r>
              <a:rPr lang="en-US" sz="1200" b="1" i="1">
                <a:solidFill>
                  <a:schemeClr val="bg1"/>
                </a:solidFill>
                <a:latin typeface="Arial"/>
                <a:ea typeface="ＭＳ Ｐゴシック"/>
                <a:cs typeface="Arial"/>
              </a:rPr>
              <a:t>, </a:t>
            </a:r>
            <a:r>
              <a:rPr lang="en-US" sz="1200" b="1" i="1" err="1">
                <a:solidFill>
                  <a:schemeClr val="bg1"/>
                </a:solidFill>
                <a:latin typeface="Arial"/>
                <a:ea typeface="ＭＳ Ｐゴシック"/>
                <a:cs typeface="Arial"/>
              </a:rPr>
              <a:t>indem</a:t>
            </a:r>
            <a:r>
              <a:rPr lang="en-US" sz="1200" b="1" i="1">
                <a:solidFill>
                  <a:schemeClr val="bg1"/>
                </a:solidFill>
                <a:latin typeface="Arial"/>
                <a:ea typeface="ＭＳ Ｐゴシック"/>
                <a:cs typeface="Arial"/>
              </a:rPr>
              <a:t> man </a:t>
            </a:r>
            <a:r>
              <a:rPr lang="en-US" sz="1200" b="1" i="1" err="1">
                <a:solidFill>
                  <a:schemeClr val="bg1"/>
                </a:solidFill>
                <a:latin typeface="Arial"/>
                <a:ea typeface="ＭＳ Ｐゴシック"/>
                <a:cs typeface="Arial"/>
              </a:rPr>
              <a:t>sich</a:t>
            </a:r>
            <a:r>
              <a:rPr lang="en-US" sz="1200" b="1" i="1">
                <a:solidFill>
                  <a:schemeClr val="bg1"/>
                </a:solidFill>
                <a:latin typeface="Arial"/>
                <a:ea typeface="ＭＳ Ｐゴシック"/>
                <a:cs typeface="Arial"/>
              </a:rPr>
              <a:t> an den </a:t>
            </a:r>
            <a:r>
              <a:rPr lang="en-US" sz="1200" b="1" i="1" err="1">
                <a:solidFill>
                  <a:schemeClr val="bg1"/>
                </a:solidFill>
                <a:latin typeface="Arial"/>
                <a:ea typeface="ＭＳ Ｐゴシック"/>
                <a:cs typeface="Arial"/>
              </a:rPr>
              <a:t>grundlegenden</a:t>
            </a:r>
            <a:r>
              <a:rPr lang="en-US" sz="1200" b="1" i="1">
                <a:solidFill>
                  <a:schemeClr val="bg1"/>
                </a:solidFill>
                <a:latin typeface="Arial"/>
                <a:ea typeface="ＭＳ Ｐゴシック"/>
                <a:cs typeface="Arial"/>
              </a:rPr>
              <a:t> Standards </a:t>
            </a:r>
            <a:r>
              <a:rPr lang="en-US" sz="1200" b="1" i="1" err="1">
                <a:solidFill>
                  <a:schemeClr val="bg1"/>
                </a:solidFill>
                <a:latin typeface="Arial"/>
                <a:ea typeface="ＭＳ Ｐゴシック"/>
                <a:cs typeface="Arial"/>
              </a:rPr>
              <a:t>orientiert</a:t>
            </a:r>
            <a:r>
              <a:rPr lang="en-US" sz="1200" b="1" i="1">
                <a:solidFill>
                  <a:schemeClr val="bg1"/>
                </a:solidFill>
                <a:latin typeface="Arial"/>
                <a:ea typeface="ＭＳ Ｐゴシック"/>
                <a:cs typeface="Arial"/>
              </a:rPr>
              <a:t> [30]</a:t>
            </a:r>
            <a:endParaRPr lang="en-US">
              <a:solidFill>
                <a:schemeClr val="bg1"/>
              </a:solidFill>
            </a:endParaRPr>
          </a:p>
          <a:p>
            <a:pPr defTabSz="914400">
              <a:spcBef>
                <a:spcPct val="20000"/>
              </a:spcBef>
              <a:buClr>
                <a:srgbClr val="FFFFFF"/>
              </a:buClr>
              <a:buFont typeface="Wingdings" pitchFamily="2" charset="2"/>
              <a:buChar char="è"/>
              <a:defRPr/>
            </a:pPr>
            <a:r>
              <a:rPr lang="de-DE" sz="1200" b="1" i="1">
                <a:solidFill>
                  <a:schemeClr val="bg1"/>
                </a:solidFill>
                <a:latin typeface="Arial"/>
                <a:ea typeface="ＭＳ Ｐゴシック"/>
                <a:cs typeface="Arial"/>
                <a:sym typeface="Wingdings" pitchFamily="2" charset="2"/>
              </a:rPr>
              <a:t>Regelmäßige Unterweisungen im sicheren Umgang mit Zytostatika</a:t>
            </a:r>
            <a:endParaRPr lang="de-DE" sz="1200" b="1" i="1">
              <a:solidFill>
                <a:schemeClr val="bg1"/>
              </a:solidFill>
              <a:latin typeface="Arial"/>
              <a:ea typeface="ＭＳ Ｐゴシック"/>
              <a:cs typeface="Arial"/>
            </a:endParaRPr>
          </a:p>
        </p:txBody>
      </p:sp>
    </p:spTree>
    <p:extLst>
      <p:ext uri="{BB962C8B-B14F-4D97-AF65-F5344CB8AC3E}">
        <p14:creationId xmlns:p14="http://schemas.microsoft.com/office/powerpoint/2010/main" val="1332789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EB44DAD-C203-4CB8-81C2-6EC17F1C266B}"/>
              </a:ext>
            </a:extLst>
          </p:cNvPr>
          <p:cNvSpPr>
            <a:spLocks noGrp="1"/>
          </p:cNvSpPr>
          <p:nvPr>
            <p:ph idx="1"/>
          </p:nvPr>
        </p:nvSpPr>
        <p:spPr/>
        <p:txBody>
          <a:bodyPr/>
          <a:lstStyle/>
          <a:p>
            <a:pPr marL="0" indent="0">
              <a:buFont typeface="Arial" panose="020B0604020202020204" pitchFamily="34" charset="0"/>
              <a:buNone/>
              <a:defRPr/>
            </a:pPr>
            <a:r>
              <a:rPr lang="de-DE" altLang="de-DE" sz="1700" b="1" dirty="0">
                <a:latin typeface="Arial" pitchFamily="34" charset="0"/>
                <a:ea typeface="ＭＳ Ｐゴシック" pitchFamily="34" charset="-128"/>
                <a:cs typeface="Geneva" charset="0"/>
              </a:rPr>
              <a:t>Was tun, wenn der Patient nicht oder schlecht schlucken kann oder eine nicht verfügbare Stärke benötigt?</a:t>
            </a:r>
          </a:p>
          <a:p>
            <a:pPr>
              <a:buFont typeface="Wingdings" pitchFamily="2" charset="2"/>
              <a:buChar char="§"/>
              <a:defRPr/>
            </a:pPr>
            <a:r>
              <a:rPr lang="de-DE" altLang="de-DE" dirty="0">
                <a:latin typeface="Arial" pitchFamily="34" charset="0"/>
                <a:ea typeface="ＭＳ Ｐゴシック" pitchFamily="34" charset="-128"/>
                <a:cs typeface="Geneva" charset="0"/>
              </a:rPr>
              <a:t>Rücksprache mit der Apotheke halten</a:t>
            </a:r>
          </a:p>
          <a:p>
            <a:pPr>
              <a:buFont typeface="Wingdings" pitchFamily="2" charset="2"/>
              <a:buChar char="§"/>
              <a:defRPr/>
            </a:pPr>
            <a:r>
              <a:rPr lang="de-DE" altLang="de-DE" dirty="0">
                <a:latin typeface="Arial" pitchFamily="34" charset="0"/>
                <a:ea typeface="ＭＳ Ｐゴシック" pitchFamily="34" charset="-128"/>
                <a:cs typeface="Geneva" charset="0"/>
              </a:rPr>
              <a:t>Bei einigen Zytostatika sind flüssige Formulierungen möglich oder die </a:t>
            </a:r>
            <a:r>
              <a:rPr lang="de-DE" altLang="de-DE" dirty="0" err="1">
                <a:latin typeface="Arial" pitchFamily="34" charset="0"/>
                <a:ea typeface="ＭＳ Ｐゴシック" pitchFamily="34" charset="-128"/>
                <a:cs typeface="Geneva" charset="0"/>
              </a:rPr>
              <a:t>i.v.</a:t>
            </a:r>
            <a:r>
              <a:rPr lang="de-DE" altLang="de-DE" dirty="0">
                <a:latin typeface="Arial" pitchFamily="34" charset="0"/>
                <a:ea typeface="ＭＳ Ｐゴシック" pitchFamily="34" charset="-128"/>
                <a:cs typeface="Geneva" charset="0"/>
              </a:rPr>
              <a:t>-Lösung kann oral appliziert werden </a:t>
            </a:r>
          </a:p>
          <a:p>
            <a:pPr>
              <a:buFont typeface="Wingdings" pitchFamily="2" charset="2"/>
              <a:buChar char="§"/>
              <a:defRPr/>
            </a:pPr>
            <a:r>
              <a:rPr lang="de-DE" altLang="de-DE" dirty="0">
                <a:latin typeface="Arial" pitchFamily="34" charset="0"/>
                <a:ea typeface="ＭＳ Ｐゴシック" pitchFamily="34" charset="-128"/>
                <a:cs typeface="Geneva" charset="0"/>
              </a:rPr>
              <a:t>Aufgrund möglicher Inkompatibilitäten mit der Apotheke Rücksprache halten, welches Suspensions-/Lösungsmedium verwendet werden kann</a:t>
            </a:r>
          </a:p>
          <a:p>
            <a:endParaRPr lang="de-DE" dirty="0"/>
          </a:p>
        </p:txBody>
      </p:sp>
      <p:sp>
        <p:nvSpPr>
          <p:cNvPr id="3" name="Titel 2">
            <a:extLst>
              <a:ext uri="{FF2B5EF4-FFF2-40B4-BE49-F238E27FC236}">
                <a16:creationId xmlns:a16="http://schemas.microsoft.com/office/drawing/2014/main" id="{D0CC91A1-8A67-43E3-83A6-FCAC12489A1C}"/>
              </a:ext>
            </a:extLst>
          </p:cNvPr>
          <p:cNvSpPr>
            <a:spLocks noGrp="1"/>
          </p:cNvSpPr>
          <p:nvPr>
            <p:ph type="ctrTitle"/>
          </p:nvPr>
        </p:nvSpPr>
        <p:spPr/>
        <p:txBody>
          <a:bodyPr/>
          <a:lstStyle/>
          <a:p>
            <a:r>
              <a:rPr lang="de-DE" altLang="de-DE">
                <a:ea typeface="ＭＳ Ｐゴシック" panose="020B0600070205080204" pitchFamily="34" charset="-128"/>
              </a:rPr>
              <a:t>Alternative Applikationswege - oral</a:t>
            </a:r>
            <a:endParaRPr lang="de-DE"/>
          </a:p>
        </p:txBody>
      </p:sp>
      <p:sp>
        <p:nvSpPr>
          <p:cNvPr id="4" name="Vertikaler Textplatzhalter 3">
            <a:extLst>
              <a:ext uri="{FF2B5EF4-FFF2-40B4-BE49-F238E27FC236}">
                <a16:creationId xmlns:a16="http://schemas.microsoft.com/office/drawing/2014/main" id="{BE741F0F-3B18-4E5C-A59A-DE863738D874}"/>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B66E267C-C4FD-41DA-AFE9-0F799EC78FD0}"/>
              </a:ext>
            </a:extLst>
          </p:cNvPr>
          <p:cNvSpPr>
            <a:spLocks noGrp="1"/>
          </p:cNvSpPr>
          <p:nvPr>
            <p:ph type="sldNum" sz="quarter" idx="4"/>
          </p:nvPr>
        </p:nvSpPr>
        <p:spPr/>
        <p:txBody>
          <a:bodyPr/>
          <a:lstStyle/>
          <a:p>
            <a:pPr algn="r"/>
            <a:fld id="{D8EB360B-720C-704A-863E-A567E738ABDA}" type="slidenum">
              <a:rPr lang="de-DE" smtClean="0"/>
              <a:pPr algn="r"/>
              <a:t>50</a:t>
            </a:fld>
            <a:endParaRPr lang="de-DE"/>
          </a:p>
        </p:txBody>
      </p:sp>
    </p:spTree>
    <p:extLst>
      <p:ext uri="{BB962C8B-B14F-4D97-AF65-F5344CB8AC3E}">
        <p14:creationId xmlns:p14="http://schemas.microsoft.com/office/powerpoint/2010/main" val="4073115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C7AFF06-B1A5-48B0-B75E-F48937FA9583}"/>
              </a:ext>
            </a:extLst>
          </p:cNvPr>
          <p:cNvSpPr>
            <a:spLocks noGrp="1"/>
          </p:cNvSpPr>
          <p:nvPr>
            <p:ph idx="1"/>
          </p:nvPr>
        </p:nvSpPr>
        <p:spPr>
          <a:xfrm>
            <a:off x="1790702" y="1087041"/>
            <a:ext cx="7271895" cy="3613547"/>
          </a:xfrm>
        </p:spPr>
        <p:txBody>
          <a:bodyPr/>
          <a:lstStyle/>
          <a:p>
            <a:pPr marL="0" indent="0">
              <a:buFont typeface="Arial" panose="020B0604020202020204" pitchFamily="34" charset="0"/>
              <a:buNone/>
            </a:pPr>
            <a:r>
              <a:rPr lang="de-DE" altLang="de-DE" sz="1700" b="1">
                <a:latin typeface="Arial" panose="020B0604020202020204" pitchFamily="34" charset="0"/>
                <a:ea typeface="ＭＳ Ｐゴシック" panose="020B0600070205080204" pitchFamily="34" charset="-128"/>
                <a:cs typeface="Geneva" charset="0"/>
              </a:rPr>
              <a:t>Teilen von Tabletten</a:t>
            </a:r>
          </a:p>
          <a:p>
            <a:pPr marL="258763" lvl="1" indent="-258763">
              <a:spcBef>
                <a:spcPts val="1200"/>
              </a:spcBef>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Schutzkleidung tragen (Handschuhe, FFP3-Maske, Schutzkittel)</a:t>
            </a:r>
          </a:p>
          <a:p>
            <a:pPr marL="258763" lvl="1" indent="-25876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Tablette und einen Tablettenteiler in einen Druckverschlussbeutel geben</a:t>
            </a:r>
          </a:p>
          <a:p>
            <a:pPr marL="258763" lvl="1" indent="-25876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Druckverschlussbeutel schließen</a:t>
            </a:r>
          </a:p>
          <a:p>
            <a:pPr marL="258763" lvl="1" indent="-25876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Tablette im geschlossenen Druckverschlussbeutel mit dem Tablettenteiler teilen und einen Moment warten</a:t>
            </a:r>
          </a:p>
          <a:p>
            <a:pPr marL="258763" lvl="1" indent="-25876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Tablettenhälfte entnehmen</a:t>
            </a:r>
          </a:p>
          <a:p>
            <a:pPr marL="258763" lvl="1" indent="-258763">
              <a:buFont typeface="Symbol" panose="05050102010706020507" pitchFamily="18" charset="2"/>
              <a:buChar char="-"/>
            </a:pPr>
            <a:endParaRPr lang="de-DE" altLang="de-DE">
              <a:ea typeface="ＭＳ Ｐゴシック" panose="020B0600070205080204" pitchFamily="34" charset="-128"/>
            </a:endParaRPr>
          </a:p>
          <a:p>
            <a:pPr marL="258763" lvl="1" indent="-258763">
              <a:buFont typeface="Symbol" panose="05050102010706020507" pitchFamily="18" charset="2"/>
              <a:buChar char="-"/>
            </a:pPr>
            <a:endParaRPr lang="de-DE" altLang="de-DE">
              <a:ea typeface="ＭＳ Ｐゴシック" panose="020B0600070205080204" pitchFamily="34" charset="-128"/>
            </a:endParaRPr>
          </a:p>
          <a:p>
            <a:endParaRPr lang="de-DE"/>
          </a:p>
        </p:txBody>
      </p:sp>
      <p:sp>
        <p:nvSpPr>
          <p:cNvPr id="3" name="Titel 2">
            <a:extLst>
              <a:ext uri="{FF2B5EF4-FFF2-40B4-BE49-F238E27FC236}">
                <a16:creationId xmlns:a16="http://schemas.microsoft.com/office/drawing/2014/main" id="{08E38971-BADE-49A3-8DEC-CF578AA2F86C}"/>
              </a:ext>
            </a:extLst>
          </p:cNvPr>
          <p:cNvSpPr>
            <a:spLocks noGrp="1"/>
          </p:cNvSpPr>
          <p:nvPr>
            <p:ph type="ctrTitle"/>
          </p:nvPr>
        </p:nvSpPr>
        <p:spPr/>
        <p:txBody>
          <a:bodyPr/>
          <a:lstStyle/>
          <a:p>
            <a:r>
              <a:rPr lang="de-DE" altLang="de-DE">
                <a:ea typeface="ＭＳ Ｐゴシック" panose="020B0600070205080204" pitchFamily="34" charset="-128"/>
              </a:rPr>
              <a:t>Alternative Applikationswege - oral</a:t>
            </a:r>
            <a:endParaRPr lang="de-DE"/>
          </a:p>
        </p:txBody>
      </p:sp>
      <p:sp>
        <p:nvSpPr>
          <p:cNvPr id="4" name="Vertikaler Textplatzhalter 3">
            <a:extLst>
              <a:ext uri="{FF2B5EF4-FFF2-40B4-BE49-F238E27FC236}">
                <a16:creationId xmlns:a16="http://schemas.microsoft.com/office/drawing/2014/main" id="{55374F96-20C0-4ECB-94BB-0B2B6762D684}"/>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762FDEF2-194F-4E5D-935E-DE5A1E0F6AB4}"/>
              </a:ext>
            </a:extLst>
          </p:cNvPr>
          <p:cNvSpPr>
            <a:spLocks noGrp="1"/>
          </p:cNvSpPr>
          <p:nvPr>
            <p:ph type="sldNum" sz="quarter" idx="4"/>
          </p:nvPr>
        </p:nvSpPr>
        <p:spPr/>
        <p:txBody>
          <a:bodyPr/>
          <a:lstStyle/>
          <a:p>
            <a:pPr algn="r"/>
            <a:fld id="{D8EB360B-720C-704A-863E-A567E738ABDA}" type="slidenum">
              <a:rPr lang="de-DE" smtClean="0"/>
              <a:pPr algn="r"/>
              <a:t>51</a:t>
            </a:fld>
            <a:endParaRPr lang="de-DE"/>
          </a:p>
        </p:txBody>
      </p:sp>
    </p:spTree>
    <p:extLst>
      <p:ext uri="{BB962C8B-B14F-4D97-AF65-F5344CB8AC3E}">
        <p14:creationId xmlns:p14="http://schemas.microsoft.com/office/powerpoint/2010/main" val="2720274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60198D-EAED-422C-87DF-0F1D8FEAB6B5}"/>
              </a:ext>
            </a:extLst>
          </p:cNvPr>
          <p:cNvSpPr>
            <a:spLocks noGrp="1"/>
          </p:cNvSpPr>
          <p:nvPr>
            <p:ph idx="1"/>
          </p:nvPr>
        </p:nvSpPr>
        <p:spPr>
          <a:xfrm>
            <a:off x="1790702" y="1087041"/>
            <a:ext cx="7038975" cy="3613547"/>
          </a:xfrm>
        </p:spPr>
        <p:txBody>
          <a:bodyPr lIns="91440" tIns="45720" rIns="91440" bIns="45720" anchor="t"/>
          <a:lstStyle/>
          <a:p>
            <a:pPr marL="0" indent="0">
              <a:buNone/>
            </a:pPr>
            <a:r>
              <a:rPr lang="de-DE" sz="1700" b="1" dirty="0">
                <a:ea typeface="ＭＳ Ｐゴシック"/>
                <a:cs typeface="Arial"/>
              </a:rPr>
              <a:t>Herstellung einer Lösung / Suspension aus einer Tablette / einer Kapsel</a:t>
            </a:r>
            <a:endParaRPr lang="en-US" dirty="0">
              <a:ea typeface="ＭＳ Ｐゴシック"/>
            </a:endParaRPr>
          </a:p>
          <a:p>
            <a:pPr marL="258445" lvl="1" indent="-258445">
              <a:spcBef>
                <a:spcPts val="1200"/>
              </a:spcBef>
              <a:buFont typeface="Wingdings" panose="05000000000000000000" pitchFamily="2" charset="2"/>
              <a:buChar char="§"/>
            </a:pPr>
            <a:r>
              <a:rPr lang="de-DE" altLang="de-DE" sz="1650" dirty="0">
                <a:latin typeface="Arial"/>
                <a:ea typeface="ＭＳ Ｐゴシック"/>
              </a:rPr>
              <a:t>Schutzkleidung tragen (Handschuhe, FFP3-Maske, Schutzkittel)</a:t>
            </a:r>
          </a:p>
          <a:p>
            <a:pPr marL="258445" lvl="1" indent="-258445">
              <a:buFont typeface="Wingdings" panose="05000000000000000000" pitchFamily="2" charset="2"/>
              <a:buChar char="§"/>
            </a:pPr>
            <a:r>
              <a:rPr lang="de-DE" altLang="de-DE" sz="1650" dirty="0">
                <a:latin typeface="Arial"/>
                <a:ea typeface="ＭＳ Ｐゴシック"/>
              </a:rPr>
              <a:t>unzerteilte Tablette in eine Luer-Lock-Spritze geben (von hinten über den Kolben)</a:t>
            </a:r>
          </a:p>
          <a:p>
            <a:pPr marL="258445" lvl="1" indent="-258445">
              <a:buFont typeface="Wingdings" panose="05000000000000000000" pitchFamily="2" charset="2"/>
              <a:buChar char="§"/>
            </a:pPr>
            <a:r>
              <a:rPr lang="de-DE" altLang="de-DE" sz="1650" dirty="0">
                <a:latin typeface="Arial"/>
                <a:ea typeface="ＭＳ Ｐゴシック"/>
              </a:rPr>
              <a:t>Geeignetes Sus</a:t>
            </a:r>
            <a:r>
              <a:rPr lang="de-DE" sz="1650" dirty="0">
                <a:ea typeface="+mn-lt"/>
                <a:cs typeface="+mn-lt"/>
              </a:rPr>
              <a:t>pensions-/Lösungsmedium </a:t>
            </a:r>
            <a:r>
              <a:rPr lang="de-DE" altLang="de-DE" sz="1650" dirty="0">
                <a:latin typeface="Arial"/>
                <a:ea typeface="ＭＳ Ｐゴシック"/>
              </a:rPr>
              <a:t>(z.B. Wasser) in die Spritze zuziehen (5-10 ml)</a:t>
            </a:r>
          </a:p>
          <a:p>
            <a:pPr marL="258445" lvl="1" indent="-258445">
              <a:buFont typeface="Wingdings" panose="05000000000000000000" pitchFamily="2" charset="2"/>
              <a:buChar char="§"/>
            </a:pPr>
            <a:r>
              <a:rPr lang="de-DE" altLang="de-DE" sz="1650" dirty="0">
                <a:latin typeface="Arial"/>
                <a:ea typeface="ＭＳ Ｐゴシック"/>
              </a:rPr>
              <a:t>Spritze verschließen und leicht hin und her schwenken</a:t>
            </a:r>
          </a:p>
          <a:p>
            <a:pPr marL="258445" lvl="1" indent="-258445">
              <a:buFont typeface="Wingdings" panose="05000000000000000000" pitchFamily="2" charset="2"/>
              <a:buChar char="§"/>
            </a:pPr>
            <a:r>
              <a:rPr lang="de-DE" altLang="de-DE" sz="1650" dirty="0">
                <a:latin typeface="Arial"/>
                <a:ea typeface="ＭＳ Ｐゴシック"/>
              </a:rPr>
              <a:t>Nach der oralen Applikation ggf. erneutes Zuziehen von </a:t>
            </a:r>
            <a:r>
              <a:rPr lang="de-DE" sz="1650" dirty="0">
                <a:ea typeface="+mn-lt"/>
                <a:cs typeface="+mn-lt"/>
              </a:rPr>
              <a:t>Suspensions-/Lösungsmedium </a:t>
            </a:r>
            <a:r>
              <a:rPr lang="de-DE" altLang="de-DE" sz="1650" dirty="0">
                <a:latin typeface="Arial"/>
                <a:ea typeface="ＭＳ Ｐゴシック"/>
              </a:rPr>
              <a:t>und erneute Applikation verbliebener Tablettenreste</a:t>
            </a:r>
          </a:p>
          <a:p>
            <a:endParaRPr lang="de-DE" dirty="0"/>
          </a:p>
        </p:txBody>
      </p:sp>
      <p:sp>
        <p:nvSpPr>
          <p:cNvPr id="3" name="Titel 2">
            <a:extLst>
              <a:ext uri="{FF2B5EF4-FFF2-40B4-BE49-F238E27FC236}">
                <a16:creationId xmlns:a16="http://schemas.microsoft.com/office/drawing/2014/main" id="{522D3654-3182-495E-BCC7-7BB4EA7E8B0F}"/>
              </a:ext>
            </a:extLst>
          </p:cNvPr>
          <p:cNvSpPr>
            <a:spLocks noGrp="1"/>
          </p:cNvSpPr>
          <p:nvPr>
            <p:ph type="ctrTitle"/>
          </p:nvPr>
        </p:nvSpPr>
        <p:spPr/>
        <p:txBody>
          <a:bodyPr/>
          <a:lstStyle/>
          <a:p>
            <a:r>
              <a:rPr lang="de-DE" altLang="de-DE">
                <a:ea typeface="ＭＳ Ｐゴシック" panose="020B0600070205080204" pitchFamily="34" charset="-128"/>
              </a:rPr>
              <a:t>Alternative Applikationswege - oral</a:t>
            </a:r>
            <a:endParaRPr lang="de-DE"/>
          </a:p>
        </p:txBody>
      </p:sp>
      <p:sp>
        <p:nvSpPr>
          <p:cNvPr id="4" name="Vertikaler Textplatzhalter 3">
            <a:extLst>
              <a:ext uri="{FF2B5EF4-FFF2-40B4-BE49-F238E27FC236}">
                <a16:creationId xmlns:a16="http://schemas.microsoft.com/office/drawing/2014/main" id="{F744F48B-0160-48A1-BFB7-1D5DACAC0DC1}"/>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AEA21A99-CD82-4846-8C13-40A9BEAECD37}"/>
              </a:ext>
            </a:extLst>
          </p:cNvPr>
          <p:cNvSpPr>
            <a:spLocks noGrp="1"/>
          </p:cNvSpPr>
          <p:nvPr>
            <p:ph type="sldNum" sz="quarter" idx="4"/>
          </p:nvPr>
        </p:nvSpPr>
        <p:spPr/>
        <p:txBody>
          <a:bodyPr/>
          <a:lstStyle/>
          <a:p>
            <a:pPr algn="r"/>
            <a:fld id="{D8EB360B-720C-704A-863E-A567E738ABDA}" type="slidenum">
              <a:rPr lang="de-DE" smtClean="0"/>
              <a:pPr algn="r"/>
              <a:t>52</a:t>
            </a:fld>
            <a:endParaRPr lang="de-DE"/>
          </a:p>
        </p:txBody>
      </p:sp>
    </p:spTree>
    <p:extLst>
      <p:ext uri="{BB962C8B-B14F-4D97-AF65-F5344CB8AC3E}">
        <p14:creationId xmlns:p14="http://schemas.microsoft.com/office/powerpoint/2010/main" val="1049413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01BFB24-9374-48BB-B921-F1FA8F95C768}"/>
              </a:ext>
            </a:extLst>
          </p:cNvPr>
          <p:cNvSpPr>
            <a:spLocks noGrp="1"/>
          </p:cNvSpPr>
          <p:nvPr>
            <p:ph idx="1"/>
          </p:nvPr>
        </p:nvSpPr>
        <p:spPr/>
        <p:txBody>
          <a:bodyPr lIns="91440" tIns="45720" rIns="91440" bIns="45720" anchor="t"/>
          <a:lstStyle/>
          <a:p>
            <a:pPr marL="0" indent="0">
              <a:buNone/>
            </a:pPr>
            <a:r>
              <a:rPr lang="de-DE" altLang="de-DE" sz="1700" b="1">
                <a:latin typeface="Arial"/>
                <a:ea typeface="ＭＳ Ｐゴシック"/>
                <a:cs typeface="Geneva" charset="0"/>
              </a:rPr>
              <a:t>Herstellung einer Lösung / Suspension aus einer Tablette / einer Kapsel</a:t>
            </a:r>
            <a:endParaRPr lang="de-DE">
              <a:latin typeface="Arial"/>
              <a:ea typeface="ＭＳ Ｐゴシック"/>
            </a:endParaRPr>
          </a:p>
          <a:p>
            <a:pPr marL="264795" lvl="1" indent="-264795">
              <a:spcBef>
                <a:spcPts val="1200"/>
              </a:spcBef>
              <a:buFont typeface="Wingdings" panose="05000000000000000000" pitchFamily="2" charset="2"/>
              <a:buChar char="§"/>
            </a:pPr>
            <a:r>
              <a:rPr lang="de-DE" altLang="de-DE" sz="1650">
                <a:latin typeface="Arial"/>
                <a:ea typeface="ＭＳ Ｐゴシック"/>
              </a:rPr>
              <a:t>Schutzkleidung tragen (Handschuhe, FFP3-Maske, Schutzkittel)</a:t>
            </a:r>
          </a:p>
          <a:p>
            <a:pPr marL="264795" lvl="1" indent="-264795">
              <a:buFont typeface="Wingdings" panose="05000000000000000000" pitchFamily="2" charset="2"/>
              <a:buChar char="§"/>
            </a:pPr>
            <a:r>
              <a:rPr lang="de-DE" altLang="de-DE" sz="1650">
                <a:latin typeface="Arial"/>
                <a:ea typeface="ＭＳ Ｐゴシック"/>
              </a:rPr>
              <a:t>Kapsel / unzerteilte Tablette in eine Luer-Lock-Spritze (z.B. 30 ml) geben (von hinten über den Kolben)</a:t>
            </a:r>
          </a:p>
          <a:p>
            <a:pPr marL="264795" lvl="1" indent="-264795">
              <a:buFont typeface="Wingdings" panose="05000000000000000000" pitchFamily="2" charset="2"/>
              <a:buChar char="§"/>
            </a:pPr>
            <a:r>
              <a:rPr lang="de-DE" altLang="de-DE" sz="1650">
                <a:latin typeface="Arial"/>
                <a:ea typeface="ＭＳ Ｐゴシック"/>
              </a:rPr>
              <a:t>geeignete Trägerlösung (z.B. Wasser, Apfelsaft, etc.) in eine zweite Spritze aufziehen</a:t>
            </a:r>
          </a:p>
          <a:p>
            <a:pPr marL="264795" lvl="1" indent="-264795">
              <a:buFont typeface="Wingdings" panose="05000000000000000000" pitchFamily="2" charset="2"/>
              <a:buChar char="§"/>
            </a:pPr>
            <a:r>
              <a:rPr lang="de-DE" altLang="de-DE" sz="1650">
                <a:latin typeface="Arial"/>
                <a:ea typeface="ＭＳ Ｐゴシック"/>
              </a:rPr>
              <a:t>die beiden Spritzen über einen Dreiwegehahn oder mit ähnlichen Adaptern miteinander verbinden</a:t>
            </a:r>
          </a:p>
          <a:p>
            <a:pPr marL="264795" lvl="1" indent="-264795">
              <a:buFont typeface="Wingdings" panose="05000000000000000000" pitchFamily="2" charset="2"/>
              <a:buChar char="§"/>
            </a:pPr>
            <a:r>
              <a:rPr lang="de-DE" altLang="de-DE" sz="1650">
                <a:latin typeface="Arial"/>
                <a:ea typeface="ＭＳ Ｐゴシック"/>
              </a:rPr>
              <a:t>Flüssigkeit über das Verbindungsstück in eine zweite Spritze überführen und hin und her pumpen, bis die Kapsel zerstört ist und die Kapsel bzw. Tablette suspendiert ist</a:t>
            </a:r>
          </a:p>
          <a:p>
            <a:endParaRPr lang="de-DE"/>
          </a:p>
        </p:txBody>
      </p:sp>
      <p:sp>
        <p:nvSpPr>
          <p:cNvPr id="3" name="Titel 2">
            <a:extLst>
              <a:ext uri="{FF2B5EF4-FFF2-40B4-BE49-F238E27FC236}">
                <a16:creationId xmlns:a16="http://schemas.microsoft.com/office/drawing/2014/main" id="{D6AD4716-1ED8-43CB-8B66-039074078CA0}"/>
              </a:ext>
            </a:extLst>
          </p:cNvPr>
          <p:cNvSpPr>
            <a:spLocks noGrp="1"/>
          </p:cNvSpPr>
          <p:nvPr>
            <p:ph type="ctrTitle"/>
          </p:nvPr>
        </p:nvSpPr>
        <p:spPr/>
        <p:txBody>
          <a:bodyPr/>
          <a:lstStyle/>
          <a:p>
            <a:r>
              <a:rPr lang="de-DE" altLang="de-DE">
                <a:ea typeface="ＭＳ Ｐゴシック" panose="020B0600070205080204" pitchFamily="34" charset="-128"/>
              </a:rPr>
              <a:t>Alternative Applikationswege - Variante</a:t>
            </a:r>
            <a:endParaRPr lang="de-DE"/>
          </a:p>
        </p:txBody>
      </p:sp>
      <p:sp>
        <p:nvSpPr>
          <p:cNvPr id="4" name="Vertikaler Textplatzhalter 3">
            <a:extLst>
              <a:ext uri="{FF2B5EF4-FFF2-40B4-BE49-F238E27FC236}">
                <a16:creationId xmlns:a16="http://schemas.microsoft.com/office/drawing/2014/main" id="{E3D69189-86C8-4CAE-A14B-99C146FB4C48}"/>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947EE552-6A63-4CD3-905F-0DC59E301DA4}"/>
              </a:ext>
            </a:extLst>
          </p:cNvPr>
          <p:cNvSpPr>
            <a:spLocks noGrp="1"/>
          </p:cNvSpPr>
          <p:nvPr>
            <p:ph type="sldNum" sz="quarter" idx="4"/>
          </p:nvPr>
        </p:nvSpPr>
        <p:spPr/>
        <p:txBody>
          <a:bodyPr/>
          <a:lstStyle/>
          <a:p>
            <a:pPr algn="r"/>
            <a:fld id="{D8EB360B-720C-704A-863E-A567E738ABDA}" type="slidenum">
              <a:rPr lang="de-DE" smtClean="0"/>
              <a:pPr algn="r"/>
              <a:t>53</a:t>
            </a:fld>
            <a:endParaRPr lang="de-DE"/>
          </a:p>
        </p:txBody>
      </p:sp>
    </p:spTree>
    <p:extLst>
      <p:ext uri="{BB962C8B-B14F-4D97-AF65-F5344CB8AC3E}">
        <p14:creationId xmlns:p14="http://schemas.microsoft.com/office/powerpoint/2010/main" val="24475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332AF3A-E738-41DB-90BB-EF6099396B66}"/>
              </a:ext>
            </a:extLst>
          </p:cNvPr>
          <p:cNvSpPr>
            <a:spLocks noGrp="1"/>
          </p:cNvSpPr>
          <p:nvPr>
            <p:ph idx="1"/>
          </p:nvPr>
        </p:nvSpPr>
        <p:spPr/>
        <p:txBody>
          <a:bodyPr/>
          <a:lstStyle/>
          <a:p>
            <a:pPr marL="0" indent="0">
              <a:buFont typeface="Arial" panose="020B0604020202020204" pitchFamily="34" charset="0"/>
              <a:buNone/>
            </a:pPr>
            <a:r>
              <a:rPr lang="de-DE" altLang="de-DE" sz="1700" b="1">
                <a:latin typeface="Arial" panose="020B0604020202020204" pitchFamily="34" charset="0"/>
                <a:ea typeface="ＭＳ Ｐゴシック" panose="020B0600070205080204" pitchFamily="34" charset="-128"/>
                <a:cs typeface="Geneva" charset="0"/>
              </a:rPr>
              <a:t>Öffnen einer Kapsel in ein Nahrungsmittel</a:t>
            </a:r>
          </a:p>
          <a:p>
            <a:pPr marL="265113" lvl="1" indent="-265113">
              <a:spcBef>
                <a:spcPts val="1200"/>
              </a:spcBef>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Schutzausrüstung tragen (Handschuhe, FFP3-Maske, Schutzkittel)</a:t>
            </a:r>
          </a:p>
          <a:p>
            <a:pPr marL="265113" lvl="1" indent="-26511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geeignetes Trägermedium (Joghurt, Apfelmus, Marmelade, etc.) in einen Becher geben</a:t>
            </a:r>
          </a:p>
          <a:p>
            <a:pPr marL="265113" lvl="1" indent="-26511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Becher, Kapsel und Löffel in einen Druckverschlussbeutel geben</a:t>
            </a:r>
          </a:p>
          <a:p>
            <a:pPr marL="265113" lvl="1" indent="-26511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Kapsel auf den Boden eines Kapselendes klopfen und Deckel abnehmen</a:t>
            </a:r>
          </a:p>
          <a:p>
            <a:pPr marL="265113" lvl="1" indent="-26511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Kapsel in das Trägermedium entleeren</a:t>
            </a:r>
          </a:p>
          <a:p>
            <a:pPr marL="265113" lvl="1" indent="-265113">
              <a:buFont typeface="Wingdings" panose="05000000000000000000" pitchFamily="2" charset="2"/>
              <a:buChar char="§"/>
            </a:pPr>
            <a:r>
              <a:rPr lang="de-DE" altLang="de-DE" sz="1650">
                <a:latin typeface="Arial" panose="020B0604020202020204" pitchFamily="34" charset="0"/>
                <a:ea typeface="ＭＳ Ｐゴシック" panose="020B0600070205080204" pitchFamily="34" charset="-128"/>
              </a:rPr>
              <a:t>Umrühren und löffelweise applizieren</a:t>
            </a:r>
          </a:p>
          <a:p>
            <a:endParaRPr lang="de-DE"/>
          </a:p>
        </p:txBody>
      </p:sp>
      <p:sp>
        <p:nvSpPr>
          <p:cNvPr id="3" name="Titel 2">
            <a:extLst>
              <a:ext uri="{FF2B5EF4-FFF2-40B4-BE49-F238E27FC236}">
                <a16:creationId xmlns:a16="http://schemas.microsoft.com/office/drawing/2014/main" id="{B4A6ED23-7194-4201-9A10-3732981B8E63}"/>
              </a:ext>
            </a:extLst>
          </p:cNvPr>
          <p:cNvSpPr>
            <a:spLocks noGrp="1"/>
          </p:cNvSpPr>
          <p:nvPr>
            <p:ph type="ctrTitle"/>
          </p:nvPr>
        </p:nvSpPr>
        <p:spPr/>
        <p:txBody>
          <a:bodyPr/>
          <a:lstStyle/>
          <a:p>
            <a:r>
              <a:rPr lang="de-DE" altLang="de-DE">
                <a:ea typeface="ＭＳ Ｐゴシック" panose="020B0600070205080204" pitchFamily="34" charset="-128"/>
              </a:rPr>
              <a:t>Alternative Applikationswege - oral</a:t>
            </a:r>
            <a:endParaRPr lang="de-DE"/>
          </a:p>
        </p:txBody>
      </p:sp>
      <p:sp>
        <p:nvSpPr>
          <p:cNvPr id="4" name="Vertikaler Textplatzhalter 3">
            <a:extLst>
              <a:ext uri="{FF2B5EF4-FFF2-40B4-BE49-F238E27FC236}">
                <a16:creationId xmlns:a16="http://schemas.microsoft.com/office/drawing/2014/main" id="{CEBA96F8-CE1C-48ED-B6C1-8735BCE34A5C}"/>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E5B945A2-103E-470D-BA7B-F6258B7BF5D1}"/>
              </a:ext>
            </a:extLst>
          </p:cNvPr>
          <p:cNvSpPr>
            <a:spLocks noGrp="1"/>
          </p:cNvSpPr>
          <p:nvPr>
            <p:ph type="sldNum" sz="quarter" idx="4"/>
          </p:nvPr>
        </p:nvSpPr>
        <p:spPr/>
        <p:txBody>
          <a:bodyPr/>
          <a:lstStyle/>
          <a:p>
            <a:pPr algn="r"/>
            <a:fld id="{D8EB360B-720C-704A-863E-A567E738ABDA}" type="slidenum">
              <a:rPr lang="de-DE" smtClean="0"/>
              <a:pPr algn="r"/>
              <a:t>54</a:t>
            </a:fld>
            <a:endParaRPr lang="de-DE"/>
          </a:p>
        </p:txBody>
      </p:sp>
    </p:spTree>
    <p:extLst>
      <p:ext uri="{BB962C8B-B14F-4D97-AF65-F5344CB8AC3E}">
        <p14:creationId xmlns:p14="http://schemas.microsoft.com/office/powerpoint/2010/main" val="2443608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4FFE2F6-5CDE-4313-B668-7904A7AB5964}"/>
              </a:ext>
            </a:extLst>
          </p:cNvPr>
          <p:cNvSpPr>
            <a:spLocks noGrp="1"/>
          </p:cNvSpPr>
          <p:nvPr>
            <p:ph idx="1"/>
          </p:nvPr>
        </p:nvSpPr>
        <p:spPr>
          <a:xfrm>
            <a:off x="1790702" y="1087041"/>
            <a:ext cx="7038975" cy="3613547"/>
          </a:xfrm>
        </p:spPr>
        <p:txBody>
          <a:bodyPr lIns="91440" tIns="45720" rIns="91440" bIns="45720" anchor="t"/>
          <a:lstStyle/>
          <a:p>
            <a:pPr>
              <a:buFont typeface="Wingdings" panose="05000000000000000000" pitchFamily="2" charset="2"/>
              <a:buNone/>
            </a:pPr>
            <a:r>
              <a:rPr lang="de-DE" altLang="de-DE" sz="1700" b="1" dirty="0">
                <a:latin typeface="Arial"/>
                <a:ea typeface="ＭＳ Ｐゴシック"/>
                <a:cs typeface="Geneva" charset="0"/>
              </a:rPr>
              <a:t>Sicherer Umgang mit oralen Zytostatika zuhause</a:t>
            </a:r>
          </a:p>
          <a:p>
            <a:pPr>
              <a:spcBef>
                <a:spcPts val="600"/>
              </a:spcBef>
            </a:pPr>
            <a:r>
              <a:rPr lang="de-DE" dirty="0">
                <a:ea typeface="+mn-lt"/>
                <a:cs typeface="+mn-lt"/>
              </a:rPr>
              <a:t>Deutsche Studie in 2019 belegt mittels positiver Zytostatika-Oberflächenuntersuchungen die Belastung des häuslichen Umfelds von Krebspatienten</a:t>
            </a:r>
            <a:r>
              <a:rPr lang="de-DE" sz="1200" baseline="30000" dirty="0">
                <a:ea typeface="+mn-lt"/>
                <a:cs typeface="+mn-lt"/>
              </a:rPr>
              <a:t>[27]</a:t>
            </a:r>
            <a:endParaRPr lang="de-DE" baseline="30000" dirty="0">
              <a:solidFill>
                <a:schemeClr val="bg1"/>
              </a:solidFill>
              <a:latin typeface="Arial"/>
              <a:ea typeface="ＭＳ Ｐゴシック"/>
              <a:cs typeface="Arial"/>
            </a:endParaRPr>
          </a:p>
          <a:p>
            <a:pPr>
              <a:spcBef>
                <a:spcPts val="600"/>
              </a:spcBef>
              <a:buFont typeface="Wingdings" panose="05000000000000000000" pitchFamily="2" charset="2"/>
              <a:buChar char="§"/>
            </a:pPr>
            <a:r>
              <a:rPr lang="de-DE" altLang="de-DE" dirty="0">
                <a:latin typeface="Arial"/>
                <a:ea typeface="ＭＳ Ｐゴシック"/>
                <a:cs typeface="Geneva" charset="0"/>
              </a:rPr>
              <a:t>Lagerung: Sicher, getrennt und unzugänglich</a:t>
            </a:r>
            <a:r>
              <a:rPr lang="de-DE" altLang="de-DE" dirty="0">
                <a:latin typeface="Arial"/>
                <a:ea typeface="ＭＳ Ｐゴシック"/>
                <a:cs typeface="Geneva" charset="0"/>
                <a:sym typeface="Wingdings" panose="05000000000000000000" pitchFamily="2" charset="2"/>
              </a:rPr>
              <a:t> </a:t>
            </a:r>
            <a:r>
              <a:rPr lang="de-DE" altLang="de-DE" dirty="0">
                <a:latin typeface="Arial"/>
                <a:ea typeface="ＭＳ Ｐゴシック"/>
                <a:cs typeface="Geneva" charset="0"/>
              </a:rPr>
              <a:t>für Kinder</a:t>
            </a:r>
            <a:endParaRPr lang="de-DE" dirty="0">
              <a:latin typeface="Arial"/>
              <a:ea typeface="ＭＳ Ｐゴシック"/>
            </a:endParaRPr>
          </a:p>
          <a:p>
            <a:pPr>
              <a:spcBef>
                <a:spcPts val="600"/>
              </a:spcBef>
            </a:pPr>
            <a:r>
              <a:rPr lang="de-DE" altLang="de-DE" dirty="0">
                <a:latin typeface="Arial"/>
                <a:ea typeface="ＭＳ Ｐゴシック"/>
                <a:cs typeface="Geneva" charset="0"/>
              </a:rPr>
              <a:t>Tabletten </a:t>
            </a:r>
            <a:r>
              <a:rPr lang="de-DE" altLang="de-DE" dirty="0">
                <a:solidFill>
                  <a:srgbClr val="BE0023"/>
                </a:solidFill>
                <a:latin typeface="Arial"/>
                <a:ea typeface="ＭＳ Ｐゴシック"/>
                <a:cs typeface="Geneva" charset="0"/>
                <a:sym typeface="Wingdings" panose="05000000000000000000" pitchFamily="2" charset="2"/>
              </a:rPr>
              <a:t>erst zum</a:t>
            </a:r>
            <a:r>
              <a:rPr lang="de-DE" altLang="de-DE" dirty="0">
                <a:solidFill>
                  <a:srgbClr val="BE0023"/>
                </a:solidFill>
                <a:latin typeface="Arial"/>
                <a:ea typeface="ＭＳ Ｐゴシック"/>
                <a:cs typeface="Geneva" charset="0"/>
              </a:rPr>
              <a:t> Gebrauch </a:t>
            </a:r>
            <a:r>
              <a:rPr lang="de-DE" altLang="de-DE" dirty="0">
                <a:latin typeface="Arial"/>
                <a:ea typeface="ＭＳ Ｐゴシック"/>
                <a:cs typeface="Geneva" charset="0"/>
              </a:rPr>
              <a:t>aus dem Blister entnehmen </a:t>
            </a:r>
            <a:r>
              <a:rPr lang="de-DE" altLang="de-DE" dirty="0">
                <a:latin typeface="Arial"/>
                <a:ea typeface="ＭＳ Ｐゴシック"/>
                <a:cs typeface="Geneva" charset="0"/>
                <a:sym typeface="Wingdings" panose="05000000000000000000" pitchFamily="2" charset="2"/>
              </a:rPr>
              <a:t> </a:t>
            </a:r>
            <a:r>
              <a:rPr lang="de-DE" dirty="0">
                <a:ea typeface="+mn-lt"/>
                <a:cs typeface="+mn-lt"/>
              </a:rPr>
              <a:t>dabei Einmalunterlage unterlegen und </a:t>
            </a:r>
            <a:r>
              <a:rPr lang="de-DE" altLang="de-DE" dirty="0">
                <a:latin typeface="Arial"/>
                <a:ea typeface="ＭＳ Ｐゴシック"/>
                <a:cs typeface="+mn-lt"/>
              </a:rPr>
              <a:t>nicht</a:t>
            </a:r>
            <a:r>
              <a:rPr lang="de-DE" altLang="de-DE" dirty="0">
                <a:latin typeface="Arial"/>
                <a:ea typeface="ＭＳ Ｐゴシック"/>
                <a:cs typeface="Geneva" charset="0"/>
              </a:rPr>
              <a:t> in Medikamentenbox umfüllen</a:t>
            </a:r>
          </a:p>
          <a:p>
            <a:pPr>
              <a:spcBef>
                <a:spcPts val="600"/>
              </a:spcBef>
            </a:pPr>
            <a:r>
              <a:rPr lang="de-DE" altLang="de-DE" dirty="0">
                <a:latin typeface="Arial"/>
                <a:ea typeface="ＭＳ Ｐゴシック"/>
                <a:cs typeface="Geneva" charset="0"/>
              </a:rPr>
              <a:t>Nach der Einnahme/Berühren der Arzneimittel: </a:t>
            </a:r>
            <a:r>
              <a:rPr lang="de-DE" altLang="de-DE" dirty="0">
                <a:solidFill>
                  <a:srgbClr val="BE0023"/>
                </a:solidFill>
                <a:latin typeface="Arial"/>
                <a:ea typeface="ＭＳ Ｐゴシック"/>
                <a:cs typeface="Geneva" charset="0"/>
              </a:rPr>
              <a:t>Hände waschen!</a:t>
            </a:r>
          </a:p>
          <a:p>
            <a:pPr>
              <a:spcBef>
                <a:spcPts val="600"/>
              </a:spcBef>
            </a:pPr>
            <a:endParaRPr lang="de-DE" dirty="0">
              <a:latin typeface="Arial"/>
              <a:ea typeface="ＭＳ Ｐゴシック"/>
              <a:cs typeface="Arial"/>
            </a:endParaRPr>
          </a:p>
          <a:p>
            <a:endParaRPr lang="de-DE" altLang="de-DE" dirty="0">
              <a:latin typeface="Arial" panose="020B0604020202020204" pitchFamily="34" charset="0"/>
              <a:ea typeface="ＭＳ Ｐゴシック" panose="020B0600070205080204" pitchFamily="34" charset="-128"/>
              <a:cs typeface="Geneva" charset="0"/>
            </a:endParaRPr>
          </a:p>
          <a:p>
            <a:endParaRPr lang="de-DE" dirty="0"/>
          </a:p>
        </p:txBody>
      </p:sp>
      <p:sp>
        <p:nvSpPr>
          <p:cNvPr id="3" name="Titel 2">
            <a:extLst>
              <a:ext uri="{FF2B5EF4-FFF2-40B4-BE49-F238E27FC236}">
                <a16:creationId xmlns:a16="http://schemas.microsoft.com/office/drawing/2014/main" id="{8EF2776C-A00E-4FBC-A2D6-6FE180D11A2F}"/>
              </a:ext>
            </a:extLst>
          </p:cNvPr>
          <p:cNvSpPr>
            <a:spLocks noGrp="1"/>
          </p:cNvSpPr>
          <p:nvPr>
            <p:ph type="ctrTitle"/>
          </p:nvPr>
        </p:nvSpPr>
        <p:spPr/>
        <p:txBody>
          <a:bodyPr/>
          <a:lstStyle/>
          <a:p>
            <a:r>
              <a:rPr lang="de-DE" altLang="de-DE">
                <a:ea typeface="ＭＳ Ｐゴシック" panose="020B0600070205080204" pitchFamily="34" charset="-128"/>
              </a:rPr>
              <a:t>Patientenhinweise perorale Applikation</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93567004-8198-455D-AC84-C22012DF1C95}"/>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B0C40D55-5009-4318-A404-6D7AC8E06B7C}"/>
              </a:ext>
            </a:extLst>
          </p:cNvPr>
          <p:cNvSpPr>
            <a:spLocks noGrp="1"/>
          </p:cNvSpPr>
          <p:nvPr>
            <p:ph type="sldNum" sz="quarter" idx="4"/>
          </p:nvPr>
        </p:nvSpPr>
        <p:spPr/>
        <p:txBody>
          <a:bodyPr/>
          <a:lstStyle/>
          <a:p>
            <a:pPr algn="r"/>
            <a:fld id="{D8EB360B-720C-704A-863E-A567E738ABDA}" type="slidenum">
              <a:rPr lang="de-DE" smtClean="0"/>
              <a:pPr algn="r"/>
              <a:t>55</a:t>
            </a:fld>
            <a:endParaRPr lang="de-DE"/>
          </a:p>
        </p:txBody>
      </p:sp>
    </p:spTree>
    <p:extLst>
      <p:ext uri="{BB962C8B-B14F-4D97-AF65-F5344CB8AC3E}">
        <p14:creationId xmlns:p14="http://schemas.microsoft.com/office/powerpoint/2010/main" val="3641001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4FFE2F6-5CDE-4313-B668-7904A7AB5964}"/>
              </a:ext>
            </a:extLst>
          </p:cNvPr>
          <p:cNvSpPr>
            <a:spLocks noGrp="1"/>
          </p:cNvSpPr>
          <p:nvPr>
            <p:ph idx="1"/>
          </p:nvPr>
        </p:nvSpPr>
        <p:spPr>
          <a:xfrm>
            <a:off x="1790702" y="1087041"/>
            <a:ext cx="7038975" cy="3613547"/>
          </a:xfrm>
        </p:spPr>
        <p:txBody>
          <a:bodyPr lIns="91440" tIns="45720" rIns="91440" bIns="45720" anchor="t"/>
          <a:lstStyle/>
          <a:p>
            <a:pPr>
              <a:buFont typeface="Wingdings" panose="05000000000000000000" pitchFamily="2" charset="2"/>
              <a:buNone/>
            </a:pPr>
            <a:r>
              <a:rPr lang="de-DE" altLang="de-DE" sz="1700" b="1" dirty="0">
                <a:latin typeface="Arial"/>
                <a:ea typeface="ＭＳ Ｐゴシック"/>
                <a:cs typeface="Geneva" charset="0"/>
              </a:rPr>
              <a:t>Sicherer Umgang mit oralen Zytostatika zuhause</a:t>
            </a:r>
          </a:p>
          <a:p>
            <a:pPr>
              <a:spcBef>
                <a:spcPts val="600"/>
              </a:spcBef>
            </a:pPr>
            <a:r>
              <a:rPr lang="de-DE" dirty="0">
                <a:ea typeface="+mn-lt"/>
                <a:cs typeface="+mn-lt"/>
              </a:rPr>
              <a:t>Angehörige müssen beim Umgang mit oralen Zytostatika Handschuhe tragen. Diese sind nach Verwendung sofort zu entsorgen.</a:t>
            </a:r>
            <a:endParaRPr lang="de-DE" altLang="de-DE" dirty="0">
              <a:ea typeface="+mn-lt"/>
              <a:cs typeface="+mn-lt"/>
            </a:endParaRPr>
          </a:p>
          <a:p>
            <a:pPr>
              <a:spcBef>
                <a:spcPts val="600"/>
              </a:spcBef>
            </a:pPr>
            <a:r>
              <a:rPr lang="de-DE" altLang="de-DE" dirty="0">
                <a:latin typeface="Arial"/>
                <a:ea typeface="ＭＳ Ｐゴシック"/>
                <a:cs typeface="Geneva" charset="0"/>
              </a:rPr>
              <a:t>Ausscheidungen (Stuhl, Urin, Erbrochenes): Angehörige sollten Kontakt möglichst vermeiden. Handschuhe sind zu tragen!</a:t>
            </a:r>
          </a:p>
          <a:p>
            <a:pPr>
              <a:spcBef>
                <a:spcPts val="600"/>
              </a:spcBef>
              <a:buFont typeface="Wingdings" panose="05000000000000000000" pitchFamily="2" charset="2"/>
              <a:buChar char="§"/>
            </a:pPr>
            <a:r>
              <a:rPr lang="de-DE" altLang="de-DE" dirty="0">
                <a:latin typeface="Arial"/>
                <a:ea typeface="ＭＳ Ｐゴシック"/>
                <a:cs typeface="Geneva" charset="0"/>
              </a:rPr>
              <a:t>Medikamentenreste </a:t>
            </a:r>
            <a:r>
              <a:rPr lang="de-DE" altLang="de-DE" dirty="0">
                <a:solidFill>
                  <a:srgbClr val="BE0023"/>
                </a:solidFill>
                <a:latin typeface="Arial"/>
                <a:ea typeface="ＭＳ Ｐゴシック"/>
                <a:cs typeface="Geneva" charset="0"/>
              </a:rPr>
              <a:t>nicht in den Hausmüll</a:t>
            </a:r>
            <a:r>
              <a:rPr lang="de-DE" altLang="de-DE" dirty="0">
                <a:latin typeface="Arial"/>
                <a:ea typeface="ＭＳ Ｐゴシック"/>
                <a:cs typeface="Geneva" charset="0"/>
              </a:rPr>
              <a:t>, sondern in der Apotheke abgeben</a:t>
            </a:r>
          </a:p>
          <a:p>
            <a:pPr>
              <a:spcBef>
                <a:spcPts val="600"/>
              </a:spcBef>
              <a:buFont typeface="Wingdings" panose="05000000000000000000" pitchFamily="2" charset="2"/>
              <a:buChar char="§"/>
            </a:pPr>
            <a:r>
              <a:rPr lang="de-DE" altLang="de-DE" dirty="0">
                <a:latin typeface="Arial"/>
                <a:ea typeface="ＭＳ Ｐゴシック"/>
                <a:cs typeface="Geneva" charset="0"/>
              </a:rPr>
              <a:t>Tumorpatienten in Therapiephasen sollten, wenn möglich, nicht von schwangeren oder stillenden Angehörigen gepflegt werden</a:t>
            </a:r>
          </a:p>
          <a:p>
            <a:endParaRPr lang="de-DE" altLang="de-DE" dirty="0">
              <a:latin typeface="Arial" panose="020B0604020202020204" pitchFamily="34" charset="0"/>
              <a:ea typeface="ＭＳ Ｐゴシック" panose="020B0600070205080204" pitchFamily="34" charset="-128"/>
              <a:cs typeface="Geneva" charset="0"/>
            </a:endParaRPr>
          </a:p>
          <a:p>
            <a:endParaRPr lang="de-DE" dirty="0"/>
          </a:p>
        </p:txBody>
      </p:sp>
      <p:sp>
        <p:nvSpPr>
          <p:cNvPr id="3" name="Titel 2">
            <a:extLst>
              <a:ext uri="{FF2B5EF4-FFF2-40B4-BE49-F238E27FC236}">
                <a16:creationId xmlns:a16="http://schemas.microsoft.com/office/drawing/2014/main" id="{8EF2776C-A00E-4FBC-A2D6-6FE180D11A2F}"/>
              </a:ext>
            </a:extLst>
          </p:cNvPr>
          <p:cNvSpPr>
            <a:spLocks noGrp="1"/>
          </p:cNvSpPr>
          <p:nvPr>
            <p:ph type="ctrTitle"/>
          </p:nvPr>
        </p:nvSpPr>
        <p:spPr/>
        <p:txBody>
          <a:bodyPr/>
          <a:lstStyle/>
          <a:p>
            <a:r>
              <a:rPr lang="de-DE" altLang="de-DE">
                <a:ea typeface="ＭＳ Ｐゴシック" panose="020B0600070205080204" pitchFamily="34" charset="-128"/>
              </a:rPr>
              <a:t>Patientenhinweise perorale Applikation</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93567004-8198-455D-AC84-C22012DF1C95}"/>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B0C40D55-5009-4318-A404-6D7AC8E06B7C}"/>
              </a:ext>
            </a:extLst>
          </p:cNvPr>
          <p:cNvSpPr>
            <a:spLocks noGrp="1"/>
          </p:cNvSpPr>
          <p:nvPr>
            <p:ph type="sldNum" sz="quarter" idx="4"/>
          </p:nvPr>
        </p:nvSpPr>
        <p:spPr/>
        <p:txBody>
          <a:bodyPr/>
          <a:lstStyle/>
          <a:p>
            <a:pPr algn="r"/>
            <a:fld id="{D8EB360B-720C-704A-863E-A567E738ABDA}" type="slidenum">
              <a:rPr lang="de-DE" smtClean="0"/>
              <a:pPr algn="r"/>
              <a:t>56</a:t>
            </a:fld>
            <a:endParaRPr lang="de-DE"/>
          </a:p>
        </p:txBody>
      </p:sp>
    </p:spTree>
    <p:extLst>
      <p:ext uri="{BB962C8B-B14F-4D97-AF65-F5344CB8AC3E}">
        <p14:creationId xmlns:p14="http://schemas.microsoft.com/office/powerpoint/2010/main" val="4224173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6D178F8E-B614-4495-9A6F-3FA48AA7626A}"/>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EB10118C-1DAC-4CEF-85D3-61B0C70E9E8B}"/>
              </a:ext>
            </a:extLst>
          </p:cNvPr>
          <p:cNvSpPr>
            <a:spLocks noGrp="1"/>
          </p:cNvSpPr>
          <p:nvPr>
            <p:ph type="sldNum" sz="quarter" idx="4"/>
          </p:nvPr>
        </p:nvSpPr>
        <p:spPr/>
        <p:txBody>
          <a:bodyPr/>
          <a:lstStyle/>
          <a:p>
            <a:pPr algn="r"/>
            <a:fld id="{D8EB360B-720C-704A-863E-A567E738ABDA}" type="slidenum">
              <a:rPr lang="de-DE" smtClean="0"/>
              <a:pPr algn="r"/>
              <a:t>57</a:t>
            </a:fld>
            <a:endParaRPr lang="de-DE"/>
          </a:p>
        </p:txBody>
      </p:sp>
      <p:sp>
        <p:nvSpPr>
          <p:cNvPr id="6" name="Abgerundetes Rechteck 6">
            <a:extLst>
              <a:ext uri="{FF2B5EF4-FFF2-40B4-BE49-F238E27FC236}">
                <a16:creationId xmlns:a16="http://schemas.microsoft.com/office/drawing/2014/main" id="{4AA69867-E314-4A44-AE9B-405CDC5E63FD}"/>
              </a:ext>
            </a:extLst>
          </p:cNvPr>
          <p:cNvSpPr>
            <a:spLocks noChangeArrowheads="1"/>
          </p:cNvSpPr>
          <p:nvPr/>
        </p:nvSpPr>
        <p:spPr bwMode="auto">
          <a:xfrm>
            <a:off x="2133788" y="1692533"/>
            <a:ext cx="6369496" cy="1758434"/>
          </a:xfrm>
          <a:prstGeom prst="roundRect">
            <a:avLst>
              <a:gd name="adj" fmla="val 1064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buFont typeface="Wingdings" pitchFamily="2" charset="2"/>
              <a:buNone/>
              <a:defRPr/>
            </a:pPr>
            <a:r>
              <a:rPr lang="de-DE" altLang="de-DE" sz="1800" b="1">
                <a:solidFill>
                  <a:schemeClr val="bg1"/>
                </a:solidFill>
                <a:latin typeface="Arial"/>
                <a:ea typeface="ＭＳ Ｐゴシック"/>
                <a:cs typeface="Arial"/>
              </a:rPr>
              <a:t>Arbeitsfläche, Infusionsständer, Infusionspumpen und Behandlungsstühle können bei der Applikation kontaminiert werden</a:t>
            </a:r>
          </a:p>
          <a:p>
            <a:pPr defTabSz="914400" eaLnBrk="1" hangingPunct="1">
              <a:buFont typeface="Wingdings" pitchFamily="2" charset="2"/>
              <a:buNone/>
              <a:defRPr/>
            </a:pPr>
            <a:endParaRPr lang="de-DE" altLang="de-DE" sz="1800" b="1">
              <a:solidFill>
                <a:schemeClr val="bg1"/>
              </a:solidFill>
            </a:endParaRPr>
          </a:p>
          <a:p>
            <a:pPr defTabSz="914400" eaLnBrk="1" hangingPunct="1">
              <a:buFont typeface="Wingdings" pitchFamily="2" charset="2"/>
              <a:buNone/>
              <a:defRPr/>
            </a:pPr>
            <a:r>
              <a:rPr lang="de-DE" altLang="de-DE" sz="1800" b="1">
                <a:solidFill>
                  <a:schemeClr val="bg1"/>
                </a:solidFill>
                <a:sym typeface="Wingdings" pitchFamily="2" charset="2"/>
              </a:rPr>
              <a:t> </a:t>
            </a:r>
            <a:r>
              <a:rPr lang="de-DE" altLang="de-DE" sz="1800" b="1">
                <a:solidFill>
                  <a:schemeClr val="bg1"/>
                </a:solidFill>
              </a:rPr>
              <a:t>Regelmäßig Oberflächen reinigen, dabei</a:t>
            </a:r>
            <a:br>
              <a:rPr lang="de-DE" altLang="de-DE" sz="1800" b="1">
                <a:solidFill>
                  <a:schemeClr val="bg1"/>
                </a:solidFill>
              </a:rPr>
            </a:br>
            <a:r>
              <a:rPr lang="de-DE" altLang="de-DE" sz="1800" b="1">
                <a:solidFill>
                  <a:schemeClr val="bg1"/>
                </a:solidFill>
              </a:rPr>
              <a:t>     Schutzhandschuhe tragen!</a:t>
            </a:r>
          </a:p>
        </p:txBody>
      </p:sp>
    </p:spTree>
    <p:extLst>
      <p:ext uri="{BB962C8B-B14F-4D97-AF65-F5344CB8AC3E}">
        <p14:creationId xmlns:p14="http://schemas.microsoft.com/office/powerpoint/2010/main" val="71043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A8ADF9-369C-44FA-A23F-7492E21E0E63}"/>
              </a:ext>
            </a:extLst>
          </p:cNvPr>
          <p:cNvSpPr>
            <a:spLocks noGrp="1"/>
          </p:cNvSpPr>
          <p:nvPr>
            <p:ph type="ctrTitle"/>
          </p:nvPr>
        </p:nvSpPr>
        <p:spPr/>
        <p:txBody>
          <a:bodyPr/>
          <a:lstStyle/>
          <a:p>
            <a:r>
              <a:rPr lang="de-DE" altLang="de-DE">
                <a:ea typeface="ＭＳ Ｐゴシック" panose="020B0600070205080204" pitchFamily="34" charset="-128"/>
              </a:rPr>
              <a:t>Richtige Entsorgung von Zytostatika </a:t>
            </a:r>
            <a:r>
              <a:rPr lang="de-DE" altLang="de-DE" b="0" baseline="30000">
                <a:ea typeface="ＭＳ Ｐゴシック" panose="020B0600070205080204" pitchFamily="34" charset="-128"/>
              </a:rPr>
              <a:t>[16]</a:t>
            </a:r>
            <a:br>
              <a:rPr lang="de-DE" altLang="de-DE" b="0">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1C220336-B3B3-460A-BC8F-BF373AF2FFA4}"/>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4A08BC2A-00F7-4910-ABED-4E8712A82656}"/>
              </a:ext>
            </a:extLst>
          </p:cNvPr>
          <p:cNvSpPr>
            <a:spLocks noGrp="1"/>
          </p:cNvSpPr>
          <p:nvPr>
            <p:ph type="sldNum" sz="quarter" idx="4"/>
          </p:nvPr>
        </p:nvSpPr>
        <p:spPr/>
        <p:txBody>
          <a:bodyPr/>
          <a:lstStyle/>
          <a:p>
            <a:pPr algn="r"/>
            <a:fld id="{D8EB360B-720C-704A-863E-A567E738ABDA}" type="slidenum">
              <a:rPr lang="de-DE" smtClean="0"/>
              <a:pPr algn="r"/>
              <a:t>58</a:t>
            </a:fld>
            <a:endParaRPr lang="de-DE"/>
          </a:p>
        </p:txBody>
      </p:sp>
    </p:spTree>
    <p:extLst>
      <p:ext uri="{BB962C8B-B14F-4D97-AF65-F5344CB8AC3E}">
        <p14:creationId xmlns:p14="http://schemas.microsoft.com/office/powerpoint/2010/main" val="4262451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74DCF10-AE19-4E15-B9D3-005F8B3F8A80}"/>
              </a:ext>
            </a:extLst>
          </p:cNvPr>
          <p:cNvSpPr>
            <a:spLocks noGrp="1"/>
          </p:cNvSpPr>
          <p:nvPr>
            <p:ph idx="1"/>
          </p:nvPr>
        </p:nvSpPr>
        <p:spPr/>
        <p:txBody>
          <a:bodyPr/>
          <a:lstStyle/>
          <a:p>
            <a:pPr>
              <a:buFont typeface="Wingdings" panose="05000000000000000000" pitchFamily="2" charset="2"/>
              <a:buChar char="§"/>
            </a:pPr>
            <a:r>
              <a:rPr lang="de-DE" altLang="de-DE" b="1">
                <a:latin typeface="Arial" panose="020B0604020202020204" pitchFamily="34" charset="0"/>
                <a:ea typeface="ＭＳ Ｐゴシック" panose="020B0600070205080204" pitchFamily="34" charset="-128"/>
                <a:cs typeface="Geneva" charset="0"/>
              </a:rPr>
              <a:t>Gering</a:t>
            </a:r>
            <a:r>
              <a:rPr lang="de-DE" altLang="de-DE">
                <a:latin typeface="Arial" panose="020B0604020202020204" pitchFamily="34" charset="0"/>
                <a:ea typeface="ＭＳ Ｐゴシック" panose="020B0600070205080204" pitchFamily="34" charset="-128"/>
                <a:cs typeface="Geneva" charset="0"/>
              </a:rPr>
              <a:t> mit Zytostatika kontaminierte Abfälle (z. B. Tupfer, Unterlagen, leere Zytostatika-Behältnisse, Infusionssysteme, </a:t>
            </a:r>
            <a:r>
              <a:rPr lang="de-DE" altLang="de-DE" err="1">
                <a:latin typeface="Arial" panose="020B0604020202020204" pitchFamily="34" charset="0"/>
                <a:ea typeface="ＭＳ Ｐゴシック" panose="020B0600070205080204" pitchFamily="34" charset="-128"/>
                <a:cs typeface="Geneva" charset="0"/>
              </a:rPr>
              <a:t>Kanülenabwurfbehältnis</a:t>
            </a:r>
            <a:r>
              <a:rPr lang="de-DE" altLang="de-DE">
                <a:latin typeface="Arial" panose="020B0604020202020204" pitchFamily="34" charset="0"/>
                <a:ea typeface="ＭＳ Ｐゴシック" panose="020B0600070205080204" pitchFamily="34" charset="-128"/>
                <a:cs typeface="Geneva" charset="0"/>
              </a:rPr>
              <a:t>)</a:t>
            </a:r>
          </a:p>
          <a:p>
            <a:pPr>
              <a:buFont typeface="Wingdings" panose="05000000000000000000" pitchFamily="2" charset="2"/>
              <a:buChar char="§"/>
            </a:pPr>
            <a:r>
              <a:rPr lang="de-DE" altLang="de-DE" b="1">
                <a:latin typeface="Arial" panose="020B0604020202020204" pitchFamily="34" charset="0"/>
                <a:ea typeface="ＭＳ Ｐゴシック" panose="020B0600070205080204" pitchFamily="34" charset="-128"/>
                <a:cs typeface="Geneva" charset="0"/>
              </a:rPr>
              <a:t>Am Entstehungsort </a:t>
            </a:r>
            <a:r>
              <a:rPr lang="de-DE" altLang="de-DE">
                <a:latin typeface="Arial" panose="020B0604020202020204" pitchFamily="34" charset="0"/>
                <a:ea typeface="ＭＳ Ｐゴシック" panose="020B0600070205080204" pitchFamily="34" charset="-128"/>
                <a:cs typeface="Geneva" charset="0"/>
              </a:rPr>
              <a:t>in reißfeste und dichte Plastiktüten sammeln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Abfalleinstufung „überwachungsbedürftig bei Beseitigung</a:t>
            </a:r>
            <a:r>
              <a:rPr lang="ja-JP" altLang="de-DE">
                <a:latin typeface="Arial" panose="020B0604020202020204" pitchFamily="34" charset="0"/>
                <a:ea typeface="ＭＳ Ｐゴシック" panose="020B0600070205080204" pitchFamily="34" charset="-128"/>
                <a:cs typeface="Geneva" charset="0"/>
              </a:rPr>
              <a:t>“</a:t>
            </a:r>
            <a:r>
              <a:rPr lang="de-DE" altLang="ja-JP">
                <a:latin typeface="Arial" panose="020B0604020202020204" pitchFamily="34" charset="0"/>
                <a:ea typeface="ＭＳ Ｐゴシック" panose="020B0600070205080204" pitchFamily="34" charset="-128"/>
                <a:cs typeface="Geneva" charset="0"/>
              </a:rPr>
              <a:t>: getrennt sammeln, gemeinsam entsorgen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Transport nur in sorgfältig verschlossenen Behältnissen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Kein Umfüllen oder Sortieren</a:t>
            </a:r>
          </a:p>
          <a:p>
            <a:endParaRPr lang="de-DE"/>
          </a:p>
        </p:txBody>
      </p:sp>
      <p:sp>
        <p:nvSpPr>
          <p:cNvPr id="3" name="Titel 2">
            <a:extLst>
              <a:ext uri="{FF2B5EF4-FFF2-40B4-BE49-F238E27FC236}">
                <a16:creationId xmlns:a16="http://schemas.microsoft.com/office/drawing/2014/main" id="{6C3D1C53-45FC-466D-B045-542F42AEA714}"/>
              </a:ext>
            </a:extLst>
          </p:cNvPr>
          <p:cNvSpPr>
            <a:spLocks noGrp="1"/>
          </p:cNvSpPr>
          <p:nvPr>
            <p:ph type="ctrTitle"/>
          </p:nvPr>
        </p:nvSpPr>
        <p:spPr/>
        <p:txBody>
          <a:bodyPr/>
          <a:lstStyle/>
          <a:p>
            <a:r>
              <a:rPr lang="de-DE" altLang="de-DE">
                <a:ea typeface="ＭＳ Ｐゴシック" panose="020B0600070205080204" pitchFamily="34" charset="-128"/>
              </a:rPr>
              <a:t>Abfälle ohne besondere Anforderungen </a:t>
            </a:r>
            <a:r>
              <a:rPr lang="de-DE" sz="1800" b="0" i="0" u="none" strike="noStrike" baseline="30000">
                <a:solidFill>
                  <a:srgbClr val="BE0023"/>
                </a:solidFill>
                <a:effectLst/>
                <a:latin typeface="Arial" panose="020B0604020202020204" pitchFamily="34" charset="0"/>
              </a:rPr>
              <a:t>[15]</a:t>
            </a:r>
            <a:endParaRPr lang="de-DE" baseline="30000"/>
          </a:p>
        </p:txBody>
      </p:sp>
      <p:sp>
        <p:nvSpPr>
          <p:cNvPr id="4" name="Vertikaler Textplatzhalter 3">
            <a:extLst>
              <a:ext uri="{FF2B5EF4-FFF2-40B4-BE49-F238E27FC236}">
                <a16:creationId xmlns:a16="http://schemas.microsoft.com/office/drawing/2014/main" id="{8BF7C19E-EBF7-44CA-A84D-3F769396FE05}"/>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066490E7-4A7E-42B9-BB3C-5A552B6FB8C1}"/>
              </a:ext>
            </a:extLst>
          </p:cNvPr>
          <p:cNvSpPr>
            <a:spLocks noGrp="1"/>
          </p:cNvSpPr>
          <p:nvPr>
            <p:ph type="sldNum" sz="quarter" idx="4"/>
          </p:nvPr>
        </p:nvSpPr>
        <p:spPr/>
        <p:txBody>
          <a:bodyPr/>
          <a:lstStyle/>
          <a:p>
            <a:pPr algn="r"/>
            <a:fld id="{D8EB360B-720C-704A-863E-A567E738ABDA}" type="slidenum">
              <a:rPr lang="de-DE" smtClean="0"/>
              <a:pPr algn="r"/>
              <a:t>59</a:t>
            </a:fld>
            <a:endParaRPr lang="de-DE"/>
          </a:p>
        </p:txBody>
      </p:sp>
    </p:spTree>
    <p:extLst>
      <p:ext uri="{BB962C8B-B14F-4D97-AF65-F5344CB8AC3E}">
        <p14:creationId xmlns:p14="http://schemas.microsoft.com/office/powerpoint/2010/main" val="313405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4012D-5E25-463C-99FC-51FE5546DE0D}"/>
              </a:ext>
            </a:extLst>
          </p:cNvPr>
          <p:cNvSpPr>
            <a:spLocks noGrp="1"/>
          </p:cNvSpPr>
          <p:nvPr>
            <p:ph type="ctrTitle"/>
          </p:nvPr>
        </p:nvSpPr>
        <p:spPr/>
        <p:txBody>
          <a:bodyPr/>
          <a:lstStyle/>
          <a:p>
            <a:r>
              <a:rPr lang="de-DE" altLang="de-DE">
                <a:ea typeface="ＭＳ Ｐゴシック" panose="020B0600070205080204" pitchFamily="34" charset="-128"/>
              </a:rPr>
              <a:t>Gefahren und Risiken:</a:t>
            </a:r>
            <a:br>
              <a:rPr lang="de-DE" altLang="de-DE">
                <a:ea typeface="ＭＳ Ｐゴシック" panose="020B0600070205080204" pitchFamily="34" charset="-128"/>
              </a:rPr>
            </a:br>
            <a:r>
              <a:rPr lang="de-DE" altLang="de-DE">
                <a:ea typeface="ＭＳ Ｐゴシック" panose="020B0600070205080204" pitchFamily="34" charset="-128"/>
              </a:rPr>
              <a:t>Kontamination des Personals &amp;</a:t>
            </a:r>
            <a:br>
              <a:rPr lang="de-DE" altLang="de-DE">
                <a:ea typeface="ＭＳ Ｐゴシック" panose="020B0600070205080204" pitchFamily="34" charset="-128"/>
              </a:rPr>
            </a:br>
            <a:r>
              <a:rPr lang="de-DE" altLang="de-DE">
                <a:ea typeface="ＭＳ Ｐゴシック" panose="020B0600070205080204" pitchFamily="34" charset="-128"/>
              </a:rPr>
              <a:t>der Umgebung</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9C3080EF-9BAE-4531-8DF1-B8FDC13EC348}"/>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C6CACA15-0557-417D-9533-3A8455BBE58F}"/>
              </a:ext>
            </a:extLst>
          </p:cNvPr>
          <p:cNvSpPr>
            <a:spLocks noGrp="1"/>
          </p:cNvSpPr>
          <p:nvPr>
            <p:ph type="sldNum" sz="quarter" idx="4"/>
          </p:nvPr>
        </p:nvSpPr>
        <p:spPr/>
        <p:txBody>
          <a:bodyPr/>
          <a:lstStyle/>
          <a:p>
            <a:pPr algn="r"/>
            <a:fld id="{D8EB360B-720C-704A-863E-A567E738ABDA}" type="slidenum">
              <a:rPr lang="de-DE" smtClean="0"/>
              <a:pPr algn="r"/>
              <a:t>6</a:t>
            </a:fld>
            <a:endParaRPr lang="de-DE"/>
          </a:p>
        </p:txBody>
      </p:sp>
    </p:spTree>
    <p:extLst>
      <p:ext uri="{BB962C8B-B14F-4D97-AF65-F5344CB8AC3E}">
        <p14:creationId xmlns:p14="http://schemas.microsoft.com/office/powerpoint/2010/main" val="4049399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B85D25-C99D-4718-BFD2-A9D975A8B9CB}"/>
              </a:ext>
            </a:extLst>
          </p:cNvPr>
          <p:cNvSpPr>
            <a:spLocks noGrp="1"/>
          </p:cNvSpPr>
          <p:nvPr>
            <p:ph idx="1"/>
          </p:nvPr>
        </p:nvSpPr>
        <p:spPr/>
        <p:txBody>
          <a:bodyPr/>
          <a:lstStyle/>
          <a:p>
            <a:pPr>
              <a:buFont typeface="Wingdings" panose="05000000000000000000" pitchFamily="2" charset="2"/>
              <a:buChar char="§"/>
            </a:pPr>
            <a:r>
              <a:rPr lang="de-DE" altLang="de-DE" b="1">
                <a:latin typeface="Arial" panose="020B0604020202020204" pitchFamily="34" charset="0"/>
                <a:ea typeface="ＭＳ Ｐゴシック" panose="020B0600070205080204" pitchFamily="34" charset="-128"/>
                <a:cs typeface="Geneva" charset="0"/>
              </a:rPr>
              <a:t>Entsorgung über Hausmüll </a:t>
            </a:r>
            <a:br>
              <a:rPr lang="de-DE" altLang="de-DE" b="1">
                <a:latin typeface="Arial" panose="020B0604020202020204" pitchFamily="34" charset="0"/>
                <a:ea typeface="ＭＳ Ｐゴシック" panose="020B0600070205080204" pitchFamily="34" charset="-128"/>
                <a:cs typeface="Geneva" charset="0"/>
              </a:rPr>
            </a:br>
            <a:r>
              <a:rPr lang="de-DE" altLang="de-DE">
                <a:latin typeface="Arial" panose="020B0604020202020204" pitchFamily="34" charset="0"/>
                <a:ea typeface="ＭＳ Ｐゴシック" panose="020B0600070205080204" pitchFamily="34" charset="-128"/>
                <a:cs typeface="Geneva" charset="0"/>
              </a:rPr>
              <a:t>(Abfallschlüssel 18 01 04)</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Keine Kennzeichnungsvorschriften</a:t>
            </a:r>
          </a:p>
          <a:p>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D48BAD14-1C3E-478C-9814-1DDAEA59719D}"/>
              </a:ext>
            </a:extLst>
          </p:cNvPr>
          <p:cNvSpPr>
            <a:spLocks noGrp="1"/>
          </p:cNvSpPr>
          <p:nvPr>
            <p:ph type="ctrTitle"/>
          </p:nvPr>
        </p:nvSpPr>
        <p:spPr/>
        <p:txBody>
          <a:bodyPr/>
          <a:lstStyle/>
          <a:p>
            <a:r>
              <a:rPr lang="de-DE" altLang="de-DE">
                <a:ea typeface="ＭＳ Ｐゴシック" panose="020B0600070205080204" pitchFamily="34" charset="-128"/>
              </a:rPr>
              <a:t>Abfälle ohne besondere Anforderungen </a:t>
            </a:r>
            <a:r>
              <a:rPr lang="de-DE" sz="1800" b="0" i="0" u="none" strike="noStrike" baseline="30000">
                <a:solidFill>
                  <a:srgbClr val="BE0023"/>
                </a:solidFill>
                <a:effectLst/>
                <a:latin typeface="Arial" panose="020B0604020202020204" pitchFamily="34" charset="0"/>
              </a:rPr>
              <a:t>[15]</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AFDA62B5-9076-4081-A98E-3F3936E8E0F9}"/>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AA298592-CFDD-4790-AC56-941609BCCCE5}"/>
              </a:ext>
            </a:extLst>
          </p:cNvPr>
          <p:cNvSpPr>
            <a:spLocks noGrp="1"/>
          </p:cNvSpPr>
          <p:nvPr>
            <p:ph type="sldNum" sz="quarter" idx="4"/>
          </p:nvPr>
        </p:nvSpPr>
        <p:spPr/>
        <p:txBody>
          <a:bodyPr/>
          <a:lstStyle/>
          <a:p>
            <a:pPr algn="r"/>
            <a:fld id="{D8EB360B-720C-704A-863E-A567E738ABDA}" type="slidenum">
              <a:rPr lang="de-DE" smtClean="0"/>
              <a:pPr algn="r"/>
              <a:t>60</a:t>
            </a:fld>
            <a:endParaRPr lang="de-DE"/>
          </a:p>
        </p:txBody>
      </p:sp>
      <p:pic>
        <p:nvPicPr>
          <p:cNvPr id="6" name="Bild 7" descr="_MG_9892_2.jpg">
            <a:extLst>
              <a:ext uri="{FF2B5EF4-FFF2-40B4-BE49-F238E27FC236}">
                <a16:creationId xmlns:a16="http://schemas.microsoft.com/office/drawing/2014/main" id="{B11FB338-BB66-479B-8ED0-87F0A1565B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1162645"/>
            <a:ext cx="2354262"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732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F37F8B-B157-40B5-A96E-96C6FF581550}"/>
              </a:ext>
            </a:extLst>
          </p:cNvPr>
          <p:cNvSpPr>
            <a:spLocks noGrp="1"/>
          </p:cNvSpPr>
          <p:nvPr>
            <p:ph idx="1"/>
          </p:nvPr>
        </p:nvSpPr>
        <p:spPr/>
        <p:txBody>
          <a:bodyPr/>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AVV Abfallschlüssel 18 01 08</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Abfälle, deutlich erkennbar mit CMR-Arzneimitteln verunreinigt (stark verunreinigt)</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sym typeface="Wingdings" panose="05000000000000000000" pitchFamily="2" charset="2"/>
              </a:rPr>
              <a:t>Spritzen, Infusionsbehältnisse, Infusionssysteme mit deutlich erkennbarem Flüssigkeitsspiegel (&gt; 20 ml verdünnter Lösung)</a:t>
            </a:r>
          </a:p>
          <a:p>
            <a:r>
              <a:rPr lang="de-DE" altLang="de-DE">
                <a:latin typeface="Arial" panose="020B0604020202020204" pitchFamily="34" charset="0"/>
                <a:ea typeface="ＭＳ Ｐゴシック" panose="020B0600070205080204" pitchFamily="34" charset="-128"/>
                <a:cs typeface="Geneva" charset="0"/>
                <a:sym typeface="Wingdings" panose="05000000000000000000" pitchFamily="2" charset="2"/>
              </a:rPr>
              <a:t>Reste an zerbrochenen Tabletten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sym typeface="Wingdings" panose="05000000000000000000" pitchFamily="2" charset="2"/>
              </a:rPr>
              <a:t>Durch Freisetzung von großen Flüssigkeitsmengen oder Feststoffen stark kontaminiertes Material (Unterlagen, PSA)</a:t>
            </a:r>
          </a:p>
          <a:p>
            <a:pPr marL="0" indent="0">
              <a:buNone/>
            </a:pPr>
            <a:endParaRPr lang="de-DE" altLang="de-DE">
              <a:latin typeface="Arial" panose="020B0604020202020204" pitchFamily="34" charset="0"/>
              <a:ea typeface="ＭＳ Ｐゴシック" panose="020B0600070205080204" pitchFamily="34" charset="-128"/>
              <a:cs typeface="Geneva" charset="0"/>
            </a:endParaRPr>
          </a:p>
          <a:p>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365BF71A-FF02-4CFF-BDB9-8DEB9D91CE72}"/>
              </a:ext>
            </a:extLst>
          </p:cNvPr>
          <p:cNvSpPr>
            <a:spLocks noGrp="1"/>
          </p:cNvSpPr>
          <p:nvPr>
            <p:ph type="ctrTitle"/>
          </p:nvPr>
        </p:nvSpPr>
        <p:spPr/>
        <p:txBody>
          <a:bodyPr/>
          <a:lstStyle/>
          <a:p>
            <a:r>
              <a:rPr lang="de-DE">
                <a:ea typeface="ＭＳ Ｐゴシック" panose="020B0600070205080204" pitchFamily="34" charset="-128"/>
              </a:rPr>
              <a:t>Stark kontaminierte Abfälle</a:t>
            </a:r>
            <a:endParaRPr lang="de-DE"/>
          </a:p>
        </p:txBody>
      </p:sp>
      <p:sp>
        <p:nvSpPr>
          <p:cNvPr id="4" name="Vertikaler Textplatzhalter 3">
            <a:extLst>
              <a:ext uri="{FF2B5EF4-FFF2-40B4-BE49-F238E27FC236}">
                <a16:creationId xmlns:a16="http://schemas.microsoft.com/office/drawing/2014/main" id="{C4C98D2E-4C4D-431D-A0CA-4EA02138B34E}"/>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F5C2ADB0-DCAF-4D6B-84A7-87687552CF52}"/>
              </a:ext>
            </a:extLst>
          </p:cNvPr>
          <p:cNvSpPr>
            <a:spLocks noGrp="1"/>
          </p:cNvSpPr>
          <p:nvPr>
            <p:ph type="sldNum" sz="quarter" idx="4"/>
          </p:nvPr>
        </p:nvSpPr>
        <p:spPr/>
        <p:txBody>
          <a:bodyPr/>
          <a:lstStyle/>
          <a:p>
            <a:pPr algn="r"/>
            <a:fld id="{D8EB360B-720C-704A-863E-A567E738ABDA}" type="slidenum">
              <a:rPr lang="de-DE" smtClean="0"/>
              <a:pPr algn="r"/>
              <a:t>61</a:t>
            </a:fld>
            <a:endParaRPr lang="de-DE"/>
          </a:p>
        </p:txBody>
      </p:sp>
    </p:spTree>
    <p:extLst>
      <p:ext uri="{BB962C8B-B14F-4D97-AF65-F5344CB8AC3E}">
        <p14:creationId xmlns:p14="http://schemas.microsoft.com/office/powerpoint/2010/main" val="3276206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63CE0B3-4025-45BA-A4C8-DA58A12BB3C3}"/>
              </a:ext>
            </a:extLst>
          </p:cNvPr>
          <p:cNvSpPr>
            <a:spLocks noGrp="1"/>
          </p:cNvSpPr>
          <p:nvPr>
            <p:ph idx="1"/>
          </p:nvPr>
        </p:nvSpPr>
        <p:spPr>
          <a:xfrm>
            <a:off x="1790703" y="1087041"/>
            <a:ext cx="5147980" cy="3613547"/>
          </a:xfrm>
        </p:spPr>
        <p:txBody>
          <a:bodyPr rIns="46800"/>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Abfalleinstufung „besonders überwachungs-bedürftig</a:t>
            </a:r>
            <a:r>
              <a:rPr lang="ja-JP" altLang="de-DE">
                <a:latin typeface="Arial" panose="020B0604020202020204" pitchFamily="34" charset="0"/>
                <a:ea typeface="ＭＳ Ｐゴシック" panose="020B0600070205080204" pitchFamily="34" charset="-128"/>
                <a:cs typeface="Geneva" charset="0"/>
              </a:rPr>
              <a:t>“</a:t>
            </a:r>
            <a:endParaRPr lang="de-DE" altLang="ja-JP">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Vor Entsorgung thermoversiegeln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Transport und Lagerung in sorgfältig verschlossenen Behältnissen, kein Umfüllen oder Sortieren (kein nachträgliches Hineingreifen!)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Entsorgung mit Entsorgungsnachweis in zugelassenen Verbrennungsanlagen (Sonderabfallverbrennung, &gt; 1000</a:t>
            </a:r>
            <a:r>
              <a:rPr lang="de-DE" altLang="de-DE" sz="1800">
                <a:latin typeface="Segoe UI" panose="020B0502040204020203" pitchFamily="34" charset="0"/>
                <a:ea typeface="ＭＳ Ｐゴシック" panose="020B0600070205080204" pitchFamily="34" charset="-128"/>
                <a:cs typeface="Geneva" charset="0"/>
              </a:rPr>
              <a:t> </a:t>
            </a:r>
            <a:r>
              <a:rPr lang="de-DE" sz="1800" b="0" i="0" u="none" strike="noStrike">
                <a:solidFill>
                  <a:srgbClr val="666565"/>
                </a:solidFill>
                <a:effectLst/>
                <a:latin typeface="Arial" panose="020B0604020202020204" pitchFamily="34" charset="0"/>
              </a:rPr>
              <a:t>ºC</a:t>
            </a:r>
            <a:r>
              <a:rPr lang="de-DE" altLang="de-DE">
                <a:latin typeface="Arial" panose="020B0604020202020204" pitchFamily="34" charset="0"/>
                <a:ea typeface="ＭＳ Ｐゴシック" panose="020B0600070205080204" pitchFamily="34" charset="-128"/>
                <a:cs typeface="Geneva" charset="0"/>
              </a:rPr>
              <a:t>)</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sym typeface="Wingdings" panose="05000000000000000000" pitchFamily="2" charset="2"/>
              </a:rPr>
              <a:t>Sammlung in bauartgeprüften, stich-	und bruchfesten Einwegbehältnissen („Sondermülltonne</a:t>
            </a:r>
            <a:r>
              <a:rPr lang="ja-JP" altLang="de-DE">
                <a:latin typeface="Arial" panose="020B0604020202020204" pitchFamily="34" charset="0"/>
                <a:ea typeface="ＭＳ Ｐゴシック" panose="020B0600070205080204" pitchFamily="34" charset="-128"/>
                <a:cs typeface="Geneva" charset="0"/>
                <a:sym typeface="Wingdings" panose="05000000000000000000" pitchFamily="2" charset="2"/>
              </a:rPr>
              <a:t>“</a:t>
            </a:r>
            <a:r>
              <a:rPr lang="de-DE" altLang="ja-JP">
                <a:latin typeface="Arial" panose="020B0604020202020204" pitchFamily="34" charset="0"/>
                <a:ea typeface="ＭＳ Ｐゴシック" panose="020B0600070205080204" pitchFamily="34" charset="-128"/>
                <a:cs typeface="Geneva" charset="0"/>
                <a:sym typeface="Wingdings" panose="05000000000000000000" pitchFamily="2" charset="2"/>
              </a:rPr>
              <a:t>)</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Kennzeichnungspflicht!</a:t>
            </a:r>
          </a:p>
          <a:p>
            <a:endParaRPr lang="de-DE"/>
          </a:p>
        </p:txBody>
      </p:sp>
      <p:sp>
        <p:nvSpPr>
          <p:cNvPr id="3" name="Titel 2">
            <a:extLst>
              <a:ext uri="{FF2B5EF4-FFF2-40B4-BE49-F238E27FC236}">
                <a16:creationId xmlns:a16="http://schemas.microsoft.com/office/drawing/2014/main" id="{C2CAECA0-807F-4629-8E73-36D499F00714}"/>
              </a:ext>
            </a:extLst>
          </p:cNvPr>
          <p:cNvSpPr>
            <a:spLocks noGrp="1"/>
          </p:cNvSpPr>
          <p:nvPr>
            <p:ph type="ctrTitle"/>
          </p:nvPr>
        </p:nvSpPr>
        <p:spPr/>
        <p:txBody>
          <a:bodyPr/>
          <a:lstStyle/>
          <a:p>
            <a:r>
              <a:rPr lang="de-DE" altLang="de-DE">
                <a:ea typeface="ＭＳ Ｐゴシック" panose="020B0600070205080204" pitchFamily="34" charset="-128"/>
              </a:rPr>
              <a:t>Stark kontaminierte Abfälle</a:t>
            </a:r>
            <a:endParaRPr lang="de-DE"/>
          </a:p>
        </p:txBody>
      </p:sp>
      <p:sp>
        <p:nvSpPr>
          <p:cNvPr id="4" name="Vertikaler Textplatzhalter 3">
            <a:extLst>
              <a:ext uri="{FF2B5EF4-FFF2-40B4-BE49-F238E27FC236}">
                <a16:creationId xmlns:a16="http://schemas.microsoft.com/office/drawing/2014/main" id="{B427B7F6-F7AC-46DD-AE2B-F403E3CEE763}"/>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5C1727D0-12EC-4555-93E7-2C911779558F}"/>
              </a:ext>
            </a:extLst>
          </p:cNvPr>
          <p:cNvSpPr>
            <a:spLocks noGrp="1"/>
          </p:cNvSpPr>
          <p:nvPr>
            <p:ph type="sldNum" sz="quarter" idx="4"/>
          </p:nvPr>
        </p:nvSpPr>
        <p:spPr/>
        <p:txBody>
          <a:bodyPr/>
          <a:lstStyle/>
          <a:p>
            <a:pPr algn="r"/>
            <a:fld id="{D8EB360B-720C-704A-863E-A567E738ABDA}" type="slidenum">
              <a:rPr lang="de-DE" smtClean="0"/>
              <a:pPr algn="r"/>
              <a:t>62</a:t>
            </a:fld>
            <a:endParaRPr lang="de-DE"/>
          </a:p>
        </p:txBody>
      </p:sp>
      <p:pic>
        <p:nvPicPr>
          <p:cNvPr id="6" name="Bild 7" descr="_MG_9881_2.jpg">
            <a:extLst>
              <a:ext uri="{FF2B5EF4-FFF2-40B4-BE49-F238E27FC236}">
                <a16:creationId xmlns:a16="http://schemas.microsoft.com/office/drawing/2014/main" id="{07CA5018-148C-41D7-8B9B-7079CC5BDF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2" y="1365845"/>
            <a:ext cx="190817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656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77E980-4240-4E87-BC2A-2AE8CAA1A2D1}"/>
              </a:ext>
            </a:extLst>
          </p:cNvPr>
          <p:cNvSpPr>
            <a:spLocks noGrp="1"/>
          </p:cNvSpPr>
          <p:nvPr>
            <p:ph idx="1"/>
          </p:nvPr>
        </p:nvSpPr>
        <p:spPr/>
        <p:txBody>
          <a:bodyPr/>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Immer </a:t>
            </a:r>
            <a:r>
              <a:rPr lang="de-DE" altLang="de-DE" b="1">
                <a:latin typeface="Arial" panose="020B0604020202020204" pitchFamily="34" charset="0"/>
                <a:ea typeface="ＭＳ Ｐゴシック" panose="020B0600070205080204" pitchFamily="34" charset="-128"/>
                <a:cs typeface="Geneva" charset="0"/>
              </a:rPr>
              <a:t>Handschuhe</a:t>
            </a:r>
            <a:r>
              <a:rPr lang="de-DE" altLang="de-DE">
                <a:latin typeface="Arial" panose="020B0604020202020204" pitchFamily="34" charset="0"/>
                <a:ea typeface="ＭＳ Ｐゴシック" panose="020B0600070205080204" pitchFamily="34" charset="-128"/>
                <a:cs typeface="Geneva" charset="0"/>
              </a:rPr>
              <a:t> tragen</a:t>
            </a:r>
          </a:p>
          <a:p>
            <a:pPr>
              <a:buFont typeface="Wingdings" panose="05000000000000000000" pitchFamily="2" charset="2"/>
              <a:buChar char="§"/>
            </a:pPr>
            <a:r>
              <a:rPr lang="de-DE" altLang="de-DE" b="1">
                <a:latin typeface="Arial" panose="020B0604020202020204" pitchFamily="34" charset="0"/>
                <a:ea typeface="ＭＳ Ｐゴシック" panose="020B0600070205080204" pitchFamily="34" charset="-128"/>
                <a:cs typeface="Geneva" charset="0"/>
              </a:rPr>
              <a:t>Vor Ort </a:t>
            </a:r>
            <a:r>
              <a:rPr lang="de-DE" altLang="de-DE">
                <a:latin typeface="Arial" panose="020B0604020202020204" pitchFamily="34" charset="0"/>
                <a:ea typeface="ＭＳ Ｐゴシック" panose="020B0600070205080204" pitchFamily="34" charset="-128"/>
                <a:cs typeface="Geneva" charset="0"/>
              </a:rPr>
              <a:t>entsorgen:</a:t>
            </a:r>
          </a:p>
          <a:p>
            <a:pPr marL="714375" lvl="1" indent="-261938">
              <a:buFont typeface="Symbol" panose="05050102010706020507" pitchFamily="18" charset="2"/>
              <a:buChar char="-"/>
            </a:pPr>
            <a:r>
              <a:rPr lang="de-DE" altLang="de-DE">
                <a:latin typeface="Arial" panose="020B0604020202020204" pitchFamily="34" charset="0"/>
                <a:ea typeface="ＭＳ Ｐゴシック" panose="020B0600070205080204" pitchFamily="34" charset="-128"/>
              </a:rPr>
              <a:t>Im Vorbereitungs- und Behandlungsraum </a:t>
            </a:r>
            <a:r>
              <a:rPr lang="de-DE" altLang="de-DE" b="1">
                <a:latin typeface="Arial" panose="020B0604020202020204" pitchFamily="34" charset="0"/>
                <a:ea typeface="ＭＳ Ｐゴシック" panose="020B0600070205080204" pitchFamily="34" charset="-128"/>
              </a:rPr>
              <a:t>Entsorgungsmöglichkeiten vorhalten</a:t>
            </a:r>
          </a:p>
          <a:p>
            <a:pPr marL="714375" lvl="1" indent="-261938">
              <a:buFont typeface="Symbol" panose="05050102010706020507" pitchFamily="18" charset="2"/>
              <a:buChar char="-"/>
            </a:pPr>
            <a:r>
              <a:rPr lang="de-DE" altLang="de-DE">
                <a:latin typeface="Arial" panose="020B0604020202020204" pitchFamily="34" charset="0"/>
                <a:ea typeface="ＭＳ Ｐゴシック" panose="020B0600070205080204" pitchFamily="34" charset="-128"/>
              </a:rPr>
              <a:t>Infusionssystem</a:t>
            </a:r>
            <a:r>
              <a:rPr lang="de-DE" altLang="de-DE" b="1">
                <a:latin typeface="Arial" panose="020B0604020202020204" pitchFamily="34" charset="0"/>
                <a:ea typeface="ＭＳ Ｐゴシック" panose="020B0600070205080204" pitchFamily="34" charset="-128"/>
              </a:rPr>
              <a:t> mit Verschlusskonus </a:t>
            </a:r>
            <a:r>
              <a:rPr lang="de-DE" altLang="de-DE">
                <a:latin typeface="Arial" panose="020B0604020202020204" pitchFamily="34" charset="0"/>
                <a:ea typeface="ＭＳ Ｐゴシック" panose="020B0600070205080204" pitchFamily="34" charset="-128"/>
              </a:rPr>
              <a:t>verschließen</a:t>
            </a:r>
          </a:p>
          <a:p>
            <a:pPr marL="714375" lvl="1" indent="-261938">
              <a:buFont typeface="Symbol" panose="05050102010706020507" pitchFamily="18" charset="2"/>
              <a:buChar char="-"/>
            </a:pPr>
            <a:r>
              <a:rPr lang="de-DE" altLang="de-DE">
                <a:latin typeface="Arial" panose="020B0604020202020204" pitchFamily="34" charset="0"/>
                <a:ea typeface="ＭＳ Ｐゴシック" panose="020B0600070205080204" pitchFamily="34" charset="-128"/>
              </a:rPr>
              <a:t>Abfall </a:t>
            </a:r>
            <a:r>
              <a:rPr lang="de-DE" altLang="de-DE" b="1">
                <a:latin typeface="Arial" panose="020B0604020202020204" pitchFamily="34" charset="0"/>
                <a:ea typeface="ＭＳ Ｐゴシック" panose="020B0600070205080204" pitchFamily="34" charset="-128"/>
              </a:rPr>
              <a:t>direkt in einen Beutel </a:t>
            </a:r>
            <a:r>
              <a:rPr lang="de-DE" altLang="de-DE">
                <a:latin typeface="Arial" panose="020B0604020202020204" pitchFamily="34" charset="0"/>
                <a:ea typeface="ＭＳ Ｐゴシック" panose="020B0600070205080204" pitchFamily="34" charset="-128"/>
              </a:rPr>
              <a:t>geben, nicht „durchs Zimmer tragen</a:t>
            </a:r>
            <a:r>
              <a:rPr lang="ja-JP" altLang="de-DE">
                <a:latin typeface="Arial" panose="020B0604020202020204" pitchFamily="34" charset="0"/>
                <a:ea typeface="ＭＳ Ｐゴシック" panose="020B0600070205080204" pitchFamily="34" charset="-128"/>
              </a:rPr>
              <a:t>“</a:t>
            </a:r>
            <a:r>
              <a:rPr lang="de-DE" altLang="ja-JP">
                <a:latin typeface="Arial" panose="020B0604020202020204" pitchFamily="34" charset="0"/>
                <a:ea typeface="ＭＳ Ｐゴシック" panose="020B0600070205080204" pitchFamily="34" charset="-128"/>
              </a:rPr>
              <a:t> </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Kontamination während Lagerung und Transport </a:t>
            </a:r>
            <a:r>
              <a:rPr lang="de-DE" altLang="de-DE" b="1">
                <a:latin typeface="Arial" panose="020B0604020202020204" pitchFamily="34" charset="0"/>
                <a:ea typeface="ＭＳ Ｐゴシック" panose="020B0600070205080204" pitchFamily="34" charset="-128"/>
                <a:cs typeface="Geneva" charset="0"/>
              </a:rPr>
              <a:t>vermeiden</a:t>
            </a:r>
          </a:p>
          <a:p>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46B9B84D-AF26-4EDA-92CE-AD60F96D1DA8}"/>
              </a:ext>
            </a:extLst>
          </p:cNvPr>
          <p:cNvSpPr>
            <a:spLocks noGrp="1"/>
          </p:cNvSpPr>
          <p:nvPr>
            <p:ph type="ctrTitle"/>
          </p:nvPr>
        </p:nvSpPr>
        <p:spPr/>
        <p:txBody>
          <a:bodyPr/>
          <a:lstStyle/>
          <a:p>
            <a:r>
              <a:rPr lang="de-DE" altLang="de-DE">
                <a:ea typeface="ＭＳ Ｐゴシック" panose="020B0600070205080204" pitchFamily="34" charset="-128"/>
              </a:rPr>
              <a:t>Sichere Entsorgung – Zusammenfassung</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4FE28B93-3BEB-4C83-8D7B-D33A50472085}"/>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7C7539E2-5189-42A9-B5BA-029B2B95205E}"/>
              </a:ext>
            </a:extLst>
          </p:cNvPr>
          <p:cNvSpPr>
            <a:spLocks noGrp="1"/>
          </p:cNvSpPr>
          <p:nvPr>
            <p:ph type="sldNum" sz="quarter" idx="4"/>
          </p:nvPr>
        </p:nvSpPr>
        <p:spPr/>
        <p:txBody>
          <a:bodyPr/>
          <a:lstStyle/>
          <a:p>
            <a:pPr algn="r"/>
            <a:fld id="{D8EB360B-720C-704A-863E-A567E738ABDA}" type="slidenum">
              <a:rPr lang="de-DE" smtClean="0"/>
              <a:pPr algn="r"/>
              <a:t>63</a:t>
            </a:fld>
            <a:endParaRPr lang="de-DE"/>
          </a:p>
        </p:txBody>
      </p:sp>
    </p:spTree>
    <p:extLst>
      <p:ext uri="{BB962C8B-B14F-4D97-AF65-F5344CB8AC3E}">
        <p14:creationId xmlns:p14="http://schemas.microsoft.com/office/powerpoint/2010/main" val="8247708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EE5F6-356D-44D4-86F9-D38E7D70BD7D}"/>
              </a:ext>
            </a:extLst>
          </p:cNvPr>
          <p:cNvSpPr>
            <a:spLocks noGrp="1"/>
          </p:cNvSpPr>
          <p:nvPr>
            <p:ph type="ctrTitle"/>
          </p:nvPr>
        </p:nvSpPr>
        <p:spPr/>
        <p:txBody>
          <a:bodyPr/>
          <a:lstStyle/>
          <a:p>
            <a:r>
              <a:rPr lang="de-DE" altLang="de-DE">
                <a:ea typeface="ＭＳ Ｐゴシック" panose="020B0600070205080204" pitchFamily="34" charset="-128"/>
              </a:rPr>
              <a:t>Umgang mit Patientenausscheidungen</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E4AC9FB3-DEA5-4FC6-AC22-2905DBF20EC3}"/>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EACE586F-6217-4B5B-AEFB-6219B972A442}"/>
              </a:ext>
            </a:extLst>
          </p:cNvPr>
          <p:cNvSpPr>
            <a:spLocks noGrp="1"/>
          </p:cNvSpPr>
          <p:nvPr>
            <p:ph type="sldNum" sz="quarter" idx="4"/>
          </p:nvPr>
        </p:nvSpPr>
        <p:spPr/>
        <p:txBody>
          <a:bodyPr/>
          <a:lstStyle/>
          <a:p>
            <a:pPr algn="r"/>
            <a:fld id="{D8EB360B-720C-704A-863E-A567E738ABDA}" type="slidenum">
              <a:rPr lang="de-DE" smtClean="0"/>
              <a:pPr algn="r"/>
              <a:t>64</a:t>
            </a:fld>
            <a:endParaRPr lang="de-DE"/>
          </a:p>
        </p:txBody>
      </p:sp>
    </p:spTree>
    <p:extLst>
      <p:ext uri="{BB962C8B-B14F-4D97-AF65-F5344CB8AC3E}">
        <p14:creationId xmlns:p14="http://schemas.microsoft.com/office/powerpoint/2010/main" val="3893681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5316465-EE85-4A75-A360-34DDDA76057C}"/>
              </a:ext>
            </a:extLst>
          </p:cNvPr>
          <p:cNvSpPr>
            <a:spLocks noGrp="1"/>
          </p:cNvSpPr>
          <p:nvPr>
            <p:ph idx="1"/>
          </p:nvPr>
        </p:nvSpPr>
        <p:spPr/>
        <p:txBody>
          <a:bodyPr/>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Verdünnungseffekt: Körperflüssigkeiten und Ausscheidungen als nicht gefährdend eingestuft</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Besonderes Risiko: Bei </a:t>
            </a:r>
            <a:r>
              <a:rPr lang="de-DE" altLang="de-DE" b="1">
                <a:latin typeface="Arial" panose="020B0604020202020204" pitchFamily="34" charset="0"/>
                <a:ea typeface="ＭＳ Ｐゴシック" panose="020B0600070205080204" pitchFamily="34" charset="-128"/>
                <a:cs typeface="Geneva" charset="0"/>
              </a:rPr>
              <a:t>Erbrochenem</a:t>
            </a:r>
            <a:r>
              <a:rPr lang="de-DE" altLang="de-DE">
                <a:latin typeface="Arial" panose="020B0604020202020204" pitchFamily="34" charset="0"/>
                <a:ea typeface="ＭＳ Ｐゴシック" panose="020B0600070205080204" pitchFamily="34" charset="-128"/>
                <a:cs typeface="Geneva" charset="0"/>
              </a:rPr>
              <a:t> nach oraler Gabe bzw. nach Hochdosis-Therapie</a:t>
            </a:r>
          </a:p>
          <a:p>
            <a:endParaRPr lang="de-DE" altLang="de-DE">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None/>
            </a:pPr>
            <a:r>
              <a:rPr lang="de-DE" altLang="de-DE" sz="1700" b="1">
                <a:latin typeface="Arial" panose="020B0604020202020204" pitchFamily="34" charset="0"/>
                <a:ea typeface="ＭＳ Ｐゴシック" panose="020B0600070205080204" pitchFamily="34" charset="-128"/>
                <a:cs typeface="Geneva" charset="0"/>
              </a:rPr>
              <a:t>Persönliche Schutzausrüstung</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Schutzhandschuhe</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Berufskleidung</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Spritzschutz beim Reinigen der Gefäße</a:t>
            </a:r>
          </a:p>
          <a:p>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AFBE84FD-E9D6-4CAF-93F1-DCFFB6FAC8FF}"/>
              </a:ext>
            </a:extLst>
          </p:cNvPr>
          <p:cNvSpPr>
            <a:spLocks noGrp="1"/>
          </p:cNvSpPr>
          <p:nvPr>
            <p:ph type="ctrTitle"/>
          </p:nvPr>
        </p:nvSpPr>
        <p:spPr/>
        <p:txBody>
          <a:bodyPr/>
          <a:lstStyle/>
          <a:p>
            <a:r>
              <a:rPr lang="de-DE" altLang="de-DE">
                <a:ea typeface="ＭＳ Ｐゴシック" panose="020B0600070205080204" pitchFamily="34" charset="-128"/>
              </a:rPr>
              <a:t>Umgang mit Patientenausscheidungen</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7CD73EA9-DE3F-41A9-90AA-9A07F2CFF392}"/>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FB669D2A-A8AC-4CC5-B416-B5043317A743}"/>
              </a:ext>
            </a:extLst>
          </p:cNvPr>
          <p:cNvSpPr>
            <a:spLocks noGrp="1"/>
          </p:cNvSpPr>
          <p:nvPr>
            <p:ph type="sldNum" sz="quarter" idx="4"/>
          </p:nvPr>
        </p:nvSpPr>
        <p:spPr/>
        <p:txBody>
          <a:bodyPr/>
          <a:lstStyle/>
          <a:p>
            <a:pPr algn="r"/>
            <a:fld id="{D8EB360B-720C-704A-863E-A567E738ABDA}" type="slidenum">
              <a:rPr lang="de-DE" smtClean="0"/>
              <a:pPr algn="r"/>
              <a:t>65</a:t>
            </a:fld>
            <a:endParaRPr lang="de-DE"/>
          </a:p>
        </p:txBody>
      </p:sp>
    </p:spTree>
    <p:extLst>
      <p:ext uri="{BB962C8B-B14F-4D97-AF65-F5344CB8AC3E}">
        <p14:creationId xmlns:p14="http://schemas.microsoft.com/office/powerpoint/2010/main" val="411867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A51380E-3F1A-45B5-BCA4-6F4D9C104227}"/>
              </a:ext>
            </a:extLst>
          </p:cNvPr>
          <p:cNvSpPr>
            <a:spLocks noGrp="1"/>
          </p:cNvSpPr>
          <p:nvPr>
            <p:ph type="ctrTitle"/>
          </p:nvPr>
        </p:nvSpPr>
        <p:spPr/>
        <p:txBody>
          <a:bodyPr/>
          <a:lstStyle/>
          <a:p>
            <a:r>
              <a:rPr lang="de-DE" altLang="de-DE">
                <a:ea typeface="ＭＳ Ｐゴシック" panose="020B0600070205080204" pitchFamily="34" charset="-128"/>
              </a:rPr>
              <a:t>Ausscheidungsraten von Zytostatika (Auswahl) </a:t>
            </a:r>
            <a:r>
              <a:rPr lang="de-DE" altLang="de-DE" baseline="30000">
                <a:ea typeface="ＭＳ Ｐゴシック" panose="020B0600070205080204" pitchFamily="34" charset="-128"/>
              </a:rPr>
              <a:t>[17]</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9007AC2A-77C5-41A2-9B22-C83B7956759C}"/>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D13EB3F8-4121-4B97-857F-F06C4A5F4D9B}"/>
              </a:ext>
            </a:extLst>
          </p:cNvPr>
          <p:cNvSpPr>
            <a:spLocks noGrp="1"/>
          </p:cNvSpPr>
          <p:nvPr>
            <p:ph type="sldNum" sz="quarter" idx="4"/>
          </p:nvPr>
        </p:nvSpPr>
        <p:spPr/>
        <p:txBody>
          <a:bodyPr/>
          <a:lstStyle/>
          <a:p>
            <a:pPr algn="r"/>
            <a:fld id="{D8EB360B-720C-704A-863E-A567E738ABDA}" type="slidenum">
              <a:rPr lang="de-DE" smtClean="0"/>
              <a:pPr algn="r"/>
              <a:t>66</a:t>
            </a:fld>
            <a:endParaRPr lang="de-DE"/>
          </a:p>
        </p:txBody>
      </p:sp>
      <p:pic>
        <p:nvPicPr>
          <p:cNvPr id="7" name="Picture 5">
            <a:extLst>
              <a:ext uri="{FF2B5EF4-FFF2-40B4-BE49-F238E27FC236}">
                <a16:creationId xmlns:a16="http://schemas.microsoft.com/office/drawing/2014/main" id="{B564DB74-B627-40F6-B161-4AB5405EC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326" y="998746"/>
            <a:ext cx="5802945" cy="389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697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9640D8B-F533-4677-B821-A155CBA50112}"/>
              </a:ext>
            </a:extLst>
          </p:cNvPr>
          <p:cNvSpPr>
            <a:spLocks noGrp="1"/>
          </p:cNvSpPr>
          <p:nvPr>
            <p:ph idx="1"/>
          </p:nvPr>
        </p:nvSpPr>
        <p:spPr>
          <a:xfrm>
            <a:off x="1790702" y="1087041"/>
            <a:ext cx="6958851" cy="3613547"/>
          </a:xfrm>
        </p:spPr>
        <p:txBody>
          <a:bodyPr/>
          <a:lstStyle/>
          <a:p>
            <a:pPr>
              <a:buFont typeface="Wingdings" panose="05000000000000000000" pitchFamily="2" charset="2"/>
              <a:buChar char="§"/>
            </a:pPr>
            <a:r>
              <a:rPr lang="de-DE" altLang="de-DE" dirty="0">
                <a:latin typeface="Arial" panose="020B0604020202020204" pitchFamily="34" charset="0"/>
                <a:ea typeface="ＭＳ Ｐゴシック" panose="020B0600070205080204" pitchFamily="34" charset="-128"/>
                <a:cs typeface="Geneva" charset="0"/>
                <a:sym typeface="Wingdings" panose="05000000000000000000" pitchFamily="2" charset="2"/>
              </a:rPr>
              <a:t>Normale Schmutzwäsche (Bettwäsche, Handtücher, Kleidung): </a:t>
            </a:r>
            <a:r>
              <a:rPr lang="de-DE" altLang="de-DE" dirty="0">
                <a:solidFill>
                  <a:schemeClr val="tx1">
                    <a:lumMod val="65000"/>
                    <a:lumOff val="35000"/>
                  </a:schemeClr>
                </a:solidFill>
                <a:latin typeface="Arial" panose="020B0604020202020204" pitchFamily="34" charset="0"/>
                <a:ea typeface="ＭＳ Ｐゴシック" panose="020B0600070205080204" pitchFamily="34" charset="-128"/>
                <a:cs typeface="Geneva" charset="0"/>
                <a:sym typeface="Wingdings" panose="05000000000000000000" pitchFamily="2" charset="2"/>
              </a:rPr>
              <a:t>Wie</a:t>
            </a:r>
            <a:r>
              <a:rPr lang="de-DE" altLang="de-DE" dirty="0">
                <a:solidFill>
                  <a:srgbClr val="BE0023"/>
                </a:solidFill>
                <a:latin typeface="Arial" panose="020B0604020202020204" pitchFamily="34" charset="0"/>
                <a:ea typeface="ＭＳ Ｐゴシック" panose="020B0600070205080204" pitchFamily="34" charset="-128"/>
                <a:cs typeface="Geneva" charset="0"/>
                <a:sym typeface="Wingdings" panose="05000000000000000000" pitchFamily="2" charset="2"/>
              </a:rPr>
              <a:t> </a:t>
            </a:r>
            <a:r>
              <a:rPr lang="de-DE" altLang="de-DE" dirty="0">
                <a:solidFill>
                  <a:schemeClr val="tx1">
                    <a:lumMod val="65000"/>
                    <a:lumOff val="35000"/>
                  </a:schemeClr>
                </a:solidFill>
                <a:latin typeface="Arial" panose="020B0604020202020204" pitchFamily="34" charset="0"/>
                <a:ea typeface="ＭＳ Ｐゴシック" panose="020B0600070205080204" pitchFamily="34" charset="-128"/>
                <a:cs typeface="Geneva" charset="0"/>
                <a:sym typeface="Wingdings" panose="05000000000000000000" pitchFamily="2" charset="2"/>
              </a:rPr>
              <a:t>infektiöse Wäsche behandeln</a:t>
            </a:r>
          </a:p>
          <a:p>
            <a:pPr>
              <a:buFont typeface="Wingdings" panose="05000000000000000000" pitchFamily="2" charset="2"/>
              <a:buChar char="§"/>
            </a:pPr>
            <a:r>
              <a:rPr lang="de-DE" altLang="de-DE" dirty="0">
                <a:solidFill>
                  <a:schemeClr val="tx1">
                    <a:lumMod val="65000"/>
                    <a:lumOff val="35000"/>
                  </a:schemeClr>
                </a:solidFill>
                <a:latin typeface="Arial" panose="020B0604020202020204" pitchFamily="34" charset="0"/>
                <a:ea typeface="ＭＳ Ｐゴシック" panose="020B0600070205080204" pitchFamily="34" charset="-128"/>
                <a:cs typeface="Geneva" charset="0"/>
                <a:sym typeface="Wingdings" panose="05000000000000000000" pitchFamily="2" charset="2"/>
              </a:rPr>
              <a:t>Stark kontaminierte Textilien (</a:t>
            </a:r>
            <a:r>
              <a:rPr lang="de-DE" altLang="de-DE" dirty="0" err="1">
                <a:solidFill>
                  <a:schemeClr val="tx1">
                    <a:lumMod val="65000"/>
                    <a:lumOff val="35000"/>
                  </a:schemeClr>
                </a:solidFill>
                <a:latin typeface="Arial" panose="020B0604020202020204" pitchFamily="34" charset="0"/>
                <a:ea typeface="ＭＳ Ｐゴシック" panose="020B0600070205080204" pitchFamily="34" charset="-128"/>
                <a:cs typeface="Geneva" charset="0"/>
                <a:sym typeface="Wingdings" panose="05000000000000000000" pitchFamily="2" charset="2"/>
              </a:rPr>
              <a:t>Verschüttungen</a:t>
            </a:r>
            <a:r>
              <a:rPr lang="de-DE" altLang="de-DE" dirty="0">
                <a:solidFill>
                  <a:schemeClr val="tx1">
                    <a:lumMod val="65000"/>
                    <a:lumOff val="35000"/>
                  </a:schemeClr>
                </a:solidFill>
                <a:latin typeface="Arial" panose="020B0604020202020204" pitchFamily="34" charset="0"/>
                <a:ea typeface="ＭＳ Ｐゴシック" panose="020B0600070205080204" pitchFamily="34" charset="-128"/>
                <a:cs typeface="Geneva" charset="0"/>
                <a:sym typeface="Wingdings" panose="05000000000000000000" pitchFamily="2" charset="2"/>
              </a:rPr>
              <a:t>, Ausscheidungen): Intensivreinigung bzw. Entsorgung</a:t>
            </a:r>
          </a:p>
          <a:p>
            <a:r>
              <a:rPr lang="de-DE" dirty="0">
                <a:effectLst/>
                <a:latin typeface="+mj-lt"/>
                <a:ea typeface="Calibri" panose="020F0502020204030204" pitchFamily="34" charset="0"/>
                <a:cs typeface="Calibri" panose="020F0502020204030204" pitchFamily="34" charset="0"/>
              </a:rPr>
              <a:t>Bei Matratzen ist zur Vorbeugung einer Kontamination ein Matratzenschutz zu verwenden. Eine kontaminierte Matratze ist zu entsorgen.</a:t>
            </a:r>
          </a:p>
          <a:p>
            <a:endParaRPr lang="de-DE" altLang="de-DE" dirty="0">
              <a:latin typeface="Arial" panose="020B0604020202020204" pitchFamily="34" charset="0"/>
              <a:ea typeface="ＭＳ Ｐゴシック" panose="020B0600070205080204" pitchFamily="34" charset="-128"/>
              <a:cs typeface="Geneva" charset="0"/>
            </a:endParaRPr>
          </a:p>
          <a:p>
            <a:endParaRPr lang="de-DE" dirty="0"/>
          </a:p>
        </p:txBody>
      </p:sp>
      <p:sp>
        <p:nvSpPr>
          <p:cNvPr id="3" name="Titel 2">
            <a:extLst>
              <a:ext uri="{FF2B5EF4-FFF2-40B4-BE49-F238E27FC236}">
                <a16:creationId xmlns:a16="http://schemas.microsoft.com/office/drawing/2014/main" id="{8805C326-A50C-4AE2-8A78-538F8566E3D0}"/>
              </a:ext>
            </a:extLst>
          </p:cNvPr>
          <p:cNvSpPr>
            <a:spLocks noGrp="1"/>
          </p:cNvSpPr>
          <p:nvPr>
            <p:ph type="ctrTitle"/>
          </p:nvPr>
        </p:nvSpPr>
        <p:spPr/>
        <p:txBody>
          <a:bodyPr/>
          <a:lstStyle/>
          <a:p>
            <a:r>
              <a:rPr lang="de-DE" altLang="de-DE">
                <a:ea typeface="ＭＳ Ｐゴシック" panose="020B0600070205080204" pitchFamily="34" charset="-128"/>
              </a:rPr>
              <a:t>Kontaminierte Textilien</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1469E69E-4633-4C7D-9437-9E6E80DE4805}"/>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6BA3456F-CB38-481D-B8CF-5D1746F39757}"/>
              </a:ext>
            </a:extLst>
          </p:cNvPr>
          <p:cNvSpPr>
            <a:spLocks noGrp="1"/>
          </p:cNvSpPr>
          <p:nvPr>
            <p:ph type="sldNum" sz="quarter" idx="4"/>
          </p:nvPr>
        </p:nvSpPr>
        <p:spPr/>
        <p:txBody>
          <a:bodyPr/>
          <a:lstStyle/>
          <a:p>
            <a:pPr algn="r"/>
            <a:fld id="{D8EB360B-720C-704A-863E-A567E738ABDA}" type="slidenum">
              <a:rPr lang="de-DE" smtClean="0"/>
              <a:pPr algn="r"/>
              <a:t>67</a:t>
            </a:fld>
            <a:endParaRPr lang="de-DE"/>
          </a:p>
        </p:txBody>
      </p:sp>
    </p:spTree>
    <p:extLst>
      <p:ext uri="{BB962C8B-B14F-4D97-AF65-F5344CB8AC3E}">
        <p14:creationId xmlns:p14="http://schemas.microsoft.com/office/powerpoint/2010/main" val="2697341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9FBE4-1651-4137-B077-3CC507D2D55D}"/>
              </a:ext>
            </a:extLst>
          </p:cNvPr>
          <p:cNvSpPr>
            <a:spLocks noGrp="1"/>
          </p:cNvSpPr>
          <p:nvPr>
            <p:ph type="ctrTitle"/>
          </p:nvPr>
        </p:nvSpPr>
        <p:spPr/>
        <p:txBody>
          <a:bodyPr/>
          <a:lstStyle/>
          <a:p>
            <a:r>
              <a:rPr lang="de-DE" altLang="de-DE">
                <a:ea typeface="ＭＳ Ｐゴシック" panose="020B0600070205080204" pitchFamily="34" charset="-128"/>
              </a:rPr>
              <a:t>Verhalten und Maßnahmen bei Zytostatika-Unfällen </a:t>
            </a:r>
            <a:r>
              <a:rPr lang="de-DE" altLang="de-DE" b="0" baseline="30000">
                <a:ea typeface="ＭＳ Ｐゴシック" panose="020B0600070205080204" pitchFamily="34" charset="-128"/>
              </a:rPr>
              <a:t>[18]</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99D868E6-8AD3-4529-925A-AD4E77B1B30C}"/>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8F9039EC-7325-4FB4-9F66-91D25650CA38}"/>
              </a:ext>
            </a:extLst>
          </p:cNvPr>
          <p:cNvSpPr>
            <a:spLocks noGrp="1"/>
          </p:cNvSpPr>
          <p:nvPr>
            <p:ph type="sldNum" sz="quarter" idx="4"/>
          </p:nvPr>
        </p:nvSpPr>
        <p:spPr/>
        <p:txBody>
          <a:bodyPr/>
          <a:lstStyle/>
          <a:p>
            <a:pPr algn="r"/>
            <a:fld id="{D8EB360B-720C-704A-863E-A567E738ABDA}" type="slidenum">
              <a:rPr lang="de-DE" smtClean="0"/>
              <a:pPr algn="r"/>
              <a:t>68</a:t>
            </a:fld>
            <a:endParaRPr lang="de-DE"/>
          </a:p>
        </p:txBody>
      </p:sp>
    </p:spTree>
    <p:extLst>
      <p:ext uri="{BB962C8B-B14F-4D97-AF65-F5344CB8AC3E}">
        <p14:creationId xmlns:p14="http://schemas.microsoft.com/office/powerpoint/2010/main" val="1738413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04F4E4-D3AA-4AEE-B111-13CC2C189973}"/>
              </a:ext>
            </a:extLst>
          </p:cNvPr>
          <p:cNvSpPr>
            <a:spLocks noGrp="1"/>
          </p:cNvSpPr>
          <p:nvPr>
            <p:ph type="ctrTitle"/>
          </p:nvPr>
        </p:nvSpPr>
        <p:spPr/>
        <p:txBody>
          <a:bodyPr/>
          <a:lstStyle/>
          <a:p>
            <a:r>
              <a:rPr lang="de-DE" altLang="de-DE">
                <a:ea typeface="ＭＳ Ｐゴシック" panose="020B0600070205080204" pitchFamily="34" charset="-128"/>
              </a:rPr>
              <a:t>Grundregeln</a:t>
            </a:r>
            <a:endParaRPr lang="de-DE"/>
          </a:p>
        </p:txBody>
      </p:sp>
      <p:sp>
        <p:nvSpPr>
          <p:cNvPr id="4" name="Vertikaler Textplatzhalter 3">
            <a:extLst>
              <a:ext uri="{FF2B5EF4-FFF2-40B4-BE49-F238E27FC236}">
                <a16:creationId xmlns:a16="http://schemas.microsoft.com/office/drawing/2014/main" id="{006CFE80-4731-432C-BB89-02244991BABD}"/>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FD052765-1F47-4F9B-96FD-12EFA94CAEC7}"/>
              </a:ext>
            </a:extLst>
          </p:cNvPr>
          <p:cNvSpPr>
            <a:spLocks noGrp="1"/>
          </p:cNvSpPr>
          <p:nvPr>
            <p:ph type="sldNum" sz="quarter" idx="4"/>
          </p:nvPr>
        </p:nvSpPr>
        <p:spPr/>
        <p:txBody>
          <a:bodyPr/>
          <a:lstStyle/>
          <a:p>
            <a:pPr algn="r"/>
            <a:fld id="{D8EB360B-720C-704A-863E-A567E738ABDA}" type="slidenum">
              <a:rPr lang="de-DE" smtClean="0"/>
              <a:pPr algn="r"/>
              <a:t>69</a:t>
            </a:fld>
            <a:endParaRPr lang="de-DE"/>
          </a:p>
        </p:txBody>
      </p:sp>
      <p:sp>
        <p:nvSpPr>
          <p:cNvPr id="6" name="Abgerundetes Rechteck 5">
            <a:extLst>
              <a:ext uri="{FF2B5EF4-FFF2-40B4-BE49-F238E27FC236}">
                <a16:creationId xmlns:a16="http://schemas.microsoft.com/office/drawing/2014/main" id="{478C838D-C793-456D-89E0-83190FA1C5C8}"/>
              </a:ext>
            </a:extLst>
          </p:cNvPr>
          <p:cNvSpPr>
            <a:spLocks noChangeArrowheads="1"/>
          </p:cNvSpPr>
          <p:nvPr/>
        </p:nvSpPr>
        <p:spPr bwMode="auto">
          <a:xfrm>
            <a:off x="1785342" y="1214327"/>
            <a:ext cx="6883400" cy="2259211"/>
          </a:xfrm>
          <a:prstGeom prst="roundRect">
            <a:avLst>
              <a:gd name="adj" fmla="val 11597"/>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nchor="t">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700"/>
              </a:spcAft>
              <a:buSzPct val="110000"/>
              <a:buFontTx/>
              <a:buAutoNum type="arabicPeriod"/>
              <a:defRPr/>
            </a:pPr>
            <a:r>
              <a:rPr lang="de-DE" altLang="de-DE" sz="2000" b="1">
                <a:solidFill>
                  <a:schemeClr val="bg1"/>
                </a:solidFill>
                <a:latin typeface="Arial"/>
                <a:ea typeface="ＭＳ Ｐゴシック"/>
                <a:cs typeface="Arial"/>
              </a:rPr>
              <a:t>Ruhe bewahren! Hilfe herbeirufen! </a:t>
            </a:r>
            <a:br>
              <a:rPr lang="de-DE" altLang="de-DE" sz="2000" b="1"/>
            </a:br>
            <a:r>
              <a:rPr lang="de-DE" altLang="de-DE" sz="2000" b="1">
                <a:solidFill>
                  <a:schemeClr val="bg1"/>
                </a:solidFill>
                <a:latin typeface="Arial"/>
                <a:ea typeface="ＭＳ Ｐゴシック"/>
                <a:cs typeface="Arial"/>
              </a:rPr>
              <a:t> Zugluft vermeiden!</a:t>
            </a:r>
            <a:br>
              <a:rPr lang="de-DE" altLang="de-DE" sz="2000" b="1"/>
            </a:br>
            <a:r>
              <a:rPr lang="de-DE" altLang="de-DE" sz="2000" b="1">
                <a:solidFill>
                  <a:schemeClr val="bg1"/>
                </a:solidFill>
                <a:latin typeface="Arial"/>
                <a:ea typeface="ＭＳ Ｐゴシック"/>
                <a:cs typeface="Arial"/>
              </a:rPr>
              <a:t> </a:t>
            </a:r>
            <a:r>
              <a:rPr lang="de-DE" altLang="de-DE" sz="2000">
                <a:solidFill>
                  <a:schemeClr val="bg1"/>
                </a:solidFill>
                <a:latin typeface="Arial"/>
                <a:ea typeface="ＭＳ Ｐゴシック"/>
                <a:cs typeface="Arial"/>
              </a:rPr>
              <a:t>(Fenster und Türen schließen)</a:t>
            </a:r>
            <a:endParaRPr lang="de-DE" altLang="de-DE" sz="2000" b="1">
              <a:solidFill>
                <a:schemeClr val="bg1"/>
              </a:solidFill>
              <a:latin typeface="Arial"/>
              <a:ea typeface="ＭＳ Ｐゴシック"/>
              <a:cs typeface="Arial"/>
            </a:endParaRPr>
          </a:p>
          <a:p>
            <a:pPr eaLnBrk="1" hangingPunct="1">
              <a:spcAft>
                <a:spcPts val="700"/>
              </a:spcAft>
              <a:buSzPct val="110000"/>
              <a:buFontTx/>
              <a:buAutoNum type="arabicPeriod"/>
              <a:defRPr/>
            </a:pPr>
            <a:r>
              <a:rPr lang="de-DE" altLang="de-DE" sz="2000" b="1">
                <a:solidFill>
                  <a:schemeClr val="bg1"/>
                </a:solidFill>
                <a:latin typeface="Arial"/>
                <a:ea typeface="ＭＳ Ｐゴシック"/>
                <a:cs typeface="Arial"/>
              </a:rPr>
              <a:t>Dekontamination von Personen</a:t>
            </a:r>
          </a:p>
          <a:p>
            <a:pPr eaLnBrk="1" hangingPunct="1">
              <a:spcAft>
                <a:spcPts val="700"/>
              </a:spcAft>
              <a:buSzPct val="110000"/>
              <a:buFontTx/>
              <a:buAutoNum type="arabicPeriod"/>
              <a:defRPr/>
            </a:pPr>
            <a:r>
              <a:rPr lang="de-DE" altLang="de-DE" sz="2000" b="1">
                <a:solidFill>
                  <a:schemeClr val="bg1"/>
                </a:solidFill>
                <a:latin typeface="Arial"/>
                <a:ea typeface="ＭＳ Ｐゴシック"/>
                <a:cs typeface="Arial"/>
              </a:rPr>
              <a:t>Dekontamination von Oberflächen</a:t>
            </a:r>
          </a:p>
          <a:p>
            <a:pPr eaLnBrk="1" hangingPunct="1">
              <a:spcAft>
                <a:spcPts val="700"/>
              </a:spcAft>
              <a:buSzPct val="110000"/>
              <a:buFontTx/>
              <a:buAutoNum type="arabicPeriod"/>
              <a:defRPr/>
            </a:pPr>
            <a:r>
              <a:rPr lang="de-DE" altLang="de-DE" sz="2000" b="1">
                <a:solidFill>
                  <a:schemeClr val="bg1"/>
                </a:solidFill>
                <a:latin typeface="Arial"/>
                <a:ea typeface="ＭＳ Ｐゴシック"/>
                <a:cs typeface="Arial"/>
              </a:rPr>
              <a:t>Unfallbericht</a:t>
            </a:r>
            <a:endParaRPr kumimoji="1" lang="de-DE" altLang="de-DE" sz="2000" b="1">
              <a:solidFill>
                <a:schemeClr val="bg1"/>
              </a:solidFill>
              <a:latin typeface="Arial"/>
              <a:ea typeface="ＭＳ Ｐゴシック"/>
              <a:cs typeface="Arial"/>
            </a:endParaRPr>
          </a:p>
        </p:txBody>
      </p:sp>
      <p:pic>
        <p:nvPicPr>
          <p:cNvPr id="7" name="Bild 6" descr="fk_gsw_berner_s01a_schild.png">
            <a:extLst>
              <a:ext uri="{FF2B5EF4-FFF2-40B4-BE49-F238E27FC236}">
                <a16:creationId xmlns:a16="http://schemas.microsoft.com/office/drawing/2014/main" id="{5E4831D4-D3B8-48C2-8672-4900754BE7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7476" y="2213894"/>
            <a:ext cx="2788639" cy="355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093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6279A52-AFAE-4AC8-897B-D6FB313E2423}"/>
              </a:ext>
            </a:extLst>
          </p:cNvPr>
          <p:cNvSpPr>
            <a:spLocks noGrp="1"/>
          </p:cNvSpPr>
          <p:nvPr>
            <p:ph idx="1"/>
          </p:nvPr>
        </p:nvSpPr>
        <p:spPr/>
        <p:txBody>
          <a:bodyPr/>
          <a:lstStyle/>
          <a:p>
            <a:pPr marL="0" indent="0">
              <a:buFont typeface="Arial" panose="020B0604020202020204" pitchFamily="34" charset="0"/>
              <a:buNone/>
              <a:defRPr/>
            </a:pPr>
            <a:r>
              <a:rPr lang="de-DE" altLang="de-DE" sz="1700" b="1">
                <a:latin typeface="Arial" pitchFamily="34" charset="0"/>
                <a:ea typeface="ＭＳ Ｐゴシック" pitchFamily="34" charset="-128"/>
                <a:cs typeface="Arial" pitchFamily="34" charset="0"/>
              </a:rPr>
              <a:t>Leitlinien / Richtlinien</a:t>
            </a:r>
          </a:p>
          <a:p>
            <a:pPr>
              <a:buFont typeface="Wingdings" panose="05000000000000000000" pitchFamily="2" charset="2"/>
              <a:buChar char="§"/>
              <a:defRPr/>
            </a:pPr>
            <a:r>
              <a:rPr lang="de-DE" altLang="de-DE">
                <a:latin typeface="Arial" pitchFamily="34" charset="0"/>
                <a:ea typeface="ＭＳ Ｐゴシック" pitchFamily="34" charset="-128"/>
                <a:cs typeface="Arial" pitchFamily="34" charset="0"/>
              </a:rPr>
              <a:t>~1980: Einführung von Leitlinien / Richtlinien zum sicheren Umgang mit CMR-Arzneimitteln</a:t>
            </a:r>
          </a:p>
          <a:p>
            <a:pPr marL="714375" lvl="2" indent="-269875">
              <a:buFont typeface="Symbol" panose="05050102010706020507" pitchFamily="18" charset="2"/>
              <a:buChar char="-"/>
              <a:defRPr/>
            </a:pPr>
            <a:r>
              <a:rPr lang="de-DE" altLang="de-DE">
                <a:latin typeface="Arial" pitchFamily="34" charset="0"/>
                <a:ea typeface="ＭＳ Ｐゴシック" pitchFamily="34" charset="-128"/>
                <a:cs typeface="Arial" pitchFamily="34" charset="0"/>
              </a:rPr>
              <a:t>Herstellung unter einer Sicherheitswerkbank</a:t>
            </a:r>
            <a:endParaRPr lang="de-DE" altLang="de-DE" sz="1800">
              <a:latin typeface="Arial" pitchFamily="34" charset="0"/>
              <a:ea typeface="ＭＳ Ｐゴシック" pitchFamily="34" charset="-128"/>
              <a:cs typeface="Arial" pitchFamily="34" charset="0"/>
            </a:endParaRPr>
          </a:p>
          <a:p>
            <a:pPr marL="714375" lvl="2" indent="-269875">
              <a:buFont typeface="Symbol" panose="05050102010706020507" pitchFamily="18" charset="2"/>
              <a:buChar char="-"/>
              <a:defRPr/>
            </a:pPr>
            <a:r>
              <a:rPr lang="de-DE" altLang="de-DE">
                <a:latin typeface="Arial" pitchFamily="34" charset="0"/>
                <a:ea typeface="ＭＳ Ｐゴシック" pitchFamily="34" charset="-128"/>
                <a:cs typeface="Arial" pitchFamily="34" charset="0"/>
              </a:rPr>
              <a:t>Unterweisung des Personals</a:t>
            </a:r>
            <a:endParaRPr lang="de-DE" altLang="de-DE" sz="1800">
              <a:latin typeface="Arial" pitchFamily="34" charset="0"/>
              <a:ea typeface="ＭＳ Ｐゴシック" pitchFamily="34" charset="-128"/>
              <a:cs typeface="Arial" pitchFamily="34" charset="0"/>
            </a:endParaRPr>
          </a:p>
          <a:p>
            <a:pPr marL="714375" lvl="2" indent="-269875">
              <a:buFont typeface="Symbol" panose="05050102010706020507" pitchFamily="18" charset="2"/>
              <a:buChar char="-"/>
              <a:defRPr/>
            </a:pPr>
            <a:r>
              <a:rPr lang="de-DE" altLang="de-DE">
                <a:latin typeface="Arial" pitchFamily="34" charset="0"/>
                <a:ea typeface="ＭＳ Ｐゴシック" pitchFamily="34" charset="-128"/>
                <a:cs typeface="Arial" pitchFamily="34" charset="0"/>
              </a:rPr>
              <a:t>Tragen persönlicher Schutzausrüstung (PSA)</a:t>
            </a:r>
          </a:p>
          <a:p>
            <a:pPr lvl="1">
              <a:buFont typeface="Wingdings" panose="05000000000000000000" pitchFamily="2" charset="2"/>
              <a:buChar char="§"/>
              <a:defRPr/>
            </a:pPr>
            <a:endParaRPr lang="de-DE" altLang="de-DE" sz="1800">
              <a:latin typeface="Arial" pitchFamily="34" charset="0"/>
              <a:ea typeface="ＭＳ Ｐゴシック" pitchFamily="34" charset="-128"/>
              <a:cs typeface="Arial" pitchFamily="34" charset="0"/>
            </a:endParaRPr>
          </a:p>
          <a:p>
            <a:pPr>
              <a:buFont typeface="Wingdings" panose="05000000000000000000" pitchFamily="2" charset="2"/>
              <a:buChar char="§"/>
              <a:defRPr/>
            </a:pPr>
            <a:r>
              <a:rPr lang="de-DE" altLang="de-DE">
                <a:latin typeface="Arial" pitchFamily="34" charset="0"/>
                <a:ea typeface="ＭＳ Ｐゴシック" pitchFamily="34" charset="-128"/>
                <a:cs typeface="Arial" pitchFamily="34" charset="0"/>
              </a:rPr>
              <a:t>Trotz Einführung dieser Maßnahmen sind Kontaminationen des Personals &amp; der Umgebung noch weit verbreitet</a:t>
            </a:r>
          </a:p>
          <a:p>
            <a:pPr>
              <a:buFont typeface="Wingdings" panose="05000000000000000000" pitchFamily="2" charset="2"/>
              <a:buChar char="§"/>
              <a:defRPr/>
            </a:pPr>
            <a:endParaRPr lang="de-DE" altLang="de-DE">
              <a:latin typeface="Arial" pitchFamily="34" charset="0"/>
              <a:ea typeface="ＭＳ Ｐゴシック" pitchFamily="34" charset="-128"/>
              <a:cs typeface="Arial" pitchFamily="34" charset="0"/>
            </a:endParaRPr>
          </a:p>
          <a:p>
            <a:endParaRPr lang="de-DE"/>
          </a:p>
        </p:txBody>
      </p:sp>
      <p:sp>
        <p:nvSpPr>
          <p:cNvPr id="3" name="Titel 2">
            <a:extLst>
              <a:ext uri="{FF2B5EF4-FFF2-40B4-BE49-F238E27FC236}">
                <a16:creationId xmlns:a16="http://schemas.microsoft.com/office/drawing/2014/main" id="{8E84E1E1-EA23-40B0-BC04-AB3702950BB6}"/>
              </a:ext>
            </a:extLst>
          </p:cNvPr>
          <p:cNvSpPr>
            <a:spLocks noGrp="1"/>
          </p:cNvSpPr>
          <p:nvPr>
            <p:ph type="ctrTitle"/>
          </p:nvPr>
        </p:nvSpPr>
        <p:spPr/>
        <p:txBody>
          <a:bodyPr/>
          <a:lstStyle/>
          <a:p>
            <a:r>
              <a:rPr lang="de-DE" altLang="de-DE">
                <a:ea typeface="ＭＳ Ｐゴシック" panose="020B0600070205080204" pitchFamily="34" charset="-128"/>
              </a:rPr>
              <a:t>Kontamination des Personals &amp; der Umgebung</a:t>
            </a:r>
            <a:endParaRPr lang="de-DE"/>
          </a:p>
        </p:txBody>
      </p:sp>
      <p:sp>
        <p:nvSpPr>
          <p:cNvPr id="4" name="Vertikaler Textplatzhalter 3">
            <a:extLst>
              <a:ext uri="{FF2B5EF4-FFF2-40B4-BE49-F238E27FC236}">
                <a16:creationId xmlns:a16="http://schemas.microsoft.com/office/drawing/2014/main" id="{8491A4D7-8017-4FFF-8A65-CD97FBF8182E}"/>
              </a:ext>
            </a:extLst>
          </p:cNvPr>
          <p:cNvSpPr>
            <a:spLocks noGrp="1"/>
          </p:cNvSpPr>
          <p:nvPr>
            <p:ph type="body" orient="vert" sz="quarter" idx="11"/>
          </p:nvPr>
        </p:nvSpPr>
        <p:spPr/>
        <p:txBody>
          <a:bodyPr/>
          <a:lstStyle/>
          <a:p>
            <a:r>
              <a:rPr lang="de-DE"/>
              <a:t>PP-ON-DE-1433</a:t>
            </a:r>
          </a:p>
          <a:p>
            <a:endParaRPr lang="de-DE"/>
          </a:p>
        </p:txBody>
      </p:sp>
      <p:sp>
        <p:nvSpPr>
          <p:cNvPr id="5" name="Foliennummernplatzhalter 4">
            <a:extLst>
              <a:ext uri="{FF2B5EF4-FFF2-40B4-BE49-F238E27FC236}">
                <a16:creationId xmlns:a16="http://schemas.microsoft.com/office/drawing/2014/main" id="{43C7A6D9-EB60-4111-824F-8B67A257EBCE}"/>
              </a:ext>
            </a:extLst>
          </p:cNvPr>
          <p:cNvSpPr>
            <a:spLocks noGrp="1"/>
          </p:cNvSpPr>
          <p:nvPr>
            <p:ph type="sldNum" sz="quarter" idx="4"/>
          </p:nvPr>
        </p:nvSpPr>
        <p:spPr/>
        <p:txBody>
          <a:bodyPr/>
          <a:lstStyle/>
          <a:p>
            <a:pPr algn="r"/>
            <a:fld id="{D8EB360B-720C-704A-863E-A567E738ABDA}" type="slidenum">
              <a:rPr lang="de-DE" smtClean="0"/>
              <a:pPr algn="r"/>
              <a:t>7</a:t>
            </a:fld>
            <a:endParaRPr lang="de-DE"/>
          </a:p>
        </p:txBody>
      </p:sp>
    </p:spTree>
    <p:extLst>
      <p:ext uri="{BB962C8B-B14F-4D97-AF65-F5344CB8AC3E}">
        <p14:creationId xmlns:p14="http://schemas.microsoft.com/office/powerpoint/2010/main" val="11886829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280E035-8957-4404-8FDD-E702E180C869}"/>
              </a:ext>
            </a:extLst>
          </p:cNvPr>
          <p:cNvSpPr>
            <a:spLocks noGrp="1"/>
          </p:cNvSpPr>
          <p:nvPr>
            <p:ph idx="1"/>
          </p:nvPr>
        </p:nvSpPr>
        <p:spPr>
          <a:xfrm>
            <a:off x="1790703" y="1087041"/>
            <a:ext cx="5418171" cy="3613547"/>
          </a:xfrm>
        </p:spPr>
        <p:txBody>
          <a:bodyPr lIns="91440" tIns="45720" rIns="91440" bIns="45720" anchor="t"/>
          <a:lstStyle/>
          <a:p>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pPr marL="0" indent="0">
              <a:buNone/>
            </a:pPr>
            <a:endParaRPr lang="de-DE" altLang="de-DE">
              <a:ea typeface="ＭＳ Ｐゴシック" panose="020B0600070205080204" pitchFamily="34" charset="-128"/>
              <a:cs typeface="Geneva" charset="0"/>
            </a:endParaRPr>
          </a:p>
          <a:p>
            <a:r>
              <a:rPr lang="de-DE" altLang="de-DE">
                <a:ea typeface="ＭＳ Ｐゴシック" panose="020B0600070205080204" pitchFamily="34" charset="-128"/>
                <a:cs typeface="Geneva" charset="0"/>
              </a:rPr>
              <a:t>Hilfe herbeirufen</a:t>
            </a:r>
          </a:p>
          <a:p>
            <a:endParaRPr lang="de-DE" altLang="de-DE">
              <a:ea typeface="ＭＳ Ｐゴシック" panose="020B0600070205080204" pitchFamily="34" charset="-128"/>
              <a:cs typeface="Geneva" charset="0"/>
            </a:endParaRPr>
          </a:p>
          <a:p>
            <a:pPr>
              <a:buFont typeface="Wingdings" panose="05000000000000000000" pitchFamily="2" charset="2"/>
              <a:buNone/>
            </a:pPr>
            <a:r>
              <a:rPr lang="de-DE" altLang="de-DE" sz="1800" b="1">
                <a:ea typeface="ＭＳ Ｐゴシック" panose="020B0600070205080204" pitchFamily="34" charset="-128"/>
                <a:cs typeface="Geneva" charset="0"/>
              </a:rPr>
              <a:t>Hautkontakt</a:t>
            </a:r>
          </a:p>
          <a:p>
            <a:r>
              <a:rPr lang="de-DE" altLang="de-DE">
                <a:ea typeface="ＭＳ Ｐゴシック"/>
                <a:cs typeface="Geneva" charset="0"/>
              </a:rPr>
              <a:t>Betroffene Stelle sofort gründlich mit fließendem kaltem Wasser abspülen (zunächst keine Seife verwenden), nicht eincremen, ggf. Arzt konsultieren</a:t>
            </a:r>
          </a:p>
          <a:p>
            <a:endParaRPr lang="de-DE"/>
          </a:p>
        </p:txBody>
      </p:sp>
      <p:sp>
        <p:nvSpPr>
          <p:cNvPr id="3" name="Titel 2">
            <a:extLst>
              <a:ext uri="{FF2B5EF4-FFF2-40B4-BE49-F238E27FC236}">
                <a16:creationId xmlns:a16="http://schemas.microsoft.com/office/drawing/2014/main" id="{D9CDB979-EA1F-45A1-B219-B86D6F86E624}"/>
              </a:ext>
            </a:extLst>
          </p:cNvPr>
          <p:cNvSpPr>
            <a:spLocks noGrp="1"/>
          </p:cNvSpPr>
          <p:nvPr>
            <p:ph type="ctrTitle"/>
          </p:nvPr>
        </p:nvSpPr>
        <p:spPr/>
        <p:txBody>
          <a:bodyPr/>
          <a:lstStyle/>
          <a:p>
            <a:r>
              <a:rPr lang="de-DE" altLang="de-DE">
                <a:ea typeface="ＭＳ Ｐゴシック" panose="020B0600070205080204" pitchFamily="34" charset="-128"/>
              </a:rPr>
              <a:t>Dekontamination von Personen</a:t>
            </a:r>
            <a:endParaRPr lang="de-DE"/>
          </a:p>
        </p:txBody>
      </p:sp>
      <p:sp>
        <p:nvSpPr>
          <p:cNvPr id="4" name="Vertikaler Textplatzhalter 3">
            <a:extLst>
              <a:ext uri="{FF2B5EF4-FFF2-40B4-BE49-F238E27FC236}">
                <a16:creationId xmlns:a16="http://schemas.microsoft.com/office/drawing/2014/main" id="{83E1A29D-40D5-4361-9275-BB066120D76B}"/>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707A0981-5CBF-4AB2-BDD4-1ECAC63EC8F0}"/>
              </a:ext>
            </a:extLst>
          </p:cNvPr>
          <p:cNvSpPr>
            <a:spLocks noGrp="1"/>
          </p:cNvSpPr>
          <p:nvPr>
            <p:ph type="sldNum" sz="quarter" idx="4"/>
          </p:nvPr>
        </p:nvSpPr>
        <p:spPr/>
        <p:txBody>
          <a:bodyPr/>
          <a:lstStyle/>
          <a:p>
            <a:pPr algn="r"/>
            <a:fld id="{D8EB360B-720C-704A-863E-A567E738ABDA}" type="slidenum">
              <a:rPr lang="de-DE" smtClean="0"/>
              <a:pPr algn="r"/>
              <a:t>70</a:t>
            </a:fld>
            <a:endParaRPr lang="de-DE"/>
          </a:p>
        </p:txBody>
      </p:sp>
      <p:sp>
        <p:nvSpPr>
          <p:cNvPr id="6" name="Abgerundetes Rechteck 6">
            <a:extLst>
              <a:ext uri="{FF2B5EF4-FFF2-40B4-BE49-F238E27FC236}">
                <a16:creationId xmlns:a16="http://schemas.microsoft.com/office/drawing/2014/main" id="{DAD9AA9F-9052-442E-99FF-696239AC5A75}"/>
              </a:ext>
            </a:extLst>
          </p:cNvPr>
          <p:cNvSpPr>
            <a:spLocks noChangeArrowheads="1"/>
          </p:cNvSpPr>
          <p:nvPr/>
        </p:nvSpPr>
        <p:spPr bwMode="auto">
          <a:xfrm>
            <a:off x="1790703" y="1414256"/>
            <a:ext cx="4237958" cy="670337"/>
          </a:xfrm>
          <a:prstGeom prst="roundRect">
            <a:avLst>
              <a:gd name="adj" fmla="val 28157"/>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ctr">
            <a:spAutoFit/>
          </a:bodyPr>
          <a:lstStyle/>
          <a:p>
            <a:pPr marL="88900" indent="-88900" algn="ctr" eaLnBrk="1" hangingPunct="1">
              <a:defRPr/>
            </a:pPr>
            <a:r>
              <a:rPr lang="de-DE" sz="2000" b="1">
                <a:solidFill>
                  <a:schemeClr val="bg1"/>
                </a:solidFill>
                <a:latin typeface="Arial" pitchFamily="-110" charset="-52"/>
                <a:ea typeface="Geneva" pitchFamily="-110" charset="-128"/>
                <a:cs typeface="Geneva" pitchFamily="-110" charset="-128"/>
              </a:rPr>
              <a:t> </a:t>
            </a:r>
            <a:r>
              <a:rPr lang="de-DE" sz="1650" b="1">
                <a:solidFill>
                  <a:schemeClr val="bg1"/>
                </a:solidFill>
                <a:latin typeface="Arial" pitchFamily="-110" charset="-52"/>
                <a:ea typeface="Geneva" pitchFamily="-110" charset="-128"/>
                <a:cs typeface="Geneva" pitchFamily="-110" charset="-128"/>
              </a:rPr>
              <a:t>Personendekontamination immer</a:t>
            </a:r>
          </a:p>
          <a:p>
            <a:pPr marL="88900" indent="-88900" algn="ctr" eaLnBrk="1" hangingPunct="1">
              <a:defRPr/>
            </a:pPr>
            <a:r>
              <a:rPr lang="de-DE" sz="1650" b="1">
                <a:solidFill>
                  <a:schemeClr val="bg1"/>
                </a:solidFill>
                <a:latin typeface="Arial" pitchFamily="-110" charset="-52"/>
                <a:ea typeface="Geneva" pitchFamily="-110" charset="-128"/>
                <a:cs typeface="Geneva" pitchFamily="-110" charset="-128"/>
              </a:rPr>
              <a:t> </a:t>
            </a:r>
            <a:r>
              <a:rPr lang="de-DE" sz="1650" b="1" i="1" u="sng">
                <a:solidFill>
                  <a:schemeClr val="bg1"/>
                </a:solidFill>
                <a:latin typeface="Arial" pitchFamily="-110" charset="-52"/>
                <a:ea typeface="Geneva" pitchFamily="-110" charset="-128"/>
                <a:cs typeface="Geneva" pitchFamily="-110" charset="-128"/>
              </a:rPr>
              <a:t>vor</a:t>
            </a:r>
            <a:r>
              <a:rPr lang="de-DE" sz="1650" b="1">
                <a:solidFill>
                  <a:schemeClr val="bg1"/>
                </a:solidFill>
                <a:latin typeface="Arial" pitchFamily="-110" charset="-52"/>
                <a:ea typeface="Geneva" pitchFamily="-110" charset="-128"/>
                <a:cs typeface="Geneva" pitchFamily="-110" charset="-128"/>
              </a:rPr>
              <a:t> Sachdekontamination</a:t>
            </a:r>
          </a:p>
        </p:txBody>
      </p:sp>
      <p:pic>
        <p:nvPicPr>
          <p:cNvPr id="7" name="Bild 7" descr="fk_gsw_berner_toxi_haut_v2_2.png">
            <a:extLst>
              <a:ext uri="{FF2B5EF4-FFF2-40B4-BE49-F238E27FC236}">
                <a16:creationId xmlns:a16="http://schemas.microsoft.com/office/drawing/2014/main" id="{B1C80B0B-0548-40C0-AEAE-C1A63F1EC7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1703" y="3354550"/>
            <a:ext cx="1004591" cy="104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253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79A761E-FD61-4809-A8ED-307B5A886D23}"/>
              </a:ext>
            </a:extLst>
          </p:cNvPr>
          <p:cNvSpPr>
            <a:spLocks noGrp="1"/>
          </p:cNvSpPr>
          <p:nvPr>
            <p:ph idx="1"/>
          </p:nvPr>
        </p:nvSpPr>
        <p:spPr>
          <a:xfrm>
            <a:off x="1790702" y="1087041"/>
            <a:ext cx="5248051" cy="3613547"/>
          </a:xfrm>
        </p:spPr>
        <p:txBody>
          <a:bodyPr lIns="91440" tIns="45720" rIns="91440" bIns="45720" anchor="t"/>
          <a:lstStyle/>
          <a:p>
            <a:pPr>
              <a:buFont typeface="Wingdings" panose="05000000000000000000" pitchFamily="2" charset="2"/>
              <a:buNone/>
            </a:pPr>
            <a:r>
              <a:rPr lang="de-DE" altLang="de-DE" sz="1700" b="1" dirty="0">
                <a:ea typeface="ＭＳ Ｐゴシック"/>
                <a:cs typeface="Geneva" charset="0"/>
              </a:rPr>
              <a:t>Augenkontakt</a:t>
            </a:r>
          </a:p>
          <a:p>
            <a:r>
              <a:rPr lang="de-DE" altLang="de-DE" dirty="0">
                <a:ea typeface="ＭＳ Ｐゴシック"/>
                <a:cs typeface="Geneva" charset="0"/>
              </a:rPr>
              <a:t>Unverzüglich mind. 10 min mit reichlich </a:t>
            </a:r>
            <a:br>
              <a:rPr lang="de-DE" altLang="de-DE" dirty="0">
                <a:ea typeface="ＭＳ Ｐゴシック" panose="020B0600070205080204" pitchFamily="34" charset="-128"/>
                <a:cs typeface="Geneva" charset="0"/>
              </a:rPr>
            </a:br>
            <a:r>
              <a:rPr lang="de-DE" altLang="de-DE" dirty="0">
                <a:ea typeface="ＭＳ Ｐゴシック"/>
                <a:cs typeface="Geneva" charset="0"/>
              </a:rPr>
              <a:t>Wasser oder </a:t>
            </a:r>
            <a:r>
              <a:rPr lang="de-DE" altLang="de-DE" dirty="0" err="1">
                <a:ea typeface="ＭＳ Ｐゴシック"/>
                <a:cs typeface="Geneva" charset="0"/>
              </a:rPr>
              <a:t>isotoner</a:t>
            </a:r>
            <a:r>
              <a:rPr lang="de-DE" altLang="de-DE" dirty="0">
                <a:ea typeface="ＭＳ Ｐゴシック"/>
                <a:cs typeface="Geneva" charset="0"/>
              </a:rPr>
              <a:t> Kochsalzlösung bei geöffnetem </a:t>
            </a:r>
            <a:r>
              <a:rPr lang="de-DE" altLang="de-DE" dirty="0" err="1">
                <a:ea typeface="ＭＳ Ｐゴシック"/>
                <a:cs typeface="Geneva" charset="0"/>
              </a:rPr>
              <a:t>Lidspalt</a:t>
            </a:r>
            <a:r>
              <a:rPr lang="de-DE" altLang="de-DE" dirty="0">
                <a:ea typeface="ＭＳ Ｐゴシック"/>
                <a:cs typeface="Geneva" charset="0"/>
              </a:rPr>
              <a:t> spülen (ggf. Augendusche)</a:t>
            </a:r>
          </a:p>
          <a:p>
            <a:r>
              <a:rPr lang="de-DE" dirty="0">
                <a:ea typeface="+mn-lt"/>
                <a:cs typeface="+mn-lt"/>
              </a:rPr>
              <a:t>Insbesondere bei reizenden Substanzen ist ein Augenarzt aufzusuchen</a:t>
            </a:r>
          </a:p>
          <a:p>
            <a:pPr>
              <a:buFont typeface="Wingdings" panose="05000000000000000000" pitchFamily="2" charset="2"/>
              <a:buNone/>
            </a:pPr>
            <a:r>
              <a:rPr lang="de-DE" altLang="de-DE" sz="1700" b="1" dirty="0">
                <a:ea typeface="ＭＳ Ｐゴシック"/>
                <a:cs typeface="Geneva" charset="0"/>
              </a:rPr>
              <a:t>Stich- oder Schnittverletzungen</a:t>
            </a:r>
          </a:p>
          <a:p>
            <a:r>
              <a:rPr lang="de-DE" altLang="de-DE" dirty="0">
                <a:ea typeface="ＭＳ Ｐゴシック"/>
                <a:cs typeface="Geneva" charset="0"/>
              </a:rPr>
              <a:t>Wunde unter laufendem Wasser mehrere Minuten bluten lassen</a:t>
            </a:r>
          </a:p>
          <a:p>
            <a:pPr marL="0" indent="0">
              <a:buNone/>
            </a:pPr>
            <a:r>
              <a:rPr lang="de-DE" altLang="de-DE" sz="1700" b="1" dirty="0">
                <a:solidFill>
                  <a:srgbClr val="666565"/>
                </a:solidFill>
                <a:ea typeface="ＭＳ Ｐゴシック"/>
              </a:rPr>
              <a:t>Bei Kontamination mit Stäuben</a:t>
            </a:r>
            <a:r>
              <a:rPr lang="de-DE" altLang="de-DE" sz="1700" dirty="0">
                <a:solidFill>
                  <a:srgbClr val="666565"/>
                </a:solidFill>
                <a:ea typeface="ＭＳ Ｐゴシック"/>
              </a:rPr>
              <a:t>: </a:t>
            </a:r>
          </a:p>
          <a:p>
            <a:r>
              <a:rPr lang="de-DE" altLang="de-DE" dirty="0">
                <a:solidFill>
                  <a:srgbClr val="666565"/>
                </a:solidFill>
                <a:ea typeface="ＭＳ Ｐゴシック"/>
              </a:rPr>
              <a:t>ggf. Duschen und Haare waschen</a:t>
            </a:r>
          </a:p>
          <a:p>
            <a:endParaRPr lang="de-DE" altLang="de-DE" dirty="0">
              <a:ea typeface="ＭＳ Ｐゴシック" panose="020B0600070205080204" pitchFamily="34" charset="-128"/>
              <a:cs typeface="Geneva" charset="0"/>
            </a:endParaRPr>
          </a:p>
          <a:p>
            <a:endParaRPr lang="de-DE" dirty="0"/>
          </a:p>
        </p:txBody>
      </p:sp>
      <p:sp>
        <p:nvSpPr>
          <p:cNvPr id="3" name="Titel 2">
            <a:extLst>
              <a:ext uri="{FF2B5EF4-FFF2-40B4-BE49-F238E27FC236}">
                <a16:creationId xmlns:a16="http://schemas.microsoft.com/office/drawing/2014/main" id="{FD580943-3F3C-41E7-B844-6459241E94D4}"/>
              </a:ext>
            </a:extLst>
          </p:cNvPr>
          <p:cNvSpPr>
            <a:spLocks noGrp="1"/>
          </p:cNvSpPr>
          <p:nvPr>
            <p:ph type="ctrTitle"/>
          </p:nvPr>
        </p:nvSpPr>
        <p:spPr/>
        <p:txBody>
          <a:bodyPr/>
          <a:lstStyle/>
          <a:p>
            <a:r>
              <a:rPr lang="de-DE" altLang="de-DE">
                <a:ea typeface="ＭＳ Ｐゴシック" panose="020B0600070205080204" pitchFamily="34" charset="-128"/>
              </a:rPr>
              <a:t>Dekontamination von Personen</a:t>
            </a:r>
            <a:endParaRPr lang="de-DE"/>
          </a:p>
        </p:txBody>
      </p:sp>
      <p:sp>
        <p:nvSpPr>
          <p:cNvPr id="4" name="Vertikaler Textplatzhalter 3">
            <a:extLst>
              <a:ext uri="{FF2B5EF4-FFF2-40B4-BE49-F238E27FC236}">
                <a16:creationId xmlns:a16="http://schemas.microsoft.com/office/drawing/2014/main" id="{1351F19A-F488-4CA7-ACA8-97478DEBCB1B}"/>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C48BAB6E-8F62-4B6B-A728-623759D0ED93}"/>
              </a:ext>
            </a:extLst>
          </p:cNvPr>
          <p:cNvSpPr>
            <a:spLocks noGrp="1"/>
          </p:cNvSpPr>
          <p:nvPr>
            <p:ph type="sldNum" sz="quarter" idx="4"/>
          </p:nvPr>
        </p:nvSpPr>
        <p:spPr/>
        <p:txBody>
          <a:bodyPr/>
          <a:lstStyle/>
          <a:p>
            <a:pPr algn="r"/>
            <a:fld id="{D8EB360B-720C-704A-863E-A567E738ABDA}" type="slidenum">
              <a:rPr lang="de-DE" smtClean="0"/>
              <a:pPr algn="r"/>
              <a:t>71</a:t>
            </a:fld>
            <a:endParaRPr lang="de-DE"/>
          </a:p>
        </p:txBody>
      </p:sp>
      <p:pic>
        <p:nvPicPr>
          <p:cNvPr id="6" name="Bild 8" descr="fk_gsw_berner_toxi_auge_v2.png">
            <a:extLst>
              <a:ext uri="{FF2B5EF4-FFF2-40B4-BE49-F238E27FC236}">
                <a16:creationId xmlns:a16="http://schemas.microsoft.com/office/drawing/2014/main" id="{F5384D22-B06C-423F-926F-E929AAC6F1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6487" y="1161143"/>
            <a:ext cx="913133" cy="94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10" descr="fk_gsw_berner_toxi_schnitt_v2.png">
            <a:extLst>
              <a:ext uri="{FF2B5EF4-FFF2-40B4-BE49-F238E27FC236}">
                <a16:creationId xmlns:a16="http://schemas.microsoft.com/office/drawing/2014/main" id="{12E20A7C-83DD-47F9-B672-8C4C09964B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1087" y="2852941"/>
            <a:ext cx="1208533" cy="128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6979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C51479-3C86-4FF0-BAB3-2A27949B63D1}"/>
              </a:ext>
            </a:extLst>
          </p:cNvPr>
          <p:cNvSpPr>
            <a:spLocks noGrp="1"/>
          </p:cNvSpPr>
          <p:nvPr>
            <p:ph idx="1"/>
          </p:nvPr>
        </p:nvSpPr>
        <p:spPr/>
        <p:txBody>
          <a:bodyPr/>
          <a:lstStyle/>
          <a:p>
            <a:r>
              <a:rPr lang="de-DE" altLang="de-DE">
                <a:ea typeface="ＭＳ Ｐゴシック" panose="020B0600070205080204" pitchFamily="34" charset="-128"/>
                <a:cs typeface="Geneva" charset="0"/>
              </a:rPr>
              <a:t>Kontaminierte </a:t>
            </a:r>
            <a:r>
              <a:rPr lang="de-DE" altLang="de-DE" b="1">
                <a:ea typeface="ＭＳ Ｐゴシック" panose="020B0600070205080204" pitchFamily="34" charset="-128"/>
                <a:cs typeface="Geneva" charset="0"/>
              </a:rPr>
              <a:t>Kleidung baldmöglichst ausziehen</a:t>
            </a:r>
          </a:p>
          <a:p>
            <a:r>
              <a:rPr lang="de-DE" altLang="de-DE">
                <a:ea typeface="ＭＳ Ｐゴシック" panose="020B0600070205080204" pitchFamily="34" charset="-128"/>
                <a:cs typeface="Geneva" charset="0"/>
              </a:rPr>
              <a:t>Auf Schutz der Helfer achten</a:t>
            </a:r>
          </a:p>
          <a:p>
            <a:r>
              <a:rPr lang="de-DE" altLang="de-DE">
                <a:ea typeface="ＭＳ Ｐゴシック" panose="020B0600070205080204" pitchFamily="34" charset="-128"/>
                <a:cs typeface="Geneva" charset="0"/>
              </a:rPr>
              <a:t>Je nach Ausmaß der Kontamination die Kleidung vor Ort entsorgen</a:t>
            </a:r>
          </a:p>
          <a:p>
            <a:endParaRPr lang="de-DE"/>
          </a:p>
        </p:txBody>
      </p:sp>
      <p:sp>
        <p:nvSpPr>
          <p:cNvPr id="3" name="Titel 2">
            <a:extLst>
              <a:ext uri="{FF2B5EF4-FFF2-40B4-BE49-F238E27FC236}">
                <a16:creationId xmlns:a16="http://schemas.microsoft.com/office/drawing/2014/main" id="{736CCF4B-99B1-48D4-9D39-3C76801A97D6}"/>
              </a:ext>
            </a:extLst>
          </p:cNvPr>
          <p:cNvSpPr>
            <a:spLocks noGrp="1"/>
          </p:cNvSpPr>
          <p:nvPr>
            <p:ph type="ctrTitle"/>
          </p:nvPr>
        </p:nvSpPr>
        <p:spPr/>
        <p:txBody>
          <a:bodyPr/>
          <a:lstStyle/>
          <a:p>
            <a:r>
              <a:rPr lang="de-DE" altLang="de-DE">
                <a:ea typeface="ＭＳ Ｐゴシック" panose="020B0600070205080204" pitchFamily="34" charset="-128"/>
              </a:rPr>
              <a:t>Dekontamination von Kleidung</a:t>
            </a:r>
            <a:endParaRPr lang="de-DE"/>
          </a:p>
        </p:txBody>
      </p:sp>
      <p:sp>
        <p:nvSpPr>
          <p:cNvPr id="4" name="Vertikaler Textplatzhalter 3">
            <a:extLst>
              <a:ext uri="{FF2B5EF4-FFF2-40B4-BE49-F238E27FC236}">
                <a16:creationId xmlns:a16="http://schemas.microsoft.com/office/drawing/2014/main" id="{7EDFB4ED-A129-42E0-AD16-DA1DEF509316}"/>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540FDB8B-8569-40E7-B78E-94AE05CDF023}"/>
              </a:ext>
            </a:extLst>
          </p:cNvPr>
          <p:cNvSpPr>
            <a:spLocks noGrp="1"/>
          </p:cNvSpPr>
          <p:nvPr>
            <p:ph type="sldNum" sz="quarter" idx="4"/>
          </p:nvPr>
        </p:nvSpPr>
        <p:spPr/>
        <p:txBody>
          <a:bodyPr/>
          <a:lstStyle/>
          <a:p>
            <a:pPr algn="r"/>
            <a:fld id="{D8EB360B-720C-704A-863E-A567E738ABDA}" type="slidenum">
              <a:rPr lang="de-DE" smtClean="0"/>
              <a:pPr algn="r"/>
              <a:t>72</a:t>
            </a:fld>
            <a:endParaRPr lang="de-DE"/>
          </a:p>
        </p:txBody>
      </p:sp>
    </p:spTree>
    <p:extLst>
      <p:ext uri="{BB962C8B-B14F-4D97-AF65-F5344CB8AC3E}">
        <p14:creationId xmlns:p14="http://schemas.microsoft.com/office/powerpoint/2010/main" val="4288847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CFE800C-DD88-4EA1-8A44-B34668EEEBB1}"/>
              </a:ext>
            </a:extLst>
          </p:cNvPr>
          <p:cNvSpPr>
            <a:spLocks noGrp="1"/>
          </p:cNvSpPr>
          <p:nvPr>
            <p:ph idx="1"/>
          </p:nvPr>
        </p:nvSpPr>
        <p:spPr>
          <a:xfrm>
            <a:off x="1790702" y="1097422"/>
            <a:ext cx="7038975" cy="3371518"/>
          </a:xfrm>
        </p:spPr>
        <p:txBody>
          <a:bodyPr lIns="91440" tIns="45720" rIns="91440" bIns="45720" anchor="t"/>
          <a:lstStyle/>
          <a:p>
            <a:r>
              <a:rPr lang="de-DE" altLang="de-DE" dirty="0">
                <a:ea typeface="ＭＳ Ｐゴシック"/>
                <a:cs typeface="Geneva" charset="0"/>
              </a:rPr>
              <a:t>Verschleppungen unbedingt vermeiden</a:t>
            </a:r>
          </a:p>
          <a:p>
            <a:r>
              <a:rPr lang="de-DE" altLang="de-DE" dirty="0">
                <a:ea typeface="ＭＳ Ｐゴシック"/>
                <a:cs typeface="Geneva" charset="0"/>
              </a:rPr>
              <a:t>Benutzung eines Dekontaminations-Sets (Spill-Kit): </a:t>
            </a:r>
            <a:endParaRPr lang="de-DE" altLang="de-DE" dirty="0">
              <a:ea typeface="ＭＳ Ｐゴシック" panose="020B0600070205080204" pitchFamily="34" charset="-128"/>
              <a:cs typeface="Geneva" charset="0"/>
            </a:endParaRPr>
          </a:p>
          <a:p>
            <a:pPr marL="721995" lvl="1" indent="-277495">
              <a:buFont typeface="Symbol" panose="05050102010706020507" pitchFamily="18" charset="2"/>
              <a:buChar char="-"/>
            </a:pPr>
            <a:r>
              <a:rPr lang="de-DE" altLang="de-DE" sz="1400" dirty="0">
                <a:ea typeface="ＭＳ Ｐゴシック"/>
              </a:rPr>
              <a:t>Überschuhe </a:t>
            </a:r>
          </a:p>
          <a:p>
            <a:pPr marL="721995" lvl="1" indent="-277495">
              <a:buFont typeface="Symbol" panose="05050102010706020507" pitchFamily="18" charset="2"/>
              <a:buChar char="-"/>
            </a:pPr>
            <a:r>
              <a:rPr lang="de-DE" altLang="de-DE" sz="1400" dirty="0">
                <a:ea typeface="ＭＳ Ｐゴシック"/>
              </a:rPr>
              <a:t>Unterhandschuh</a:t>
            </a:r>
          </a:p>
          <a:p>
            <a:pPr marL="721995" lvl="1" indent="-277495">
              <a:buFont typeface="Symbol" panose="05050102010706020507" pitchFamily="18" charset="2"/>
              <a:buChar char="-"/>
            </a:pPr>
            <a:r>
              <a:rPr lang="de-DE" altLang="de-DE" sz="1400" dirty="0">
                <a:ea typeface="ＭＳ Ｐゴシック"/>
              </a:rPr>
              <a:t>Dicker Überhandschuh</a:t>
            </a:r>
            <a:endParaRPr lang="de-DE" altLang="de-DE" sz="1400" dirty="0">
              <a:ea typeface="ＭＳ Ｐゴシック" panose="020B0600070205080204" pitchFamily="34" charset="-128"/>
            </a:endParaRPr>
          </a:p>
          <a:p>
            <a:pPr marL="721995" lvl="1" indent="-277495">
              <a:buFont typeface="Symbol" panose="05050102010706020507" pitchFamily="18" charset="2"/>
              <a:buChar char="-"/>
            </a:pPr>
            <a:r>
              <a:rPr lang="de-DE" altLang="de-DE" sz="1400" dirty="0">
                <a:ea typeface="ＭＳ Ｐゴシック"/>
              </a:rPr>
              <a:t>Flüssigkeitsundurchlässiger Schutzoverall mit langen Ärmeln und enganliegenden Bündchen </a:t>
            </a:r>
            <a:endParaRPr lang="de-DE" altLang="de-DE" sz="1400" dirty="0">
              <a:ea typeface="ＭＳ Ｐゴシック" panose="020B0600070205080204" pitchFamily="34" charset="-128"/>
            </a:endParaRPr>
          </a:p>
          <a:p>
            <a:pPr marL="721995" lvl="1" indent="-277495">
              <a:buFont typeface="Symbol" panose="05050102010706020507" pitchFamily="18" charset="2"/>
              <a:buChar char="-"/>
            </a:pPr>
            <a:r>
              <a:rPr lang="de-DE" altLang="de-DE" sz="1400" dirty="0">
                <a:ea typeface="ＭＳ Ｐゴシック"/>
              </a:rPr>
              <a:t>Schutzbrille </a:t>
            </a:r>
            <a:endParaRPr lang="de-DE" altLang="de-DE" sz="1400" dirty="0">
              <a:ea typeface="ＭＳ Ｐゴシック" panose="020B0600070205080204" pitchFamily="34" charset="-128"/>
            </a:endParaRPr>
          </a:p>
          <a:p>
            <a:pPr marL="721995" lvl="1" indent="-277495">
              <a:buFont typeface="Symbol" panose="05050102010706020507" pitchFamily="18" charset="2"/>
              <a:buChar char="-"/>
            </a:pPr>
            <a:r>
              <a:rPr lang="de-DE" altLang="de-DE" sz="1400" dirty="0">
                <a:ea typeface="ＭＳ Ｐゴシック"/>
              </a:rPr>
              <a:t>Schutzhandschuhe </a:t>
            </a:r>
            <a:endParaRPr lang="de-DE" altLang="de-DE" sz="1400" dirty="0">
              <a:ea typeface="ＭＳ Ｐゴシック" panose="020B0600070205080204" pitchFamily="34" charset="-128"/>
            </a:endParaRPr>
          </a:p>
          <a:p>
            <a:pPr marL="721995" lvl="1" indent="-277495">
              <a:buFont typeface="Symbol" panose="05050102010706020507" pitchFamily="18" charset="2"/>
              <a:buChar char="-"/>
            </a:pPr>
            <a:r>
              <a:rPr lang="de-DE" altLang="de-DE" sz="1400" dirty="0">
                <a:ea typeface="ＭＳ Ｐゴシック"/>
              </a:rPr>
              <a:t>Atemschutzmaske </a:t>
            </a:r>
            <a:br>
              <a:rPr lang="de-DE" altLang="de-DE" sz="1400" dirty="0">
                <a:ea typeface="ＭＳ Ｐゴシック" panose="020B0600070205080204" pitchFamily="34" charset="-128"/>
              </a:rPr>
            </a:br>
            <a:r>
              <a:rPr lang="de-DE" altLang="de-DE" sz="1400" dirty="0">
                <a:ea typeface="ＭＳ Ｐゴシック"/>
              </a:rPr>
              <a:t>(Schutzstufe FFP3) </a:t>
            </a:r>
            <a:endParaRPr lang="de-DE" altLang="de-DE" sz="1400" dirty="0">
              <a:ea typeface="ＭＳ Ｐゴシック" panose="020B0600070205080204" pitchFamily="34" charset="-128"/>
            </a:endParaRPr>
          </a:p>
          <a:p>
            <a:pPr marL="721995" lvl="1" indent="-277495">
              <a:buFont typeface="Symbol" panose="05050102010706020507" pitchFamily="18" charset="2"/>
              <a:buChar char="-"/>
            </a:pPr>
            <a:r>
              <a:rPr lang="de-DE" altLang="de-DE" sz="1400" dirty="0">
                <a:ea typeface="ＭＳ Ｐゴシック"/>
              </a:rPr>
              <a:t>Saugfähige Einmaltücher </a:t>
            </a:r>
            <a:endParaRPr lang="de-DE" altLang="de-DE" sz="1400" dirty="0">
              <a:ea typeface="ＭＳ Ｐゴシック" panose="020B0600070205080204" pitchFamily="34" charset="-128"/>
            </a:endParaRPr>
          </a:p>
          <a:p>
            <a:pPr marL="721995" lvl="1" indent="-277495">
              <a:buFont typeface="Symbol" panose="05050102010706020507" pitchFamily="18" charset="2"/>
              <a:buChar char="-"/>
            </a:pPr>
            <a:r>
              <a:rPr lang="de-DE" altLang="de-DE" sz="1400" dirty="0">
                <a:ea typeface="ＭＳ Ｐゴシック"/>
              </a:rPr>
              <a:t>Abfallbehältnis </a:t>
            </a:r>
            <a:endParaRPr lang="de-DE" altLang="de-DE" sz="1400" dirty="0">
              <a:ea typeface="ＭＳ Ｐゴシック" panose="020B0600070205080204" pitchFamily="34" charset="-128"/>
            </a:endParaRPr>
          </a:p>
          <a:p>
            <a:pPr marL="721995" lvl="1" indent="-277495">
              <a:buFont typeface="Symbol" panose="05050102010706020507" pitchFamily="18" charset="2"/>
              <a:buChar char="-"/>
            </a:pPr>
            <a:r>
              <a:rPr lang="de-DE" altLang="de-DE" sz="1400" dirty="0">
                <a:ea typeface="ＭＳ Ｐゴシック"/>
              </a:rPr>
              <a:t>Handschaufel und Zange</a:t>
            </a:r>
            <a:endParaRPr lang="de-DE" altLang="de-DE" sz="1400" dirty="0">
              <a:ea typeface="ＭＳ Ｐゴシック" panose="020B0600070205080204" pitchFamily="34" charset="-128"/>
            </a:endParaRPr>
          </a:p>
          <a:p>
            <a:endParaRPr lang="de-DE" dirty="0"/>
          </a:p>
        </p:txBody>
      </p:sp>
      <p:sp>
        <p:nvSpPr>
          <p:cNvPr id="3" name="Titel 2">
            <a:extLst>
              <a:ext uri="{FF2B5EF4-FFF2-40B4-BE49-F238E27FC236}">
                <a16:creationId xmlns:a16="http://schemas.microsoft.com/office/drawing/2014/main" id="{1F6A27E4-3971-4A16-A6D0-B8BE1C8F0408}"/>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738BC38E-F4A9-4708-AF5E-6D80CEEDFD0D}"/>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6C1300E9-E111-446B-AB4D-29455E6E932D}"/>
              </a:ext>
            </a:extLst>
          </p:cNvPr>
          <p:cNvSpPr>
            <a:spLocks noGrp="1"/>
          </p:cNvSpPr>
          <p:nvPr>
            <p:ph type="sldNum" sz="quarter" idx="4"/>
          </p:nvPr>
        </p:nvSpPr>
        <p:spPr/>
        <p:txBody>
          <a:bodyPr/>
          <a:lstStyle/>
          <a:p>
            <a:pPr algn="r"/>
            <a:fld id="{D8EB360B-720C-704A-863E-A567E738ABDA}" type="slidenum">
              <a:rPr lang="de-DE" smtClean="0"/>
              <a:pPr algn="r"/>
              <a:t>73</a:t>
            </a:fld>
            <a:endParaRPr lang="de-DE"/>
          </a:p>
        </p:txBody>
      </p:sp>
      <p:pic>
        <p:nvPicPr>
          <p:cNvPr id="6" name="Bild 7" descr="_MG_9785_2.jpg">
            <a:extLst>
              <a:ext uri="{FF2B5EF4-FFF2-40B4-BE49-F238E27FC236}">
                <a16:creationId xmlns:a16="http://schemas.microsoft.com/office/drawing/2014/main" id="{15634A63-F31A-408F-AE14-27A141B50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4033" y="2888631"/>
            <a:ext cx="2942082" cy="19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64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FC990-B733-454B-BD8E-A25858ECC52E}"/>
              </a:ext>
            </a:extLst>
          </p:cNvPr>
          <p:cNvSpPr>
            <a:spLocks noGrp="1"/>
          </p:cNvSpPr>
          <p:nvPr>
            <p:ph idx="1"/>
          </p:nvPr>
        </p:nvSpPr>
        <p:spPr>
          <a:xfrm>
            <a:off x="1790702" y="1446028"/>
            <a:ext cx="7038975" cy="3254560"/>
          </a:xfrm>
        </p:spPr>
        <p:txBody>
          <a:bodyPr/>
          <a:lstStyle/>
          <a:p>
            <a:pPr marL="342900" indent="-342900">
              <a:buFont typeface="+mj-lt"/>
              <a:buAutoNum type="arabicPeriod"/>
            </a:pPr>
            <a:r>
              <a:rPr lang="de-DE" dirty="0"/>
              <a:t>Kontaminierte Flächen absichern und kennzeichnen </a:t>
            </a:r>
          </a:p>
          <a:p>
            <a:pPr marL="722313" lvl="2" indent="-277813" defTabSz="914400">
              <a:spcBef>
                <a:spcPct val="20000"/>
              </a:spcBef>
              <a:buClr>
                <a:srgbClr val="BE0023"/>
              </a:buClr>
              <a:buFont typeface="Symbol" panose="05050102010706020507" pitchFamily="18" charset="2"/>
              <a:buChar char="-"/>
            </a:pPr>
            <a:r>
              <a:rPr lang="de-DE" altLang="de-DE" dirty="0">
                <a:solidFill>
                  <a:srgbClr val="666565"/>
                </a:solidFill>
              </a:rPr>
              <a:t>Warnschild aufstellen, Fläche großzügig markieren </a:t>
            </a:r>
          </a:p>
          <a:p>
            <a:pPr marL="722313" lvl="2" indent="-277813" defTabSz="914400">
              <a:spcBef>
                <a:spcPct val="20000"/>
              </a:spcBef>
              <a:buClr>
                <a:srgbClr val="BE0023"/>
              </a:buClr>
              <a:buFont typeface="Symbol" panose="05050102010706020507" pitchFamily="18" charset="2"/>
              <a:buChar char="-"/>
            </a:pPr>
            <a:r>
              <a:rPr lang="de-DE" altLang="de-DE" dirty="0">
                <a:solidFill>
                  <a:srgbClr val="666565"/>
                </a:solidFill>
              </a:rPr>
              <a:t>Personenzahl auf das Minimum begrenzen </a:t>
            </a:r>
          </a:p>
          <a:p>
            <a:pPr marL="722313" lvl="2" indent="-277813" defTabSz="914400">
              <a:spcBef>
                <a:spcPct val="20000"/>
              </a:spcBef>
              <a:buClr>
                <a:srgbClr val="BE0023"/>
              </a:buClr>
              <a:buFont typeface="Symbol" panose="05050102010706020507" pitchFamily="18" charset="2"/>
              <a:buChar char="-"/>
            </a:pPr>
            <a:r>
              <a:rPr lang="de-DE" altLang="de-DE" dirty="0">
                <a:solidFill>
                  <a:srgbClr val="666565"/>
                </a:solidFill>
              </a:rPr>
              <a:t>Zugluft verhindern</a:t>
            </a:r>
          </a:p>
          <a:p>
            <a:pPr marL="722313" lvl="2" indent="-277813" defTabSz="914400">
              <a:spcBef>
                <a:spcPct val="20000"/>
              </a:spcBef>
              <a:buClr>
                <a:srgbClr val="BE0023"/>
              </a:buClr>
              <a:buFont typeface="Symbol" panose="05050102010706020507" pitchFamily="18" charset="2"/>
              <a:buChar char="-"/>
            </a:pPr>
            <a:endParaRPr lang="de-DE" dirty="0"/>
          </a:p>
          <a:p>
            <a:pPr marL="444500" lvl="2" indent="0" defTabSz="914400">
              <a:spcBef>
                <a:spcPct val="20000"/>
              </a:spcBef>
              <a:buClr>
                <a:srgbClr val="BE0023"/>
              </a:buClr>
              <a:buNone/>
            </a:pPr>
            <a:endParaRPr lang="de-DE" dirty="0"/>
          </a:p>
          <a:p>
            <a:pPr marL="342900" indent="-342900">
              <a:buFont typeface="+mj-lt"/>
              <a:buAutoNum type="arabicPeriod"/>
            </a:pPr>
            <a:r>
              <a:rPr lang="de-DE" altLang="de-DE" sz="1800" dirty="0">
                <a:solidFill>
                  <a:srgbClr val="666565"/>
                </a:solidFill>
              </a:rPr>
              <a:t>Abfallbehältnis bereitstellen</a:t>
            </a:r>
            <a:endParaRPr lang="de-DE" dirty="0"/>
          </a:p>
        </p:txBody>
      </p:sp>
      <p:sp>
        <p:nvSpPr>
          <p:cNvPr id="3" name="Titel 2">
            <a:extLst>
              <a:ext uri="{FF2B5EF4-FFF2-40B4-BE49-F238E27FC236}">
                <a16:creationId xmlns:a16="http://schemas.microsoft.com/office/drawing/2014/main" id="{A00C4B7E-D52F-4C01-B706-3FA4BE4CCAC7}"/>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A5D1B2B2-F909-4206-9B83-959CD5AAAB4E}"/>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4292DE90-DA35-48EC-91CC-5A48438B4486}"/>
              </a:ext>
            </a:extLst>
          </p:cNvPr>
          <p:cNvSpPr>
            <a:spLocks noGrp="1"/>
          </p:cNvSpPr>
          <p:nvPr>
            <p:ph type="sldNum" sz="quarter" idx="4"/>
          </p:nvPr>
        </p:nvSpPr>
        <p:spPr/>
        <p:txBody>
          <a:bodyPr/>
          <a:lstStyle/>
          <a:p>
            <a:pPr algn="r"/>
            <a:fld id="{D8EB360B-720C-704A-863E-A567E738ABDA}" type="slidenum">
              <a:rPr lang="de-DE" smtClean="0"/>
              <a:pPr algn="r"/>
              <a:t>74</a:t>
            </a:fld>
            <a:endParaRPr lang="de-DE"/>
          </a:p>
        </p:txBody>
      </p:sp>
      <p:pic>
        <p:nvPicPr>
          <p:cNvPr id="6" name="Bild 5" descr="fk_gsw_berner_s01b.png">
            <a:extLst>
              <a:ext uri="{FF2B5EF4-FFF2-40B4-BE49-F238E27FC236}">
                <a16:creationId xmlns:a16="http://schemas.microsoft.com/office/drawing/2014/main" id="{B3FFC26F-F1B9-4E67-A2F9-3787B5EE8F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5493" y="1741488"/>
            <a:ext cx="1886315" cy="62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6" descr="fk_gsw_berner_s04.png">
            <a:extLst>
              <a:ext uri="{FF2B5EF4-FFF2-40B4-BE49-F238E27FC236}">
                <a16:creationId xmlns:a16="http://schemas.microsoft.com/office/drawing/2014/main" id="{0CE89C72-4430-4641-BE6A-FBBD648867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3541" y="2447809"/>
            <a:ext cx="2644419" cy="232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4243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E19D275-4EF7-44AE-9CE4-C117C3EF2C43}"/>
              </a:ext>
            </a:extLst>
          </p:cNvPr>
          <p:cNvSpPr>
            <a:spLocks noGrp="1"/>
          </p:cNvSpPr>
          <p:nvPr>
            <p:ph idx="1"/>
          </p:nvPr>
        </p:nvSpPr>
        <p:spPr>
          <a:xfrm>
            <a:off x="1790702" y="1403498"/>
            <a:ext cx="7038975" cy="595423"/>
          </a:xfrm>
        </p:spPr>
        <p:txBody>
          <a:bodyPr/>
          <a:lstStyle/>
          <a:p>
            <a:pPr marL="342900" indent="-342900">
              <a:buFont typeface="+mj-lt"/>
              <a:buAutoNum type="arabicPeriod" startAt="3"/>
            </a:pPr>
            <a:r>
              <a:rPr lang="de-DE" altLang="de-DE">
                <a:solidFill>
                  <a:srgbClr val="666565"/>
                </a:solidFill>
              </a:rPr>
              <a:t>Schutzkleidung anlegen (Reihenfolge: Atemschutzmaske, Schutzbrille, Overall, Handschuhe, Überschuhe)</a:t>
            </a:r>
          </a:p>
          <a:p>
            <a:pPr marL="0" indent="0">
              <a:buNone/>
            </a:pPr>
            <a:endParaRPr lang="de-DE"/>
          </a:p>
        </p:txBody>
      </p:sp>
      <p:sp>
        <p:nvSpPr>
          <p:cNvPr id="3" name="Titel 2">
            <a:extLst>
              <a:ext uri="{FF2B5EF4-FFF2-40B4-BE49-F238E27FC236}">
                <a16:creationId xmlns:a16="http://schemas.microsoft.com/office/drawing/2014/main" id="{8FF1FDBC-859D-438E-8CA5-5062F5AC7FCE}"/>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05B59694-47FF-47AD-AFC1-E3EC57D88A23}"/>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6F613602-B11D-4C6C-8F09-58437BB3B6E7}"/>
              </a:ext>
            </a:extLst>
          </p:cNvPr>
          <p:cNvSpPr>
            <a:spLocks noGrp="1"/>
          </p:cNvSpPr>
          <p:nvPr>
            <p:ph type="sldNum" sz="quarter" idx="4"/>
          </p:nvPr>
        </p:nvSpPr>
        <p:spPr/>
        <p:txBody>
          <a:bodyPr/>
          <a:lstStyle/>
          <a:p>
            <a:pPr algn="r"/>
            <a:fld id="{D8EB360B-720C-704A-863E-A567E738ABDA}" type="slidenum">
              <a:rPr lang="de-DE" smtClean="0"/>
              <a:pPr algn="r"/>
              <a:t>75</a:t>
            </a:fld>
            <a:endParaRPr lang="de-DE"/>
          </a:p>
        </p:txBody>
      </p:sp>
      <p:pic>
        <p:nvPicPr>
          <p:cNvPr id="6" name="Bild 6" descr="fk_gsw_berner_s03.png">
            <a:extLst>
              <a:ext uri="{FF2B5EF4-FFF2-40B4-BE49-F238E27FC236}">
                <a16:creationId xmlns:a16="http://schemas.microsoft.com/office/drawing/2014/main" id="{E792EE00-766E-4032-894E-7CF45F8B25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3804" y="2118077"/>
            <a:ext cx="3327658" cy="261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031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A05E79C-2531-4A45-9A59-335C095B0B2C}"/>
              </a:ext>
            </a:extLst>
          </p:cNvPr>
          <p:cNvSpPr>
            <a:spLocks noGrp="1"/>
          </p:cNvSpPr>
          <p:nvPr>
            <p:ph idx="1"/>
          </p:nvPr>
        </p:nvSpPr>
        <p:spPr>
          <a:xfrm>
            <a:off x="1790702" y="1456660"/>
            <a:ext cx="5694619" cy="3243928"/>
          </a:xfrm>
        </p:spPr>
        <p:txBody>
          <a:bodyPr lIns="91440" tIns="45720" rIns="91440" bIns="45720" anchor="t"/>
          <a:lstStyle/>
          <a:p>
            <a:pPr marL="342900" indent="-342900">
              <a:spcBef>
                <a:spcPts val="1200"/>
              </a:spcBef>
              <a:buFont typeface="+mj-lt"/>
              <a:buAutoNum type="arabicPeriod" startAt="4"/>
            </a:pPr>
            <a:r>
              <a:rPr lang="de-DE" altLang="de-DE" dirty="0">
                <a:solidFill>
                  <a:srgbClr val="C00000"/>
                </a:solidFill>
                <a:ea typeface="ＭＳ Ｐゴシック"/>
                <a:cs typeface="Geneva" charset="0"/>
              </a:rPr>
              <a:t> </a:t>
            </a:r>
            <a:r>
              <a:rPr lang="de-DE" altLang="de-DE" dirty="0">
                <a:ea typeface="ＭＳ Ｐゴシック"/>
                <a:cs typeface="Geneva" charset="0"/>
              </a:rPr>
              <a:t>Flächen reinigen </a:t>
            </a:r>
            <a:endParaRPr lang="en-US" dirty="0"/>
          </a:p>
          <a:p>
            <a:pPr marL="749300" lvl="2" indent="-304800">
              <a:buFont typeface="Wingdings" panose="05000000000000000000" pitchFamily="2" charset="2"/>
              <a:buNone/>
            </a:pPr>
            <a:endParaRPr lang="de-DE" altLang="de-DE" sz="1000" dirty="0">
              <a:ea typeface="ＭＳ Ｐゴシック" panose="020B0600070205080204" pitchFamily="34" charset="-128"/>
            </a:endParaRPr>
          </a:p>
          <a:p>
            <a:pPr marL="721995" lvl="2" indent="-277495">
              <a:buFont typeface="Symbol" panose="05050102010706020507" pitchFamily="18" charset="2"/>
              <a:buChar char="-"/>
            </a:pPr>
            <a:r>
              <a:rPr lang="de-DE" altLang="de-DE" sz="1650" dirty="0">
                <a:ea typeface="ＭＳ Ｐゴシック"/>
              </a:rPr>
              <a:t>Flüssigkeit mit Einmaltüchern aufnehmen</a:t>
            </a:r>
          </a:p>
          <a:p>
            <a:pPr marL="721995" lvl="2" indent="-277495">
              <a:buFont typeface="Symbol" panose="05050102010706020507" pitchFamily="18" charset="2"/>
              <a:buChar char="-"/>
            </a:pPr>
            <a:r>
              <a:rPr lang="de-DE" altLang="de-DE" sz="1650" dirty="0">
                <a:ea typeface="ＭＳ Ｐゴシック"/>
              </a:rPr>
              <a:t>Immer von außen nach innen wischen</a:t>
            </a:r>
          </a:p>
          <a:p>
            <a:endParaRPr lang="de-DE" dirty="0"/>
          </a:p>
        </p:txBody>
      </p:sp>
      <p:sp>
        <p:nvSpPr>
          <p:cNvPr id="3" name="Titel 2">
            <a:extLst>
              <a:ext uri="{FF2B5EF4-FFF2-40B4-BE49-F238E27FC236}">
                <a16:creationId xmlns:a16="http://schemas.microsoft.com/office/drawing/2014/main" id="{AF87D28A-FC9C-4BE0-88BC-537472C253F9}"/>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6963169E-0AC1-4EFB-80E8-60A8F0E14DFD}"/>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9786406B-7A50-4339-82AB-245DC04768BD}"/>
              </a:ext>
            </a:extLst>
          </p:cNvPr>
          <p:cNvSpPr>
            <a:spLocks noGrp="1"/>
          </p:cNvSpPr>
          <p:nvPr>
            <p:ph type="sldNum" sz="quarter" idx="4"/>
          </p:nvPr>
        </p:nvSpPr>
        <p:spPr/>
        <p:txBody>
          <a:bodyPr/>
          <a:lstStyle/>
          <a:p>
            <a:pPr algn="r"/>
            <a:fld id="{D8EB360B-720C-704A-863E-A567E738ABDA}" type="slidenum">
              <a:rPr lang="de-DE" smtClean="0"/>
              <a:pPr algn="r"/>
              <a:t>76</a:t>
            </a:fld>
            <a:endParaRPr lang="de-DE"/>
          </a:p>
        </p:txBody>
      </p:sp>
      <p:pic>
        <p:nvPicPr>
          <p:cNvPr id="6" name="Bild 7" descr="fk_gsw_berner_s05a.png">
            <a:extLst>
              <a:ext uri="{FF2B5EF4-FFF2-40B4-BE49-F238E27FC236}">
                <a16:creationId xmlns:a16="http://schemas.microsoft.com/office/drawing/2014/main" id="{5FB9976D-1589-4486-84B1-2CF0A2E16E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7731" y="2906698"/>
            <a:ext cx="2308087" cy="179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5" descr="fk_gsw_berner_s05b.png">
            <a:extLst>
              <a:ext uri="{FF2B5EF4-FFF2-40B4-BE49-F238E27FC236}">
                <a16:creationId xmlns:a16="http://schemas.microsoft.com/office/drawing/2014/main" id="{BB57AA05-92B6-E1A2-31B0-577AB1A473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7110" y="3357574"/>
            <a:ext cx="2484771" cy="8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273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F82E157-34B5-402D-9A38-B29A0AF49C86}"/>
              </a:ext>
            </a:extLst>
          </p:cNvPr>
          <p:cNvSpPr>
            <a:spLocks noGrp="1"/>
          </p:cNvSpPr>
          <p:nvPr>
            <p:ph idx="1"/>
          </p:nvPr>
        </p:nvSpPr>
        <p:spPr>
          <a:xfrm>
            <a:off x="1790703" y="1403498"/>
            <a:ext cx="5832841" cy="3297090"/>
          </a:xfrm>
        </p:spPr>
        <p:txBody>
          <a:bodyPr lIns="91440" tIns="45720" rIns="91440" bIns="45720" anchor="t"/>
          <a:lstStyle/>
          <a:p>
            <a:pPr marL="342900" indent="-342900">
              <a:spcBef>
                <a:spcPts val="1200"/>
              </a:spcBef>
              <a:buFont typeface="+mj-lt"/>
              <a:buAutoNum type="arabicPeriod" startAt="5"/>
              <a:tabLst>
                <a:tab pos="355600" algn="l"/>
              </a:tabLst>
            </a:pPr>
            <a:r>
              <a:rPr lang="de-DE" altLang="de-DE" dirty="0">
                <a:ea typeface="ＭＳ Ｐゴシック"/>
                <a:cs typeface="Geneva" charset="0"/>
              </a:rPr>
              <a:t>Materialien</a:t>
            </a:r>
            <a:r>
              <a:rPr lang="de-DE" altLang="de-DE" dirty="0">
                <a:solidFill>
                  <a:srgbClr val="666565"/>
                </a:solidFill>
                <a:ea typeface="ＭＳ Ｐゴシック"/>
                <a:cs typeface="Geneva" charset="0"/>
              </a:rPr>
              <a:t> in reißfestes Abfallbehältnis </a:t>
            </a:r>
            <a:r>
              <a:rPr lang="de-DE" altLang="de-DE" dirty="0">
                <a:ea typeface="ＭＳ Ｐゴシック"/>
                <a:cs typeface="Geneva" charset="0"/>
              </a:rPr>
              <a:t>packen</a:t>
            </a:r>
            <a:endParaRPr lang="en-US" altLang="de-DE" dirty="0">
              <a:ea typeface="ＭＳ Ｐゴシック"/>
              <a:cs typeface="Geneva" charset="0"/>
            </a:endParaRPr>
          </a:p>
          <a:p>
            <a:pPr marL="342900" indent="-342900">
              <a:spcBef>
                <a:spcPts val="1200"/>
              </a:spcBef>
              <a:buFont typeface="+mj-lt"/>
              <a:buAutoNum type="arabicPeriod" startAt="5"/>
              <a:tabLst>
                <a:tab pos="355600" algn="l"/>
              </a:tabLst>
            </a:pPr>
            <a:r>
              <a:rPr lang="de-DE" altLang="de-DE" dirty="0">
                <a:ea typeface="ＭＳ Ｐゴシック"/>
                <a:cs typeface="Geneva" charset="0"/>
              </a:rPr>
              <a:t>Zweistufige</a:t>
            </a:r>
            <a:r>
              <a:rPr lang="de-DE" altLang="de-DE" dirty="0">
                <a:solidFill>
                  <a:srgbClr val="666565"/>
                </a:solidFill>
                <a:ea typeface="ＭＳ Ｐゴシック"/>
                <a:cs typeface="Geneva" charset="0"/>
              </a:rPr>
              <a:t> Flächenreinigung: </a:t>
            </a:r>
            <a:r>
              <a:rPr lang="de-DE" altLang="de-DE" baseline="30000" dirty="0">
                <a:ea typeface="ＭＳ Ｐゴシック"/>
                <a:cs typeface="Geneva" charset="0"/>
              </a:rPr>
              <a:t>[20</a:t>
            </a:r>
            <a:r>
              <a:rPr lang="de-DE" altLang="de-DE" baseline="30000" dirty="0">
                <a:solidFill>
                  <a:srgbClr val="666565"/>
                </a:solidFill>
                <a:ea typeface="ＭＳ Ｐゴシック"/>
                <a:cs typeface="Geneva" charset="0"/>
              </a:rPr>
              <a:t>]</a:t>
            </a:r>
            <a:endParaRPr lang="de-DE" altLang="de-DE" dirty="0">
              <a:solidFill>
                <a:srgbClr val="666565"/>
              </a:solidFill>
              <a:ea typeface="ＭＳ Ｐゴシック"/>
              <a:cs typeface="Geneva" charset="0"/>
            </a:endParaRPr>
          </a:p>
          <a:p>
            <a:pPr marL="721995" lvl="2" indent="-277495">
              <a:buFont typeface="Symbol" panose="05050102010706020507" pitchFamily="18" charset="2"/>
              <a:buChar char="-"/>
              <a:tabLst>
                <a:tab pos="355600" algn="l"/>
              </a:tabLst>
            </a:pPr>
            <a:r>
              <a:rPr lang="de-DE" altLang="de-DE" dirty="0">
                <a:ea typeface="ＭＳ Ｐゴシック"/>
              </a:rPr>
              <a:t>Zunächst mit verdünnter Natronlauge oder entsprechendem alkalischen </a:t>
            </a:r>
            <a:br>
              <a:rPr lang="de-DE" altLang="de-DE" dirty="0">
                <a:ea typeface="ＭＳ Ｐゴシック" panose="020B0600070205080204" pitchFamily="34" charset="-128"/>
              </a:rPr>
            </a:br>
            <a:r>
              <a:rPr lang="de-DE" altLang="de-DE" dirty="0">
                <a:ea typeface="ＭＳ Ｐゴシック"/>
              </a:rPr>
              <a:t>Reiniger, mit Wasser nachreinigen</a:t>
            </a:r>
          </a:p>
          <a:p>
            <a:pPr marL="721995" lvl="2" indent="-277495">
              <a:buFont typeface="Symbol" panose="05050102010706020507" pitchFamily="18" charset="2"/>
              <a:buChar char="-"/>
              <a:tabLst>
                <a:tab pos="355600" algn="l"/>
              </a:tabLst>
            </a:pPr>
            <a:r>
              <a:rPr lang="de-DE" altLang="de-DE" dirty="0">
                <a:ea typeface="ＭＳ Ｐゴシック"/>
              </a:rPr>
              <a:t>Dann mit 70%igem </a:t>
            </a:r>
            <a:r>
              <a:rPr lang="de-DE" altLang="de-DE" dirty="0" err="1">
                <a:ea typeface="ＭＳ Ｐゴシック"/>
              </a:rPr>
              <a:t>Isopropanol</a:t>
            </a:r>
            <a:r>
              <a:rPr lang="de-DE" altLang="de-DE" dirty="0">
                <a:ea typeface="ＭＳ Ｐゴシック"/>
              </a:rPr>
              <a:t> oder alkoholischem Reinigungsmittel </a:t>
            </a:r>
          </a:p>
          <a:p>
            <a:pPr marL="721995" lvl="2" indent="-277495">
              <a:buFont typeface="Symbol" panose="05050102010706020507" pitchFamily="18" charset="2"/>
              <a:buChar char="-"/>
              <a:tabLst>
                <a:tab pos="355600" algn="l"/>
              </a:tabLst>
            </a:pPr>
            <a:r>
              <a:rPr lang="de-DE" altLang="de-DE" dirty="0">
                <a:solidFill>
                  <a:srgbClr val="BE0023"/>
                </a:solidFill>
                <a:ea typeface="ＭＳ Ｐゴシック"/>
              </a:rPr>
              <a:t>Ausnahme:</a:t>
            </a:r>
            <a:r>
              <a:rPr lang="de-DE" altLang="de-DE" dirty="0">
                <a:ea typeface="ＭＳ Ｐゴシック"/>
              </a:rPr>
              <a:t> </a:t>
            </a:r>
            <a:r>
              <a:rPr lang="de-DE" altLang="de-DE" dirty="0" err="1">
                <a:ea typeface="ＭＳ Ｐゴシック"/>
              </a:rPr>
              <a:t>Treosulfan</a:t>
            </a:r>
            <a:r>
              <a:rPr lang="de-DE" altLang="de-DE" dirty="0">
                <a:ea typeface="ＭＳ Ｐゴシック"/>
              </a:rPr>
              <a:t> </a:t>
            </a:r>
            <a:r>
              <a:rPr lang="de-DE" altLang="de-DE" b="1" dirty="0">
                <a:ea typeface="ＭＳ Ｐゴシック"/>
                <a:sym typeface="Wingdings" panose="05000000000000000000" pitchFamily="2" charset="2"/>
              </a:rPr>
              <a:t></a:t>
            </a:r>
            <a:r>
              <a:rPr lang="de-DE" altLang="de-DE" b="1" dirty="0">
                <a:ea typeface="ＭＳ Ｐゴシック"/>
              </a:rPr>
              <a:t> kein </a:t>
            </a:r>
            <a:r>
              <a:rPr lang="de-DE" altLang="de-DE" dirty="0">
                <a:ea typeface="ＭＳ Ｐゴシック"/>
              </a:rPr>
              <a:t>Kontakt mit Lauge, nur mit Wasser und </a:t>
            </a:r>
            <a:r>
              <a:rPr lang="de-DE" altLang="de-DE" dirty="0" err="1">
                <a:ea typeface="ＭＳ Ｐゴシック"/>
              </a:rPr>
              <a:t>Isopropanol</a:t>
            </a:r>
            <a:r>
              <a:rPr lang="de-DE" altLang="de-DE" dirty="0">
                <a:ea typeface="ＭＳ Ｐゴシック"/>
              </a:rPr>
              <a:t> reinigen! </a:t>
            </a:r>
            <a:endParaRPr lang="de-DE" altLang="de-DE" dirty="0">
              <a:ea typeface="ＭＳ Ｐゴシック" panose="020B0600070205080204" pitchFamily="34" charset="-128"/>
            </a:endParaRPr>
          </a:p>
          <a:p>
            <a:pPr marL="721995" lvl="2" indent="-277495">
              <a:buFont typeface="Symbol" panose="05050102010706020507" pitchFamily="18" charset="2"/>
              <a:buChar char="-"/>
              <a:tabLst>
                <a:tab pos="355600" algn="l"/>
              </a:tabLst>
            </a:pPr>
            <a:r>
              <a:rPr lang="de-DE" altLang="de-DE" dirty="0">
                <a:ea typeface="ＭＳ Ｐゴシック"/>
              </a:rPr>
              <a:t>Mehrmaliges Wiederholen (3–4-mal), insbesondere der ersten Reinigungsstufe, ist empfehlenswert</a:t>
            </a:r>
          </a:p>
          <a:p>
            <a:endParaRPr lang="de-DE" dirty="0"/>
          </a:p>
        </p:txBody>
      </p:sp>
      <p:sp>
        <p:nvSpPr>
          <p:cNvPr id="3" name="Titel 2">
            <a:extLst>
              <a:ext uri="{FF2B5EF4-FFF2-40B4-BE49-F238E27FC236}">
                <a16:creationId xmlns:a16="http://schemas.microsoft.com/office/drawing/2014/main" id="{76082314-A6E2-4004-AF26-79D7052DDC83}"/>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1AD4D224-7FA7-4473-B285-C19606F27F18}"/>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1473C8E2-C696-42BB-B70F-BED5F9D39A97}"/>
              </a:ext>
            </a:extLst>
          </p:cNvPr>
          <p:cNvSpPr>
            <a:spLocks noGrp="1"/>
          </p:cNvSpPr>
          <p:nvPr>
            <p:ph type="sldNum" sz="quarter" idx="4"/>
          </p:nvPr>
        </p:nvSpPr>
        <p:spPr/>
        <p:txBody>
          <a:bodyPr/>
          <a:lstStyle/>
          <a:p>
            <a:pPr algn="r"/>
            <a:fld id="{D8EB360B-720C-704A-863E-A567E738ABDA}" type="slidenum">
              <a:rPr lang="de-DE" smtClean="0"/>
              <a:pPr algn="r"/>
              <a:t>77</a:t>
            </a:fld>
            <a:endParaRPr lang="de-DE"/>
          </a:p>
        </p:txBody>
      </p:sp>
      <p:pic>
        <p:nvPicPr>
          <p:cNvPr id="6" name="Bild 5" descr="fk_gsw_berner_s04_neu_02.png">
            <a:extLst>
              <a:ext uri="{FF2B5EF4-FFF2-40B4-BE49-F238E27FC236}">
                <a16:creationId xmlns:a16="http://schemas.microsoft.com/office/drawing/2014/main" id="{43CCE209-64FA-4D8C-AD99-6D5B7C90CD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4400" y="1043328"/>
            <a:ext cx="1425575"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723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73691E2-DD2D-4B17-A774-69423846A776}"/>
              </a:ext>
            </a:extLst>
          </p:cNvPr>
          <p:cNvSpPr>
            <a:spLocks noGrp="1"/>
          </p:cNvSpPr>
          <p:nvPr>
            <p:ph idx="1"/>
          </p:nvPr>
        </p:nvSpPr>
        <p:spPr>
          <a:xfrm>
            <a:off x="1790702" y="1350335"/>
            <a:ext cx="4567567" cy="3350253"/>
          </a:xfrm>
        </p:spPr>
        <p:txBody>
          <a:bodyPr/>
          <a:lstStyle/>
          <a:p>
            <a:pPr marL="342900" indent="-342900">
              <a:buFont typeface="+mj-lt"/>
              <a:buAutoNum type="arabicPeriod" startAt="7"/>
            </a:pPr>
            <a:r>
              <a:rPr lang="de-DE" altLang="de-DE" dirty="0">
                <a:solidFill>
                  <a:srgbClr val="666565"/>
                </a:solidFill>
              </a:rPr>
              <a:t>Reinigungsutensilien und Überhandschuhe ebenfalls in das 1. Abfallbehältnis; </a:t>
            </a:r>
            <a:endParaRPr lang="de-DE" altLang="de-DE" dirty="0"/>
          </a:p>
          <a:p>
            <a:pPr marL="342900" indent="-342900">
              <a:buFont typeface="+mj-lt"/>
              <a:buAutoNum type="arabicPeriod" startAt="7"/>
            </a:pPr>
            <a:r>
              <a:rPr lang="de-DE" altLang="de-DE" dirty="0">
                <a:solidFill>
                  <a:srgbClr val="666565"/>
                </a:solidFill>
              </a:rPr>
              <a:t>Behältnis verschließen</a:t>
            </a:r>
          </a:p>
          <a:p>
            <a:endParaRPr lang="de-DE" dirty="0"/>
          </a:p>
        </p:txBody>
      </p:sp>
      <p:sp>
        <p:nvSpPr>
          <p:cNvPr id="3" name="Titel 2">
            <a:extLst>
              <a:ext uri="{FF2B5EF4-FFF2-40B4-BE49-F238E27FC236}">
                <a16:creationId xmlns:a16="http://schemas.microsoft.com/office/drawing/2014/main" id="{995B2AE1-F017-4DE5-98C0-4809FDCAD01B}"/>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49093A36-4E2A-43A3-9E5C-2FA63CD2279E}"/>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61F0D389-B6AB-4C9E-A30C-07657079449E}"/>
              </a:ext>
            </a:extLst>
          </p:cNvPr>
          <p:cNvSpPr>
            <a:spLocks noGrp="1"/>
          </p:cNvSpPr>
          <p:nvPr>
            <p:ph type="sldNum" sz="quarter" idx="4"/>
          </p:nvPr>
        </p:nvSpPr>
        <p:spPr/>
        <p:txBody>
          <a:bodyPr/>
          <a:lstStyle/>
          <a:p>
            <a:pPr algn="r"/>
            <a:fld id="{D8EB360B-720C-704A-863E-A567E738ABDA}" type="slidenum">
              <a:rPr lang="de-DE" smtClean="0"/>
              <a:pPr algn="r"/>
              <a:t>78</a:t>
            </a:fld>
            <a:endParaRPr lang="de-DE"/>
          </a:p>
        </p:txBody>
      </p:sp>
      <p:pic>
        <p:nvPicPr>
          <p:cNvPr id="6" name="Bild 5" descr="fk_gsw_berner_s06_neu.png">
            <a:extLst>
              <a:ext uri="{FF2B5EF4-FFF2-40B4-BE49-F238E27FC236}">
                <a16:creationId xmlns:a16="http://schemas.microsoft.com/office/drawing/2014/main" id="{B1A87C80-EEF4-4884-9DCD-F708192C1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7284" y="1043328"/>
            <a:ext cx="2108831" cy="347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723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B1857E-E67E-4F10-A8C7-8ACD2819D142}"/>
              </a:ext>
            </a:extLst>
          </p:cNvPr>
          <p:cNvSpPr>
            <a:spLocks noGrp="1"/>
          </p:cNvSpPr>
          <p:nvPr>
            <p:ph idx="1"/>
          </p:nvPr>
        </p:nvSpPr>
        <p:spPr>
          <a:xfrm>
            <a:off x="1790703" y="1329071"/>
            <a:ext cx="4833381" cy="3371518"/>
          </a:xfrm>
        </p:spPr>
        <p:txBody>
          <a:bodyPr/>
          <a:lstStyle/>
          <a:p>
            <a:pPr marL="457200" indent="-457200">
              <a:spcBef>
                <a:spcPts val="1200"/>
              </a:spcBef>
              <a:buFont typeface="+mj-lt"/>
              <a:buAutoNum type="arabicPeriod" startAt="9"/>
              <a:tabLst>
                <a:tab pos="355600" algn="l"/>
              </a:tabLst>
            </a:pPr>
            <a:r>
              <a:rPr lang="de-DE" altLang="de-DE" dirty="0">
                <a:solidFill>
                  <a:srgbClr val="666565"/>
                </a:solidFill>
                <a:ea typeface="ＭＳ Ｐゴシック" panose="020B0600070205080204" pitchFamily="34" charset="-128"/>
                <a:cs typeface="Geneva" charset="0"/>
              </a:rPr>
              <a:t>Ablegen der persönlichen Schutzausrüstung (Reihenfolge: Überschuhe, Overall, Unterhandschuhe, Schutzbrille, Atemschutz-maske); zusammen mit Behältnis 1 in 2. Behältnis; verschließen und entsorgen</a:t>
            </a:r>
          </a:p>
          <a:p>
            <a:pPr marL="457200" indent="-457200">
              <a:spcBef>
                <a:spcPts val="1200"/>
              </a:spcBef>
              <a:buFont typeface="Arial" panose="020B0604020202020204" pitchFamily="34" charset="0"/>
              <a:buAutoNum type="arabicPeriod" startAt="9"/>
              <a:tabLst>
                <a:tab pos="355600" algn="l"/>
              </a:tabLst>
            </a:pPr>
            <a:r>
              <a:rPr lang="de-DE" altLang="de-DE" dirty="0">
                <a:solidFill>
                  <a:srgbClr val="666565"/>
                </a:solidFill>
                <a:ea typeface="ＭＳ Ｐゴシック" panose="020B0600070205080204" pitchFamily="34" charset="-128"/>
                <a:cs typeface="Geneva" charset="0"/>
              </a:rPr>
              <a:t>Hände waschen</a:t>
            </a:r>
          </a:p>
          <a:p>
            <a:endParaRPr lang="de-DE" dirty="0"/>
          </a:p>
        </p:txBody>
      </p:sp>
      <p:sp>
        <p:nvSpPr>
          <p:cNvPr id="3" name="Titel 2">
            <a:extLst>
              <a:ext uri="{FF2B5EF4-FFF2-40B4-BE49-F238E27FC236}">
                <a16:creationId xmlns:a16="http://schemas.microsoft.com/office/drawing/2014/main" id="{DC302D9C-1A6E-4BAE-8276-0F223D7BF573}"/>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8051564C-F3C3-4F93-BFDF-F6EA9775B6B6}"/>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304D0D31-0F8A-4814-9862-96ED2E3256D5}"/>
              </a:ext>
            </a:extLst>
          </p:cNvPr>
          <p:cNvSpPr>
            <a:spLocks noGrp="1"/>
          </p:cNvSpPr>
          <p:nvPr>
            <p:ph type="sldNum" sz="quarter" idx="4"/>
          </p:nvPr>
        </p:nvSpPr>
        <p:spPr/>
        <p:txBody>
          <a:bodyPr/>
          <a:lstStyle/>
          <a:p>
            <a:pPr algn="r"/>
            <a:fld id="{D8EB360B-720C-704A-863E-A567E738ABDA}" type="slidenum">
              <a:rPr lang="de-DE" smtClean="0"/>
              <a:pPr algn="r"/>
              <a:t>79</a:t>
            </a:fld>
            <a:endParaRPr lang="de-DE"/>
          </a:p>
        </p:txBody>
      </p:sp>
      <p:pic>
        <p:nvPicPr>
          <p:cNvPr id="6" name="Bild 5" descr="fk_gsw_berner_s07.png">
            <a:extLst>
              <a:ext uri="{FF2B5EF4-FFF2-40B4-BE49-F238E27FC236}">
                <a16:creationId xmlns:a16="http://schemas.microsoft.com/office/drawing/2014/main" id="{7165B156-78BD-4507-AD4A-7F6E7157BE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6853" y="1423928"/>
            <a:ext cx="2580758" cy="34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785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34CB4E2-3CB6-4C88-B235-7F8743ABDB1A}"/>
              </a:ext>
            </a:extLst>
          </p:cNvPr>
          <p:cNvSpPr>
            <a:spLocks noGrp="1"/>
          </p:cNvSpPr>
          <p:nvPr>
            <p:ph idx="1"/>
          </p:nvPr>
        </p:nvSpPr>
        <p:spPr/>
        <p:txBody>
          <a:bodyPr lIns="91440" tIns="45720" rIns="91440" bIns="45720" anchor="t"/>
          <a:lstStyle/>
          <a:p>
            <a:pPr marL="0" indent="0">
              <a:spcAft>
                <a:spcPts val="0"/>
              </a:spcAft>
              <a:buFont typeface="Arial" panose="020B0604020202020204" pitchFamily="34" charset="0"/>
              <a:buNone/>
            </a:pPr>
            <a:r>
              <a:rPr lang="de-DE" altLang="de-DE" sz="1700" b="1" dirty="0">
                <a:latin typeface="Arial"/>
                <a:ea typeface="ＭＳ Ｐゴシック"/>
                <a:cs typeface="Arial"/>
              </a:rPr>
              <a:t>In Studien nachgewiesene kontaminierte Oberflächen auf Station</a:t>
            </a:r>
          </a:p>
          <a:p>
            <a:pPr marL="261620" lvl="1" indent="-261620">
              <a:spcBef>
                <a:spcPts val="600"/>
              </a:spcBef>
              <a:buFont typeface="Wingdings" panose="05000000000000000000" pitchFamily="2" charset="2"/>
              <a:buChar char="§"/>
            </a:pPr>
            <a:r>
              <a:rPr lang="de-DE" altLang="de-DE" dirty="0">
                <a:latin typeface="Arial"/>
                <a:ea typeface="ＭＳ Ｐゴシック"/>
                <a:cs typeface="Arial"/>
              </a:rPr>
              <a:t>Teilweise sehr hohe nachgewiesene Konzentrationen </a:t>
            </a:r>
            <a:r>
              <a:rPr lang="de-DE" altLang="de-DE" baseline="30000" dirty="0">
                <a:latin typeface="Arial"/>
                <a:ea typeface="ＭＳ Ｐゴシック"/>
                <a:cs typeface="Arial"/>
              </a:rPr>
              <a:t>[12]</a:t>
            </a:r>
          </a:p>
          <a:p>
            <a:pPr marL="261620" lvl="1" indent="-261620">
              <a:spcBef>
                <a:spcPts val="600"/>
              </a:spcBef>
              <a:buFont typeface="Wingdings" panose="05000000000000000000" pitchFamily="2" charset="2"/>
              <a:buChar char="§"/>
            </a:pPr>
            <a:r>
              <a:rPr lang="de-DE" altLang="de-DE" dirty="0">
                <a:latin typeface="Arial"/>
                <a:ea typeface="ＭＳ Ｐゴシック"/>
                <a:cs typeface="Arial"/>
              </a:rPr>
              <a:t>Deutsche Studie aus dem Jahr 2012: 61% der Wischproben auf Station waren positiv </a:t>
            </a:r>
            <a:r>
              <a:rPr lang="de-DE" altLang="de-DE" baseline="30000" dirty="0">
                <a:latin typeface="Arial"/>
                <a:ea typeface="ＭＳ Ｐゴシック"/>
                <a:cs typeface="Arial"/>
              </a:rPr>
              <a:t>[9]</a:t>
            </a:r>
          </a:p>
          <a:p>
            <a:pPr marL="261620" lvl="1" indent="-261620">
              <a:spcBef>
                <a:spcPts val="600"/>
              </a:spcBef>
              <a:buFont typeface="Wingdings" panose="05000000000000000000" pitchFamily="2" charset="2"/>
              <a:buChar char="§"/>
            </a:pPr>
            <a:r>
              <a:rPr lang="de-DE" dirty="0">
                <a:latin typeface="Arial"/>
                <a:ea typeface="ＭＳ Ｐゴシック"/>
                <a:cs typeface="Arial"/>
              </a:rPr>
              <a:t>Deutsche Studie aus dem Jahr 2019: 91% der Platin-Wischproben auf 2 onkologischen Stationen waren positiv</a:t>
            </a:r>
            <a:r>
              <a:rPr lang="de-DE" baseline="30000" dirty="0">
                <a:latin typeface="Arial"/>
                <a:ea typeface="ＭＳ Ｐゴシック"/>
                <a:cs typeface="Arial"/>
              </a:rPr>
              <a:t> [25]</a:t>
            </a:r>
          </a:p>
          <a:p>
            <a:pPr marL="261620" lvl="1" indent="-261620">
              <a:spcBef>
                <a:spcPts val="600"/>
              </a:spcBef>
              <a:buFont typeface="Wingdings" panose="05000000000000000000" pitchFamily="2" charset="2"/>
              <a:buChar char="§"/>
            </a:pPr>
            <a:r>
              <a:rPr lang="de-DE" dirty="0">
                <a:latin typeface="Arial"/>
                <a:ea typeface="ＭＳ Ｐゴシック"/>
                <a:cs typeface="Arial"/>
              </a:rPr>
              <a:t>Eine europäische Studie aus dem Jahr 2020: 53% der Wischproben auf den Stationen waren positiv. Es gab kein Krankenhaus, bei dem alle Wischproben negativ waren</a:t>
            </a:r>
            <a:r>
              <a:rPr lang="de-DE" baseline="30000" dirty="0">
                <a:latin typeface="Arial"/>
                <a:ea typeface="ＭＳ Ｐゴシック"/>
                <a:cs typeface="Arial"/>
              </a:rPr>
              <a:t>[26]</a:t>
            </a:r>
          </a:p>
          <a:p>
            <a:pPr marL="0" lvl="1" indent="0">
              <a:spcBef>
                <a:spcPts val="600"/>
              </a:spcBef>
              <a:buNone/>
            </a:pPr>
            <a:endParaRPr lang="de-DE" altLang="de-DE" baseline="30000" dirty="0">
              <a:latin typeface="Arial"/>
              <a:ea typeface="ＭＳ Ｐゴシック"/>
              <a:cs typeface="Arial"/>
            </a:endParaRPr>
          </a:p>
          <a:p>
            <a:pPr marL="261620" lvl="1" indent="-261620">
              <a:spcBef>
                <a:spcPts val="600"/>
              </a:spcBef>
              <a:buFont typeface="Wingdings" panose="05000000000000000000" pitchFamily="2" charset="2"/>
              <a:buChar char="§"/>
            </a:pPr>
            <a:endParaRPr lang="de-DE" altLang="de-DE" baseline="30000" dirty="0">
              <a:latin typeface="Arial"/>
              <a:ea typeface="ＭＳ Ｐゴシック"/>
              <a:cs typeface="Arial"/>
            </a:endParaRPr>
          </a:p>
        </p:txBody>
      </p:sp>
      <p:sp>
        <p:nvSpPr>
          <p:cNvPr id="3" name="Titel 2">
            <a:extLst>
              <a:ext uri="{FF2B5EF4-FFF2-40B4-BE49-F238E27FC236}">
                <a16:creationId xmlns:a16="http://schemas.microsoft.com/office/drawing/2014/main" id="{D0E1796F-9A1C-49BF-8D1A-EC5862E1E776}"/>
              </a:ext>
            </a:extLst>
          </p:cNvPr>
          <p:cNvSpPr>
            <a:spLocks noGrp="1"/>
          </p:cNvSpPr>
          <p:nvPr>
            <p:ph type="ctrTitle"/>
          </p:nvPr>
        </p:nvSpPr>
        <p:spPr/>
        <p:txBody>
          <a:bodyPr lIns="0" tIns="0" rIns="0" bIns="0" anchor="t"/>
          <a:lstStyle/>
          <a:p>
            <a:r>
              <a:rPr lang="de-DE" sz="2000" dirty="0">
                <a:latin typeface="Arial"/>
                <a:ea typeface="ＭＳ Ｐゴシック" panose="020B0600070205080204" pitchFamily="34" charset="-128"/>
                <a:cs typeface="Arial"/>
              </a:rPr>
              <a:t>Kontaminierte Oberflächen medizinischer Bereich</a:t>
            </a:r>
            <a:endParaRPr lang="en-US" dirty="0"/>
          </a:p>
        </p:txBody>
      </p:sp>
      <p:sp>
        <p:nvSpPr>
          <p:cNvPr id="4" name="Vertikaler Textplatzhalter 3">
            <a:extLst>
              <a:ext uri="{FF2B5EF4-FFF2-40B4-BE49-F238E27FC236}">
                <a16:creationId xmlns:a16="http://schemas.microsoft.com/office/drawing/2014/main" id="{A95687C2-B000-4435-BC24-4E01055F2637}"/>
              </a:ext>
            </a:extLst>
          </p:cNvPr>
          <p:cNvSpPr>
            <a:spLocks noGrp="1"/>
          </p:cNvSpPr>
          <p:nvPr>
            <p:ph type="body" orient="vert" sz="quarter" idx="11"/>
          </p:nvPr>
        </p:nvSpPr>
        <p:spPr/>
        <p:txBody>
          <a:bodyPr/>
          <a:lstStyle/>
          <a:p>
            <a:r>
              <a:rPr lang="de-DE"/>
              <a:t>PP-ON-DE-1433</a:t>
            </a:r>
          </a:p>
          <a:p>
            <a:endParaRPr lang="de-DE"/>
          </a:p>
        </p:txBody>
      </p:sp>
      <p:sp>
        <p:nvSpPr>
          <p:cNvPr id="5" name="Foliennummernplatzhalter 4">
            <a:extLst>
              <a:ext uri="{FF2B5EF4-FFF2-40B4-BE49-F238E27FC236}">
                <a16:creationId xmlns:a16="http://schemas.microsoft.com/office/drawing/2014/main" id="{CEBDD012-8921-4998-8DE6-36ABAC286697}"/>
              </a:ext>
            </a:extLst>
          </p:cNvPr>
          <p:cNvSpPr>
            <a:spLocks noGrp="1"/>
          </p:cNvSpPr>
          <p:nvPr>
            <p:ph type="sldNum" sz="quarter" idx="4"/>
          </p:nvPr>
        </p:nvSpPr>
        <p:spPr/>
        <p:txBody>
          <a:bodyPr/>
          <a:lstStyle/>
          <a:p>
            <a:pPr algn="r"/>
            <a:fld id="{D8EB360B-720C-704A-863E-A567E738ABDA}" type="slidenum">
              <a:rPr lang="de-DE" smtClean="0"/>
              <a:pPr algn="r"/>
              <a:t>8</a:t>
            </a:fld>
            <a:endParaRPr lang="de-DE"/>
          </a:p>
        </p:txBody>
      </p:sp>
    </p:spTree>
    <p:extLst>
      <p:ext uri="{BB962C8B-B14F-4D97-AF65-F5344CB8AC3E}">
        <p14:creationId xmlns:p14="http://schemas.microsoft.com/office/powerpoint/2010/main" val="15088400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8C5C09-3EF0-4480-BFF7-4573BF99EAB7}"/>
              </a:ext>
            </a:extLst>
          </p:cNvPr>
          <p:cNvSpPr>
            <a:spLocks noGrp="1"/>
          </p:cNvSpPr>
          <p:nvPr>
            <p:ph idx="1"/>
          </p:nvPr>
        </p:nvSpPr>
        <p:spPr/>
        <p:txBody>
          <a:bodyPr lIns="91440" tIns="45720" rIns="91440" bIns="45720" anchor="t"/>
          <a:lstStyle/>
          <a:p>
            <a:r>
              <a:rPr lang="de-DE" altLang="de-DE">
                <a:ea typeface="ＭＳ Ｐゴシック"/>
                <a:cs typeface="Geneva" charset="0"/>
              </a:rPr>
              <a:t>Bei Kontamination ggf. Vorstellung des betroffenen Mitarbeiters beim </a:t>
            </a:r>
            <a:r>
              <a:rPr lang="de-DE" altLang="de-DE" b="1">
                <a:ea typeface="ＭＳ Ｐゴシック"/>
                <a:cs typeface="Geneva" charset="0"/>
              </a:rPr>
              <a:t>Durchgangsarzt</a:t>
            </a:r>
          </a:p>
          <a:p>
            <a:r>
              <a:rPr lang="de-DE" altLang="de-DE">
                <a:ea typeface="ＭＳ Ｐゴシック"/>
                <a:cs typeface="Geneva" charset="0"/>
              </a:rPr>
              <a:t>Jede Kontamination mit Zytostatika </a:t>
            </a:r>
            <a:r>
              <a:rPr lang="de-DE" altLang="de-DE" b="1">
                <a:ea typeface="ＭＳ Ｐゴシック"/>
                <a:cs typeface="Geneva" charset="0"/>
              </a:rPr>
              <a:t>melden:</a:t>
            </a:r>
          </a:p>
          <a:p>
            <a:pPr marL="721995" lvl="1" indent="-277495">
              <a:buFont typeface="Symbol" panose="05050102010706020507" pitchFamily="18" charset="2"/>
              <a:buChar char="-"/>
            </a:pPr>
            <a:r>
              <a:rPr lang="de-DE" altLang="de-DE">
                <a:ea typeface="ＭＳ Ｐゴシック"/>
              </a:rPr>
              <a:t>Vorgesetzter</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Sicherheitsbeauftragter</a:t>
            </a:r>
          </a:p>
          <a:p>
            <a:r>
              <a:rPr lang="de-DE" altLang="de-DE">
                <a:ea typeface="ＭＳ Ｐゴシック"/>
                <a:cs typeface="Geneva" charset="0"/>
              </a:rPr>
              <a:t>Jede Kontamination mit Zytostatika </a:t>
            </a:r>
            <a:r>
              <a:rPr lang="de-DE" altLang="de-DE" b="1">
                <a:ea typeface="ＭＳ Ｐゴシック"/>
                <a:cs typeface="Geneva" charset="0"/>
              </a:rPr>
              <a:t>dokumentieren:</a:t>
            </a:r>
            <a:r>
              <a:rPr lang="de-DE" altLang="de-DE">
                <a:ea typeface="ＭＳ Ｐゴシック"/>
                <a:cs typeface="Geneva" charset="0"/>
              </a:rPr>
              <a:t> Unfallbericht</a:t>
            </a:r>
          </a:p>
          <a:p>
            <a:r>
              <a:rPr lang="de-DE" altLang="de-DE">
                <a:ea typeface="ＭＳ Ｐゴシック"/>
                <a:cs typeface="Geneva" charset="0"/>
              </a:rPr>
              <a:t>Spill-Kits sind zum </a:t>
            </a:r>
            <a:r>
              <a:rPr lang="de-DE" altLang="de-DE" b="1">
                <a:ea typeface="ＭＳ Ｐゴシック"/>
                <a:cs typeface="Geneva" charset="0"/>
              </a:rPr>
              <a:t>einmaligen</a:t>
            </a:r>
            <a:r>
              <a:rPr lang="de-DE" altLang="de-DE">
                <a:ea typeface="ＭＳ Ｐゴシック"/>
                <a:cs typeface="Geneva" charset="0"/>
              </a:rPr>
              <a:t> Gebrauch bestimmt</a:t>
            </a:r>
          </a:p>
          <a:p>
            <a:r>
              <a:rPr lang="de-DE" altLang="de-DE">
                <a:ea typeface="ＭＳ Ｐゴシック"/>
                <a:cs typeface="Geneva" charset="0"/>
              </a:rPr>
              <a:t>Reinigungspersonal darf erst reinigen, wenn Kontamination vom Fachpersonal beseitigt ist</a:t>
            </a:r>
          </a:p>
          <a:p>
            <a:r>
              <a:rPr lang="de-DE" altLang="de-DE">
                <a:ea typeface="ＭＳ Ｐゴシック"/>
                <a:cs typeface="Geneva" charset="0"/>
              </a:rPr>
              <a:t>Erfolgskontrolle der Dekontamination durch Wischproben möglich</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BD071D78-2155-40E7-B3DD-6755CC9FF757}"/>
              </a:ext>
            </a:extLst>
          </p:cNvPr>
          <p:cNvSpPr>
            <a:spLocks noGrp="1"/>
          </p:cNvSpPr>
          <p:nvPr>
            <p:ph type="ctrTitle"/>
          </p:nvPr>
        </p:nvSpPr>
        <p:spPr/>
        <p:txBody>
          <a:bodyPr/>
          <a:lstStyle/>
          <a:p>
            <a:r>
              <a:rPr lang="de-DE" altLang="de-DE">
                <a:ea typeface="ＭＳ Ｐゴシック" panose="020B0600070205080204" pitchFamily="34" charset="-128"/>
              </a:rPr>
              <a:t>Dokumentation und letzte Schritte</a:t>
            </a:r>
            <a:endParaRPr lang="de-DE"/>
          </a:p>
        </p:txBody>
      </p:sp>
      <p:sp>
        <p:nvSpPr>
          <p:cNvPr id="4" name="Vertikaler Textplatzhalter 3">
            <a:extLst>
              <a:ext uri="{FF2B5EF4-FFF2-40B4-BE49-F238E27FC236}">
                <a16:creationId xmlns:a16="http://schemas.microsoft.com/office/drawing/2014/main" id="{17C729C0-4C0E-458C-A967-8C5DA5F0393F}"/>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FA18CB95-BBDB-431B-BBD1-0BDF9D9CCDB5}"/>
              </a:ext>
            </a:extLst>
          </p:cNvPr>
          <p:cNvSpPr>
            <a:spLocks noGrp="1"/>
          </p:cNvSpPr>
          <p:nvPr>
            <p:ph type="sldNum" sz="quarter" idx="4"/>
          </p:nvPr>
        </p:nvSpPr>
        <p:spPr/>
        <p:txBody>
          <a:bodyPr/>
          <a:lstStyle/>
          <a:p>
            <a:pPr algn="r"/>
            <a:fld id="{D8EB360B-720C-704A-863E-A567E738ABDA}" type="slidenum">
              <a:rPr lang="de-DE" smtClean="0"/>
              <a:pPr algn="r"/>
              <a:t>80</a:t>
            </a:fld>
            <a:endParaRPr lang="de-DE"/>
          </a:p>
        </p:txBody>
      </p:sp>
    </p:spTree>
    <p:extLst>
      <p:ext uri="{BB962C8B-B14F-4D97-AF65-F5344CB8AC3E}">
        <p14:creationId xmlns:p14="http://schemas.microsoft.com/office/powerpoint/2010/main" val="3254765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3CA3A-1768-A2DF-5AC0-729851722F7F}"/>
              </a:ext>
            </a:extLst>
          </p:cNvPr>
          <p:cNvSpPr>
            <a:spLocks noGrp="1"/>
          </p:cNvSpPr>
          <p:nvPr>
            <p:ph type="ctrTitle"/>
          </p:nvPr>
        </p:nvSpPr>
        <p:spPr/>
        <p:txBody>
          <a:bodyPr/>
          <a:lstStyle/>
          <a:p>
            <a:r>
              <a:rPr lang="de-DE" dirty="0"/>
              <a:t>Messmethoden von Zytostatika</a:t>
            </a:r>
          </a:p>
        </p:txBody>
      </p:sp>
      <p:sp>
        <p:nvSpPr>
          <p:cNvPr id="3" name="Vertikaler Textplatzhalter 2">
            <a:extLst>
              <a:ext uri="{FF2B5EF4-FFF2-40B4-BE49-F238E27FC236}">
                <a16:creationId xmlns:a16="http://schemas.microsoft.com/office/drawing/2014/main" id="{4C22C168-26B9-9090-EEE5-1012CEB47BE8}"/>
              </a:ext>
            </a:extLst>
          </p:cNvPr>
          <p:cNvSpPr>
            <a:spLocks noGrp="1"/>
          </p:cNvSpPr>
          <p:nvPr>
            <p:ph type="body" orient="vert" sz="quarter" idx="11"/>
          </p:nvPr>
        </p:nvSpPr>
        <p:spPr/>
        <p:txBody>
          <a:bodyPr/>
          <a:lstStyle/>
          <a:p>
            <a:endParaRPr lang="de-DE"/>
          </a:p>
        </p:txBody>
      </p:sp>
      <p:sp>
        <p:nvSpPr>
          <p:cNvPr id="4" name="Foliennummernplatzhalter 3">
            <a:extLst>
              <a:ext uri="{FF2B5EF4-FFF2-40B4-BE49-F238E27FC236}">
                <a16:creationId xmlns:a16="http://schemas.microsoft.com/office/drawing/2014/main" id="{1C3015D6-D3FB-9EDB-C18D-11BCDF4EB75E}"/>
              </a:ext>
            </a:extLst>
          </p:cNvPr>
          <p:cNvSpPr>
            <a:spLocks noGrp="1"/>
          </p:cNvSpPr>
          <p:nvPr>
            <p:ph type="sldNum" sz="quarter" idx="4"/>
          </p:nvPr>
        </p:nvSpPr>
        <p:spPr/>
        <p:txBody>
          <a:bodyPr/>
          <a:lstStyle/>
          <a:p>
            <a:pPr algn="r"/>
            <a:fld id="{D8EB360B-720C-704A-863E-A567E738ABDA}" type="slidenum">
              <a:rPr lang="de-DE" smtClean="0"/>
              <a:pPr algn="r"/>
              <a:t>81</a:t>
            </a:fld>
            <a:endParaRPr lang="de-DE"/>
          </a:p>
        </p:txBody>
      </p:sp>
    </p:spTree>
    <p:extLst>
      <p:ext uri="{BB962C8B-B14F-4D97-AF65-F5344CB8AC3E}">
        <p14:creationId xmlns:p14="http://schemas.microsoft.com/office/powerpoint/2010/main" val="23652816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AA21681-C5D0-4B72-ACD3-71AD112F167D}"/>
              </a:ext>
            </a:extLst>
          </p:cNvPr>
          <p:cNvSpPr>
            <a:spLocks noGrp="1"/>
          </p:cNvSpPr>
          <p:nvPr>
            <p:ph idx="1"/>
          </p:nvPr>
        </p:nvSpPr>
        <p:spPr/>
        <p:txBody>
          <a:bodyPr lIns="91440" tIns="45720" rIns="91440" bIns="45720" anchor="t"/>
          <a:lstStyle/>
          <a:p>
            <a:pPr>
              <a:buFont typeface="Wingdings" panose="05000000000000000000" pitchFamily="2" charset="2"/>
              <a:buNone/>
            </a:pPr>
            <a:r>
              <a:rPr lang="de-DE" altLang="de-DE" sz="1700" b="1">
                <a:ea typeface="ＭＳ Ｐゴシック"/>
                <a:cs typeface="Geneva" charset="0"/>
              </a:rPr>
              <a:t>Umgebungsmonitoring</a:t>
            </a:r>
          </a:p>
          <a:p>
            <a:r>
              <a:rPr lang="de-DE" altLang="de-DE">
                <a:ea typeface="ＭＳ Ｐゴシック"/>
                <a:cs typeface="Geneva" charset="0"/>
              </a:rPr>
              <a:t>Messung der externen Belastung</a:t>
            </a:r>
          </a:p>
          <a:p>
            <a:r>
              <a:rPr lang="de-DE" altLang="de-DE">
                <a:ea typeface="ＭＳ Ｐゴシック"/>
                <a:cs typeface="Geneva" charset="0"/>
              </a:rPr>
              <a:t>Qualitätssicherung am Zytostatika-Arbeitsplatz</a:t>
            </a:r>
          </a:p>
          <a:p>
            <a:r>
              <a:rPr lang="de-DE" altLang="de-DE">
                <a:ea typeface="ＭＳ Ｐゴシック"/>
                <a:cs typeface="Geneva" charset="0"/>
              </a:rPr>
              <a:t>Deutliche Vorteile gegenüber Biomonitoring: Freisetzungs- und Verteilungswege identifizierbar</a:t>
            </a:r>
          </a:p>
          <a:p>
            <a:r>
              <a:rPr lang="de-DE" altLang="de-DE">
                <a:ea typeface="ＭＳ Ｐゴシック"/>
                <a:cs typeface="Geneva" charset="0"/>
              </a:rPr>
              <a:t>Wischproben auf Oberflächen:</a:t>
            </a:r>
          </a:p>
          <a:p>
            <a:pPr marL="721995" lvl="1" indent="-277495">
              <a:buFont typeface="Symbol" panose="05050102010706020507" pitchFamily="18" charset="2"/>
              <a:buChar char="-"/>
            </a:pPr>
            <a:r>
              <a:rPr lang="de-DE" altLang="de-DE">
                <a:ea typeface="ＭＳ Ｐゴシック"/>
              </a:rPr>
              <a:t>Beprobung definierter Oberflächen im Arbeitsbereich mittels getränkter Wischtücher</a:t>
            </a:r>
          </a:p>
          <a:p>
            <a:pPr marL="721995" lvl="1" indent="-277495">
              <a:buFont typeface="Symbol" panose="05050102010706020507" pitchFamily="18" charset="2"/>
              <a:buChar char="-"/>
            </a:pPr>
            <a:r>
              <a:rPr lang="de-DE" altLang="de-DE">
                <a:ea typeface="ＭＳ Ｐゴシック"/>
              </a:rPr>
              <a:t>Anschließend mengenmäßige Bestimmung der aufgewischten Zytostatika</a:t>
            </a:r>
          </a:p>
          <a:p>
            <a:pPr marL="721995" lvl="1" indent="-277495">
              <a:buFont typeface="Symbol" panose="05050102010706020507" pitchFamily="18" charset="2"/>
              <a:buChar char="-"/>
            </a:pPr>
            <a:r>
              <a:rPr lang="de-DE" altLang="de-DE">
                <a:ea typeface="ＭＳ Ｐゴシック"/>
              </a:rPr>
              <a:t>Geringste Kontaminationen identifizierbar</a:t>
            </a:r>
          </a:p>
          <a:p>
            <a:pPr marL="721995" lvl="1" indent="-277495">
              <a:buFont typeface="Symbol" panose="05050102010706020507" pitchFamily="18" charset="2"/>
              <a:buChar char="-"/>
            </a:pPr>
            <a:r>
              <a:rPr lang="de-DE" altLang="de-DE">
                <a:ea typeface="ＭＳ Ｐゴシック"/>
              </a:rPr>
              <a:t>Derzeit etwa 25 verschiedene Zytostatika analytisch erfassbar</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8627EF0D-4130-4059-BD5C-20196CCA2A3D}"/>
              </a:ext>
            </a:extLst>
          </p:cNvPr>
          <p:cNvSpPr>
            <a:spLocks noGrp="1"/>
          </p:cNvSpPr>
          <p:nvPr>
            <p:ph type="ctrTitle"/>
          </p:nvPr>
        </p:nvSpPr>
        <p:spPr/>
        <p:txBody>
          <a:bodyPr/>
          <a:lstStyle/>
          <a:p>
            <a:r>
              <a:rPr lang="de-DE" altLang="de-DE">
                <a:ea typeface="ＭＳ Ｐゴシック" panose="020B0600070205080204" pitchFamily="34" charset="-128"/>
              </a:rPr>
              <a:t>Messmethoden für Zytostatika </a:t>
            </a:r>
            <a:r>
              <a:rPr lang="de-DE" altLang="de-DE" baseline="30000">
                <a:ea typeface="ＭＳ Ｐゴシック" panose="020B0600070205080204" pitchFamily="34" charset="-128"/>
              </a:rPr>
              <a:t>[14, 24]</a:t>
            </a:r>
            <a:endParaRPr lang="de-DE"/>
          </a:p>
        </p:txBody>
      </p:sp>
      <p:sp>
        <p:nvSpPr>
          <p:cNvPr id="4" name="Vertikaler Textplatzhalter 3">
            <a:extLst>
              <a:ext uri="{FF2B5EF4-FFF2-40B4-BE49-F238E27FC236}">
                <a16:creationId xmlns:a16="http://schemas.microsoft.com/office/drawing/2014/main" id="{67D5C7FB-25AA-4A56-A4F8-669F129F92DC}"/>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C6F92A88-3520-4B47-814E-E2E9B9B33FD1}"/>
              </a:ext>
            </a:extLst>
          </p:cNvPr>
          <p:cNvSpPr>
            <a:spLocks noGrp="1"/>
          </p:cNvSpPr>
          <p:nvPr>
            <p:ph type="sldNum" sz="quarter" idx="4"/>
          </p:nvPr>
        </p:nvSpPr>
        <p:spPr/>
        <p:txBody>
          <a:bodyPr/>
          <a:lstStyle/>
          <a:p>
            <a:pPr algn="r"/>
            <a:fld id="{D8EB360B-720C-704A-863E-A567E738ABDA}" type="slidenum">
              <a:rPr lang="de-DE" smtClean="0"/>
              <a:pPr algn="r"/>
              <a:t>82</a:t>
            </a:fld>
            <a:endParaRPr lang="de-DE"/>
          </a:p>
        </p:txBody>
      </p:sp>
    </p:spTree>
    <p:extLst>
      <p:ext uri="{BB962C8B-B14F-4D97-AF65-F5344CB8AC3E}">
        <p14:creationId xmlns:p14="http://schemas.microsoft.com/office/powerpoint/2010/main" val="41795764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8849CB1-17AA-4718-9959-8F05D5106915}"/>
              </a:ext>
            </a:extLst>
          </p:cNvPr>
          <p:cNvSpPr>
            <a:spLocks noGrp="1"/>
          </p:cNvSpPr>
          <p:nvPr>
            <p:ph idx="1"/>
          </p:nvPr>
        </p:nvSpPr>
        <p:spPr/>
        <p:txBody>
          <a:bodyPr/>
          <a:lstStyle/>
          <a:p>
            <a:pPr>
              <a:buFont typeface="Wingdings" panose="05000000000000000000" pitchFamily="2" charset="2"/>
              <a:buNone/>
            </a:pPr>
            <a:r>
              <a:rPr lang="de-DE" altLang="de-DE" sz="1700" b="1">
                <a:ea typeface="ＭＳ Ｐゴシック" panose="020B0600070205080204" pitchFamily="34" charset="-128"/>
                <a:cs typeface="Geneva" charset="0"/>
              </a:rPr>
              <a:t>Umgebungsmonitoring</a:t>
            </a:r>
          </a:p>
          <a:p>
            <a:r>
              <a:rPr lang="de-DE" altLang="de-DE">
                <a:ea typeface="ＭＳ Ｐゴシック" panose="020B0600070205080204" pitchFamily="34" charset="-128"/>
                <a:cs typeface="Geneva" charset="0"/>
                <a:sym typeface="Wingdings" panose="05000000000000000000" pitchFamily="2" charset="2"/>
              </a:rPr>
              <a:t>Empfehlenswert: Regelmäßige Tests</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An möglichen Verschleppungswegen</a:t>
            </a:r>
          </a:p>
          <a:p>
            <a:pPr marL="722313" lvl="1" indent="-277813">
              <a:buFont typeface="Symbol" panose="05050102010706020507" pitchFamily="18" charset="2"/>
              <a:buChar char="-"/>
            </a:pPr>
            <a:r>
              <a:rPr lang="de-DE">
                <a:effectLst/>
                <a:latin typeface="+mj-lt"/>
              </a:rPr>
              <a:t>Auf Flächen, auf denen mit Zytostatika gearbeitet wird (Richtflächen, Lagerbereiche, Arbeitsfläche)</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An Telefon, Schränken, Türgriffe, Kühlschrankgriffe, Abfallbehälter etc.</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Auf Fußböden</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Am Applikationsort (Station, Infusionsständer, Ablageflächen, Armlehnen der Patientenstühle etc.)</a:t>
            </a:r>
          </a:p>
          <a:p>
            <a:r>
              <a:rPr lang="de-DE" altLang="de-DE">
                <a:ea typeface="ＭＳ Ｐゴシック" panose="020B0600070205080204" pitchFamily="34" charset="-128"/>
                <a:cs typeface="Geneva" charset="0"/>
                <a:sym typeface="Wingdings" panose="05000000000000000000" pitchFamily="2" charset="2"/>
              </a:rPr>
              <a:t>Wischproben auch sinnvoll nach Zytostatika-</a:t>
            </a:r>
            <a:r>
              <a:rPr lang="de-DE" altLang="de-DE" err="1">
                <a:ea typeface="ＭＳ Ｐゴシック" panose="020B0600070205080204" pitchFamily="34" charset="-128"/>
                <a:cs typeface="Geneva" charset="0"/>
                <a:sym typeface="Wingdings" panose="05000000000000000000" pitchFamily="2" charset="2"/>
              </a:rPr>
              <a:t>Verschüttungen</a:t>
            </a:r>
            <a:r>
              <a:rPr lang="de-DE" altLang="de-DE">
                <a:ea typeface="ＭＳ Ｐゴシック" panose="020B0600070205080204" pitchFamily="34" charset="-128"/>
                <a:cs typeface="Geneva" charset="0"/>
                <a:sym typeface="Wingdings" panose="05000000000000000000" pitchFamily="2" charset="2"/>
              </a:rPr>
              <a:t> zur Kontrolle der Dekontamination</a:t>
            </a:r>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0CF71D4A-7DA2-4460-8DCB-A6C8471C8699}"/>
              </a:ext>
            </a:extLst>
          </p:cNvPr>
          <p:cNvSpPr>
            <a:spLocks noGrp="1"/>
          </p:cNvSpPr>
          <p:nvPr>
            <p:ph type="ctrTitle"/>
          </p:nvPr>
        </p:nvSpPr>
        <p:spPr/>
        <p:txBody>
          <a:bodyPr/>
          <a:lstStyle/>
          <a:p>
            <a:r>
              <a:rPr lang="de-DE" altLang="de-DE">
                <a:ea typeface="ＭＳ Ｐゴシック" panose="020B0600070205080204" pitchFamily="34" charset="-128"/>
              </a:rPr>
              <a:t>Messmethoden für Zytostatika </a:t>
            </a:r>
            <a:r>
              <a:rPr lang="de-DE" altLang="de-DE" baseline="30000">
                <a:ea typeface="ＭＳ Ｐゴシック" panose="020B0600070205080204" pitchFamily="34" charset="-128"/>
              </a:rPr>
              <a:t>[10]</a:t>
            </a:r>
            <a:endParaRPr lang="de-DE"/>
          </a:p>
        </p:txBody>
      </p:sp>
      <p:sp>
        <p:nvSpPr>
          <p:cNvPr id="4" name="Vertikaler Textplatzhalter 3">
            <a:extLst>
              <a:ext uri="{FF2B5EF4-FFF2-40B4-BE49-F238E27FC236}">
                <a16:creationId xmlns:a16="http://schemas.microsoft.com/office/drawing/2014/main" id="{B713E3CA-AF79-4954-AB41-993B0FA2BFB5}"/>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968F8437-7BDA-4438-87AC-2B5254EB9AEC}"/>
              </a:ext>
            </a:extLst>
          </p:cNvPr>
          <p:cNvSpPr>
            <a:spLocks noGrp="1"/>
          </p:cNvSpPr>
          <p:nvPr>
            <p:ph type="sldNum" sz="quarter" idx="4"/>
          </p:nvPr>
        </p:nvSpPr>
        <p:spPr/>
        <p:txBody>
          <a:bodyPr/>
          <a:lstStyle/>
          <a:p>
            <a:pPr algn="r"/>
            <a:fld id="{D8EB360B-720C-704A-863E-A567E738ABDA}" type="slidenum">
              <a:rPr lang="de-DE" smtClean="0"/>
              <a:pPr algn="r"/>
              <a:t>83</a:t>
            </a:fld>
            <a:endParaRPr lang="de-DE"/>
          </a:p>
        </p:txBody>
      </p:sp>
    </p:spTree>
    <p:extLst>
      <p:ext uri="{BB962C8B-B14F-4D97-AF65-F5344CB8AC3E}">
        <p14:creationId xmlns:p14="http://schemas.microsoft.com/office/powerpoint/2010/main" val="954528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8849CB1-17AA-4718-9959-8F05D5106915}"/>
              </a:ext>
            </a:extLst>
          </p:cNvPr>
          <p:cNvSpPr>
            <a:spLocks noGrp="1"/>
          </p:cNvSpPr>
          <p:nvPr>
            <p:ph idx="1"/>
          </p:nvPr>
        </p:nvSpPr>
        <p:spPr/>
        <p:txBody>
          <a:bodyPr/>
          <a:lstStyle/>
          <a:p>
            <a:pPr>
              <a:buFont typeface="Wingdings" panose="05000000000000000000" pitchFamily="2" charset="2"/>
              <a:buNone/>
            </a:pPr>
            <a:r>
              <a:rPr lang="de-DE" altLang="de-DE" sz="1700" b="1">
                <a:ea typeface="ＭＳ Ｐゴシック" panose="020B0600070205080204" pitchFamily="34" charset="-128"/>
                <a:cs typeface="Geneva" charset="0"/>
              </a:rPr>
              <a:t>Umgebungsmonitoring</a:t>
            </a:r>
          </a:p>
          <a:p>
            <a:r>
              <a:rPr lang="de-DE" altLang="de-DE">
                <a:ea typeface="ＭＳ Ｐゴシック" panose="020B0600070205080204" pitchFamily="34" charset="-128"/>
                <a:cs typeface="Geneva" charset="0"/>
                <a:sym typeface="Wingdings" panose="05000000000000000000" pitchFamily="2" charset="2"/>
              </a:rPr>
              <a:t>Empfehlenswert: Regelmäßige Tests</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An möglichen Verschleppungswegen</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An Flächen, wo mit Zytostatika vorzugsweise gearbeitet wird</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An Mitarbeiterkleidung, Telefon, Schränken etc.</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Am Applikationsort (Station, Infusionsständer, Ablageflächen etc.)</a:t>
            </a:r>
          </a:p>
          <a:p>
            <a:r>
              <a:rPr lang="de-DE" altLang="de-DE">
                <a:ea typeface="ＭＳ Ｐゴシック" panose="020B0600070205080204" pitchFamily="34" charset="-128"/>
                <a:cs typeface="Geneva" charset="0"/>
                <a:sym typeface="Wingdings" panose="05000000000000000000" pitchFamily="2" charset="2"/>
              </a:rPr>
              <a:t>Wischproben auch sinnvoll nach Zytostatika-Unfall zur Kontrolle der Dekontamination</a:t>
            </a:r>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0CF71D4A-7DA2-4460-8DCB-A6C8471C8699}"/>
              </a:ext>
            </a:extLst>
          </p:cNvPr>
          <p:cNvSpPr>
            <a:spLocks noGrp="1"/>
          </p:cNvSpPr>
          <p:nvPr>
            <p:ph type="ctrTitle"/>
          </p:nvPr>
        </p:nvSpPr>
        <p:spPr/>
        <p:txBody>
          <a:bodyPr/>
          <a:lstStyle/>
          <a:p>
            <a:r>
              <a:rPr lang="de-DE" altLang="de-DE">
                <a:ea typeface="ＭＳ Ｐゴシック" panose="020B0600070205080204" pitchFamily="34" charset="-128"/>
              </a:rPr>
              <a:t>Messmethoden für Zytostatika </a:t>
            </a:r>
            <a:r>
              <a:rPr lang="de-DE" altLang="de-DE" baseline="30000">
                <a:ea typeface="ＭＳ Ｐゴシック" panose="020B0600070205080204" pitchFamily="34" charset="-128"/>
              </a:rPr>
              <a:t>[14]</a:t>
            </a:r>
            <a:endParaRPr lang="de-DE"/>
          </a:p>
        </p:txBody>
      </p:sp>
      <p:sp>
        <p:nvSpPr>
          <p:cNvPr id="4" name="Vertikaler Textplatzhalter 3">
            <a:extLst>
              <a:ext uri="{FF2B5EF4-FFF2-40B4-BE49-F238E27FC236}">
                <a16:creationId xmlns:a16="http://schemas.microsoft.com/office/drawing/2014/main" id="{B713E3CA-AF79-4954-AB41-993B0FA2BFB5}"/>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968F8437-7BDA-4438-87AC-2B5254EB9AEC}"/>
              </a:ext>
            </a:extLst>
          </p:cNvPr>
          <p:cNvSpPr>
            <a:spLocks noGrp="1"/>
          </p:cNvSpPr>
          <p:nvPr>
            <p:ph type="sldNum" sz="quarter" idx="4"/>
          </p:nvPr>
        </p:nvSpPr>
        <p:spPr/>
        <p:txBody>
          <a:bodyPr/>
          <a:lstStyle/>
          <a:p>
            <a:pPr algn="r"/>
            <a:fld id="{D8EB360B-720C-704A-863E-A567E738ABDA}" type="slidenum">
              <a:rPr lang="de-DE" smtClean="0"/>
              <a:pPr algn="r"/>
              <a:t>84</a:t>
            </a:fld>
            <a:endParaRPr lang="de-DE"/>
          </a:p>
        </p:txBody>
      </p:sp>
    </p:spTree>
    <p:extLst>
      <p:ext uri="{BB962C8B-B14F-4D97-AF65-F5344CB8AC3E}">
        <p14:creationId xmlns:p14="http://schemas.microsoft.com/office/powerpoint/2010/main" val="18545598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CFA7F00-AF45-4BA4-AFB9-EF69863D5266}"/>
              </a:ext>
            </a:extLst>
          </p:cNvPr>
          <p:cNvSpPr>
            <a:spLocks noGrp="1"/>
          </p:cNvSpPr>
          <p:nvPr>
            <p:ph idx="1"/>
          </p:nvPr>
        </p:nvSpPr>
        <p:spPr/>
        <p:txBody>
          <a:bodyPr/>
          <a:lstStyle/>
          <a:p>
            <a:pPr>
              <a:buFont typeface="Wingdings" panose="05000000000000000000" pitchFamily="2" charset="2"/>
              <a:buNone/>
            </a:pPr>
            <a:r>
              <a:rPr lang="de-DE" altLang="de-DE" sz="1700" b="1">
                <a:ea typeface="ＭＳ Ｐゴシック" panose="020B0600070205080204" pitchFamily="34" charset="-128"/>
                <a:cs typeface="Geneva" charset="0"/>
              </a:rPr>
              <a:t>Biomonitoring</a:t>
            </a:r>
          </a:p>
          <a:p>
            <a:r>
              <a:rPr lang="de-DE" altLang="de-DE">
                <a:ea typeface="ＭＳ Ｐゴシック" panose="020B0600070205080204" pitchFamily="34" charset="-128"/>
                <a:cs typeface="Geneva" charset="0"/>
              </a:rPr>
              <a:t>Messung der inneren Belastung und Beanspruchung der Beschäftigten</a:t>
            </a:r>
          </a:p>
          <a:p>
            <a:r>
              <a:rPr lang="de-DE" altLang="de-DE">
                <a:ea typeface="ＭＳ Ｐゴシック" panose="020B0600070205080204" pitchFamily="34" charset="-128"/>
                <a:cs typeface="Geneva" charset="0"/>
              </a:rPr>
              <a:t>Unspezifische Verfahren (Nachweise im Blut, Urin)</a:t>
            </a:r>
          </a:p>
          <a:p>
            <a:r>
              <a:rPr lang="de-DE" altLang="de-DE">
                <a:ea typeface="ＭＳ Ｐゴシック" panose="020B0600070205080204" pitchFamily="34" charset="-128"/>
                <a:cs typeface="Geneva" charset="0"/>
              </a:rPr>
              <a:t>Schwierigkeiten bei der Beurteilung der Einzelwerte</a:t>
            </a:r>
            <a:endParaRPr lang="de-DE" altLang="de-DE">
              <a:ea typeface="ＭＳ Ｐゴシック" panose="020B0600070205080204" pitchFamily="34" charset="-128"/>
              <a:cs typeface="Geneva" charset="0"/>
              <a:sym typeface="Symbol" panose="05050102010706020507" pitchFamily="18" charset="2"/>
            </a:endParaRPr>
          </a:p>
          <a:p>
            <a:r>
              <a:rPr lang="de-DE" altLang="de-DE">
                <a:ea typeface="ＭＳ Ｐゴシック" panose="020B0600070205080204" pitchFamily="34" charset="-128"/>
                <a:cs typeface="Geneva" charset="0"/>
                <a:sym typeface="Symbol" panose="05050102010706020507" pitchFamily="18" charset="2"/>
              </a:rPr>
              <a:t>Nachteil: Keine Antwort, wie und woher Zytostatikum in den Körper gelangt ist</a:t>
            </a:r>
          </a:p>
          <a:p>
            <a:endParaRPr lang="de-DE" altLang="de-DE">
              <a:ea typeface="ＭＳ Ｐゴシック" panose="020B0600070205080204" pitchFamily="34" charset="-128"/>
              <a:cs typeface="Geneva" charset="0"/>
              <a:sym typeface="Symbol" panose="05050102010706020507" pitchFamily="18" charset="2"/>
            </a:endParaRP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FAD47D3E-FAB9-411A-9D7E-31F233F69ADE}"/>
              </a:ext>
            </a:extLst>
          </p:cNvPr>
          <p:cNvSpPr>
            <a:spLocks noGrp="1"/>
          </p:cNvSpPr>
          <p:nvPr>
            <p:ph type="ctrTitle"/>
          </p:nvPr>
        </p:nvSpPr>
        <p:spPr/>
        <p:txBody>
          <a:bodyPr/>
          <a:lstStyle/>
          <a:p>
            <a:r>
              <a:rPr lang="de-DE" altLang="de-DE">
                <a:ea typeface="ＭＳ Ｐゴシック" panose="020B0600070205080204" pitchFamily="34" charset="-128"/>
              </a:rPr>
              <a:t>Messmethoden für Zytostatika </a:t>
            </a:r>
            <a:r>
              <a:rPr lang="de-DE" altLang="de-DE" baseline="30000">
                <a:ea typeface="ＭＳ Ｐゴシック" panose="020B0600070205080204" pitchFamily="34" charset="-128"/>
              </a:rPr>
              <a:t>[14]</a:t>
            </a:r>
            <a:endParaRPr lang="de-DE"/>
          </a:p>
        </p:txBody>
      </p:sp>
      <p:sp>
        <p:nvSpPr>
          <p:cNvPr id="4" name="Vertikaler Textplatzhalter 3">
            <a:extLst>
              <a:ext uri="{FF2B5EF4-FFF2-40B4-BE49-F238E27FC236}">
                <a16:creationId xmlns:a16="http://schemas.microsoft.com/office/drawing/2014/main" id="{1691E63F-4533-4112-BDFE-C5C8307A7373}"/>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FC706542-73BD-494B-B558-6D23E9EB1E1D}"/>
              </a:ext>
            </a:extLst>
          </p:cNvPr>
          <p:cNvSpPr>
            <a:spLocks noGrp="1"/>
          </p:cNvSpPr>
          <p:nvPr>
            <p:ph type="sldNum" sz="quarter" idx="4"/>
          </p:nvPr>
        </p:nvSpPr>
        <p:spPr/>
        <p:txBody>
          <a:bodyPr/>
          <a:lstStyle/>
          <a:p>
            <a:pPr algn="r"/>
            <a:fld id="{D8EB360B-720C-704A-863E-A567E738ABDA}" type="slidenum">
              <a:rPr lang="de-DE" smtClean="0"/>
              <a:pPr algn="r"/>
              <a:t>85</a:t>
            </a:fld>
            <a:endParaRPr lang="de-DE"/>
          </a:p>
        </p:txBody>
      </p:sp>
    </p:spTree>
    <p:extLst>
      <p:ext uri="{BB962C8B-B14F-4D97-AF65-F5344CB8AC3E}">
        <p14:creationId xmlns:p14="http://schemas.microsoft.com/office/powerpoint/2010/main" val="41701847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00C5A-066C-473A-BBD1-7059959F1753}"/>
              </a:ext>
            </a:extLst>
          </p:cNvPr>
          <p:cNvSpPr>
            <a:spLocks noGrp="1"/>
          </p:cNvSpPr>
          <p:nvPr>
            <p:ph type="ctrTitle"/>
          </p:nvPr>
        </p:nvSpPr>
        <p:spPr/>
        <p:txBody>
          <a:bodyPr/>
          <a:lstStyle/>
          <a:p>
            <a:r>
              <a:rPr lang="de-DE" altLang="de-DE">
                <a:ea typeface="ＭＳ Ｐゴシック" panose="020B0600070205080204" pitchFamily="34" charset="-128"/>
              </a:rPr>
              <a:t>Vielen Dank für Ihre Aufmerksamkeit und stets sicheres Arbeiten!</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DB585452-66A7-45FB-B03E-F8750138F8F0}"/>
              </a:ext>
            </a:extLst>
          </p:cNvPr>
          <p:cNvSpPr>
            <a:spLocks noGrp="1"/>
          </p:cNvSpPr>
          <p:nvPr>
            <p:ph type="body" orient="vert" sz="quarter" idx="11"/>
          </p:nvPr>
        </p:nvSpPr>
        <p:spPr/>
        <p:txBody>
          <a:bodyPr/>
          <a:lstStyle/>
          <a:p>
            <a:r>
              <a:rPr lang="de-DE"/>
              <a:t>PP-ON-DE-1433</a:t>
            </a:r>
          </a:p>
        </p:txBody>
      </p:sp>
      <p:sp>
        <p:nvSpPr>
          <p:cNvPr id="4" name="Foliennummernplatzhalter 3">
            <a:extLst>
              <a:ext uri="{FF2B5EF4-FFF2-40B4-BE49-F238E27FC236}">
                <a16:creationId xmlns:a16="http://schemas.microsoft.com/office/drawing/2014/main" id="{7045F161-58EC-410D-8236-B0D9436938E8}"/>
              </a:ext>
            </a:extLst>
          </p:cNvPr>
          <p:cNvSpPr>
            <a:spLocks noGrp="1"/>
          </p:cNvSpPr>
          <p:nvPr>
            <p:ph type="sldNum" sz="quarter" idx="4"/>
          </p:nvPr>
        </p:nvSpPr>
        <p:spPr/>
        <p:txBody>
          <a:bodyPr/>
          <a:lstStyle/>
          <a:p>
            <a:pPr algn="r"/>
            <a:fld id="{D8EB360B-720C-704A-863E-A567E738ABDA}" type="slidenum">
              <a:rPr lang="de-DE" smtClean="0"/>
              <a:pPr algn="r"/>
              <a:t>86</a:t>
            </a:fld>
            <a:endParaRPr lang="de-DE"/>
          </a:p>
        </p:txBody>
      </p:sp>
    </p:spTree>
    <p:extLst>
      <p:ext uri="{BB962C8B-B14F-4D97-AF65-F5344CB8AC3E}">
        <p14:creationId xmlns:p14="http://schemas.microsoft.com/office/powerpoint/2010/main" val="15078366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78AA4D2-F719-4D5C-8786-AED795637DF5}"/>
              </a:ext>
            </a:extLst>
          </p:cNvPr>
          <p:cNvSpPr>
            <a:spLocks noGrp="1"/>
          </p:cNvSpPr>
          <p:nvPr>
            <p:ph type="ctrTitle"/>
          </p:nvPr>
        </p:nvSpPr>
        <p:spPr/>
        <p:txBody>
          <a:bodyPr/>
          <a:lstStyle/>
          <a:p>
            <a:r>
              <a:rPr lang="de-DE"/>
              <a:t>Lernerfolgskontrolle</a:t>
            </a:r>
          </a:p>
        </p:txBody>
      </p:sp>
      <p:sp>
        <p:nvSpPr>
          <p:cNvPr id="4" name="Vertikaler Textplatzhalter 3">
            <a:extLst>
              <a:ext uri="{FF2B5EF4-FFF2-40B4-BE49-F238E27FC236}">
                <a16:creationId xmlns:a16="http://schemas.microsoft.com/office/drawing/2014/main" id="{B851E459-4149-497E-B5E5-6D82F093DCEE}"/>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12F9CA2C-8B9B-425F-BA37-F48CEA04B367}"/>
              </a:ext>
            </a:extLst>
          </p:cNvPr>
          <p:cNvSpPr>
            <a:spLocks noGrp="1"/>
          </p:cNvSpPr>
          <p:nvPr>
            <p:ph type="sldNum" sz="quarter" idx="4"/>
          </p:nvPr>
        </p:nvSpPr>
        <p:spPr/>
        <p:txBody>
          <a:bodyPr/>
          <a:lstStyle/>
          <a:p>
            <a:pPr algn="r"/>
            <a:fld id="{D8EB360B-720C-704A-863E-A567E738ABDA}" type="slidenum">
              <a:rPr lang="de-DE" smtClean="0"/>
              <a:pPr algn="r"/>
              <a:t>87</a:t>
            </a:fld>
            <a:endParaRPr lang="de-DE"/>
          </a:p>
        </p:txBody>
      </p:sp>
      <p:sp>
        <p:nvSpPr>
          <p:cNvPr id="7" name="Inhaltsplatzhalter 1">
            <a:extLst>
              <a:ext uri="{FF2B5EF4-FFF2-40B4-BE49-F238E27FC236}">
                <a16:creationId xmlns:a16="http://schemas.microsoft.com/office/drawing/2014/main" id="{9439F51C-CD70-4B18-B4E4-2E50D3AB03BE}"/>
              </a:ext>
            </a:extLst>
          </p:cNvPr>
          <p:cNvSpPr>
            <a:spLocks noGrp="1"/>
          </p:cNvSpPr>
          <p:nvPr>
            <p:ph idx="1"/>
          </p:nvPr>
        </p:nvSpPr>
        <p:spPr>
          <a:xfrm>
            <a:off x="1704977" y="1087042"/>
            <a:ext cx="7038975" cy="1151334"/>
          </a:xfrm>
        </p:spPr>
        <p:txBody>
          <a:bodyPr/>
          <a:lstStyle/>
          <a:p>
            <a:pPr marL="0" indent="0">
              <a:buNone/>
            </a:pPr>
            <a:r>
              <a:rPr lang="de-DE" altLang="de-DE">
                <a:solidFill>
                  <a:schemeClr val="tx1"/>
                </a:solidFill>
                <a:ea typeface="ＭＳ Ｐゴシック" panose="020B0600070205080204" pitchFamily="34" charset="-128"/>
                <a:cs typeface="Geneva" charset="0"/>
                <a:sym typeface="Symbol" panose="05050102010706020507" pitchFamily="18" charset="2"/>
              </a:rPr>
              <a:t>Im angehängten Dokument befindet sich die Lernerfolgskontrolle sowie die Lernerfolgskontrolle inklusive Lösungen.</a:t>
            </a:r>
          </a:p>
          <a:p>
            <a:pPr marL="0" indent="0">
              <a:buNone/>
            </a:pPr>
            <a:r>
              <a:rPr lang="de-DE" altLang="de-DE">
                <a:solidFill>
                  <a:schemeClr val="tx1"/>
                </a:solidFill>
                <a:ea typeface="ＭＳ Ｐゴシック" panose="020B0600070205080204" pitchFamily="34" charset="-128"/>
                <a:cs typeface="Geneva" charset="0"/>
                <a:sym typeface="Symbol" panose="05050102010706020507" pitchFamily="18" charset="2"/>
              </a:rPr>
              <a:t>Drucken Sie den vorderen Teil zur Bearbeitung durch Ihre Kollegen aus.</a:t>
            </a:r>
          </a:p>
        </p:txBody>
      </p:sp>
      <p:sp>
        <p:nvSpPr>
          <p:cNvPr id="6" name="Rechteck 5">
            <a:extLst>
              <a:ext uri="{FF2B5EF4-FFF2-40B4-BE49-F238E27FC236}">
                <a16:creationId xmlns:a16="http://schemas.microsoft.com/office/drawing/2014/main" id="{6F2BF1C1-A84D-A1E9-F266-DAEF4F26ACC5}"/>
              </a:ext>
            </a:extLst>
          </p:cNvPr>
          <p:cNvSpPr/>
          <p:nvPr/>
        </p:nvSpPr>
        <p:spPr bwMode="auto">
          <a:xfrm>
            <a:off x="1870356" y="3335998"/>
            <a:ext cx="1613313" cy="566443"/>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pitchFamily="-108" charset="0"/>
            </a:endParaRPr>
          </a:p>
        </p:txBody>
      </p:sp>
      <p:sp>
        <p:nvSpPr>
          <p:cNvPr id="8" name="Textfeld 7">
            <a:extLst>
              <a:ext uri="{FF2B5EF4-FFF2-40B4-BE49-F238E27FC236}">
                <a16:creationId xmlns:a16="http://schemas.microsoft.com/office/drawing/2014/main" id="{1F9DFB41-9F57-1FC1-DF06-58D6F896BA5B}"/>
              </a:ext>
            </a:extLst>
          </p:cNvPr>
          <p:cNvSpPr txBox="1"/>
          <p:nvPr/>
        </p:nvSpPr>
        <p:spPr>
          <a:xfrm>
            <a:off x="1704977" y="3418593"/>
            <a:ext cx="6615938" cy="600164"/>
          </a:xfrm>
          <a:prstGeom prst="rect">
            <a:avLst/>
          </a:prstGeom>
          <a:noFill/>
        </p:spPr>
        <p:txBody>
          <a:bodyPr wrap="square" rtlCol="0">
            <a:spAutoFit/>
          </a:bodyPr>
          <a:lstStyle/>
          <a:p>
            <a:r>
              <a:rPr lang="de-DE" sz="1650">
                <a:solidFill>
                  <a:srgbClr val="FF0000"/>
                </a:solidFill>
              </a:rPr>
              <a:t>Wichtig: </a:t>
            </a:r>
            <a:r>
              <a:rPr lang="de-DE" sz="1650"/>
              <a:t>Um die PDF zu öffnen, muss die Präsentation zunächst aus Ihrer EAZY-Mail heruntergeladen werden. </a:t>
            </a:r>
          </a:p>
        </p:txBody>
      </p:sp>
      <p:sp>
        <p:nvSpPr>
          <p:cNvPr id="2" name="Rechteck: abgerundete Ecken 1">
            <a:hlinkClick r:id="rId2"/>
            <a:extLst>
              <a:ext uri="{FF2B5EF4-FFF2-40B4-BE49-F238E27FC236}">
                <a16:creationId xmlns:a16="http://schemas.microsoft.com/office/drawing/2014/main" id="{5EC798A9-F734-ACF2-0825-1A144700A900}"/>
              </a:ext>
            </a:extLst>
          </p:cNvPr>
          <p:cNvSpPr/>
          <p:nvPr/>
        </p:nvSpPr>
        <p:spPr bwMode="auto">
          <a:xfrm>
            <a:off x="4275104" y="2486593"/>
            <a:ext cx="1721428" cy="424397"/>
          </a:xfrm>
          <a:prstGeom prst="roundRect">
            <a:avLst/>
          </a:prstGeom>
          <a:solidFill>
            <a:srgbClr val="BE002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bg1"/>
                </a:solidFill>
                <a:effectLst/>
                <a:latin typeface="Arial" pitchFamily="-108" charset="0"/>
              </a:rPr>
              <a:t>Hier zur Lernerfolgskontrolle</a:t>
            </a:r>
          </a:p>
        </p:txBody>
      </p:sp>
    </p:spTree>
    <p:extLst>
      <p:ext uri="{BB962C8B-B14F-4D97-AF65-F5344CB8AC3E}">
        <p14:creationId xmlns:p14="http://schemas.microsoft.com/office/powerpoint/2010/main" val="23210088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C80EBB1-9541-4E6C-B75A-26C006FEBECE}"/>
              </a:ext>
            </a:extLst>
          </p:cNvPr>
          <p:cNvSpPr>
            <a:spLocks noGrp="1"/>
          </p:cNvSpPr>
          <p:nvPr>
            <p:ph idx="1"/>
          </p:nvPr>
        </p:nvSpPr>
        <p:spPr/>
        <p:txBody>
          <a:bodyPr/>
          <a:lstStyle/>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Pethran</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 et al.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Uptake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antineoplastic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agents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in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pharmacy</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and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hospital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personnel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Part I: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monitoring</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urinary</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concentrations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Int</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Arch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Environ Health. 2003 Feb;76(1):5-10.</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Sessink</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PJ et al.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Occupational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exposure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to</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antineoplastic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agents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several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departments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in a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hospital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Environmental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contamination</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and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excretion</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cyclophosphamide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and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ifosfamide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in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urine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exposed</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workers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Int</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Arch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Environ Health. 1992;64(2):105-12.</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Kopjar</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N et al. </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Assessment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genotoxic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risks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in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Croatian</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health</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care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workers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occupationally</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exposed</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to</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cytotoxic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drugs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 multi-</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biomarker</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approach</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Int</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J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Hyg</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Environ Health. 2009 Jul;212(4):414-31.</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Sabatini L et al. </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Biological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monitoring</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occupational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exposure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to</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antineoplastic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drugs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in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hospital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settings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Med</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Lav</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2012 Sep-Oct;103(5):394-401.</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Schierl</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R et al.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Guidance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values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for</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surface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monitoring</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antineoplastic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drugs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in German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pharmacies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Ann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Hyg. 2009 Oct;53(7):703-11.</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Sessink</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PJ et al. </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Cancer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risk</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assessment</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health</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care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workers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occupationally</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exposed</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to</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cyclophosphamide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Int</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Arch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Environ Health. 1995;67:317-323.</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Bouyer</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J et al.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Ectopic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pregnancy</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and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occupational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exposure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to</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hospital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personnel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Scand</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J Work Environ Health. 1998;24:98-103</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Dranitsaris</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G et al. </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Are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health</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care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providers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who</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work</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with</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cancer</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drugs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increased</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risk</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for</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toxic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events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systematic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review and meta-analysis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the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literature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J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Oncol</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Pharm</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Pract</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2005 Jun;11(2):69-78. </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Kopp B et al. </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Evaluation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of</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working</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practices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and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surface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contamination</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with</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antineoplastic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drugs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in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outpatient</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oncology</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health</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care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settings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Int</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Arch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Environ Health. 2013 Jan;86(1):47-55.</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Crauste-Manciet</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S et al. </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Environmental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contamination</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with</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cytotoxic</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drugs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in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healthcare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using</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positive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air</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pressure</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isolators</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Ann </a:t>
            </a:r>
            <a:r>
              <a:rPr kumimoji="0" lang="de-DE" altLang="de-DE" sz="900" b="0" i="0"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
            </a:r>
            <a:r>
              <a:rPr kumimoji="0" lang="de-DE" altLang="de-DE" sz="900" b="0" i="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Hyg. 2005 Oct;49(7):619-28. </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Fransman</a:t>
            </a:r>
            <a:r>
              <a:rPr kumimoji="0" lang="de-DE"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W et al. </a:t>
            </a:r>
            <a:r>
              <a:rPr kumimoji="0" lang="en-US"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A pooled analysis to study trends in exposure to antineoplastic drugs among nurses. Ann </a:t>
            </a:r>
            <a:r>
              <a:rPr kumimoji="0" lang="en-US"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Occup</a:t>
            </a:r>
            <a:r>
              <a:rPr kumimoji="0" lang="en-US"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a:t>
            </a:r>
            <a:r>
              <a:rPr kumimoji="0" lang="en-US" altLang="de-DE" sz="900" b="0" i="1" u="none" strike="noStrike" kern="1200" cap="none" spc="0" normalizeH="0" baseline="0" noProof="0" err="1">
                <a:ln>
                  <a:noFill/>
                </a:ln>
                <a:solidFill>
                  <a:srgbClr val="666565"/>
                </a:solidFill>
                <a:effectLst/>
                <a:uLnTx/>
                <a:uFillTx/>
                <a:latin typeface="Arial" panose="020B0604020202020204" pitchFamily="34" charset="0"/>
                <a:ea typeface="ＭＳ Ｐゴシック" panose="020B0600070205080204" pitchFamily="34" charset="-128"/>
                <a:cs typeface="+mn-cs"/>
              </a:rPr>
              <a:t>Hyg</a:t>
            </a:r>
            <a:r>
              <a:rPr kumimoji="0" lang="en-US" altLang="de-DE" sz="900" b="0" i="1"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mn-cs"/>
              </a:rPr>
              <a:t> 2007; 51(3):231-239.</a:t>
            </a:r>
          </a:p>
          <a:p>
            <a:pPr marL="0" indent="0">
              <a:buNone/>
            </a:pPr>
            <a:endParaRPr lang="de-DE"/>
          </a:p>
        </p:txBody>
      </p:sp>
      <p:sp>
        <p:nvSpPr>
          <p:cNvPr id="3" name="Titel 2">
            <a:extLst>
              <a:ext uri="{FF2B5EF4-FFF2-40B4-BE49-F238E27FC236}">
                <a16:creationId xmlns:a16="http://schemas.microsoft.com/office/drawing/2014/main" id="{E1B2A057-52E9-4C2D-9245-D0B0469619C0}"/>
              </a:ext>
            </a:extLst>
          </p:cNvPr>
          <p:cNvSpPr>
            <a:spLocks noGrp="1"/>
          </p:cNvSpPr>
          <p:nvPr>
            <p:ph type="ctrTitle"/>
          </p:nvPr>
        </p:nvSpPr>
        <p:spPr/>
        <p:txBody>
          <a:bodyPr/>
          <a:lstStyle/>
          <a:p>
            <a:r>
              <a:rPr lang="de-DE" altLang="de-DE">
                <a:ea typeface="ＭＳ Ｐゴシック" panose="020B0600070205080204" pitchFamily="34" charset="-128"/>
              </a:rPr>
              <a:t>Referenzen</a:t>
            </a:r>
            <a:endParaRPr lang="de-DE"/>
          </a:p>
        </p:txBody>
      </p:sp>
      <p:sp>
        <p:nvSpPr>
          <p:cNvPr id="4" name="Vertikaler Textplatzhalter 3">
            <a:extLst>
              <a:ext uri="{FF2B5EF4-FFF2-40B4-BE49-F238E27FC236}">
                <a16:creationId xmlns:a16="http://schemas.microsoft.com/office/drawing/2014/main" id="{B0F334D2-DC39-4DC5-B566-6CF019C57CB3}"/>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235F2533-DD29-44EB-9B7C-AC8964E7E7C9}"/>
              </a:ext>
            </a:extLst>
          </p:cNvPr>
          <p:cNvSpPr>
            <a:spLocks noGrp="1"/>
          </p:cNvSpPr>
          <p:nvPr>
            <p:ph type="sldNum" sz="quarter" idx="4"/>
          </p:nvPr>
        </p:nvSpPr>
        <p:spPr/>
        <p:txBody>
          <a:bodyPr/>
          <a:lstStyle/>
          <a:p>
            <a:pPr algn="r"/>
            <a:fld id="{D8EB360B-720C-704A-863E-A567E738ABDA}" type="slidenum">
              <a:rPr lang="de-DE" smtClean="0"/>
              <a:pPr algn="r"/>
              <a:t>88</a:t>
            </a:fld>
            <a:endParaRPr lang="de-DE"/>
          </a:p>
        </p:txBody>
      </p:sp>
    </p:spTree>
    <p:extLst>
      <p:ext uri="{BB962C8B-B14F-4D97-AF65-F5344CB8AC3E}">
        <p14:creationId xmlns:p14="http://schemas.microsoft.com/office/powerpoint/2010/main" val="7630945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1D2593-A2E6-41EF-8D19-9A97B93D758A}"/>
              </a:ext>
            </a:extLst>
          </p:cNvPr>
          <p:cNvSpPr>
            <a:spLocks noGrp="1"/>
          </p:cNvSpPr>
          <p:nvPr>
            <p:ph idx="1"/>
          </p:nvPr>
        </p:nvSpPr>
        <p:spPr/>
        <p:txBody>
          <a:bodyPr lIns="91440" tIns="45720" rIns="91440" bIns="45720" anchor="t"/>
          <a:lstStyle/>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12"/>
              <a:tabLst/>
              <a:defRPr/>
            </a:pP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Connor TH et al. </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Evaluation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of</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antineoplastic</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drug</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exposure</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of</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health</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care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workers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three</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university-based</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US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cancer</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centers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J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Occup</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Environ Med. 2010 Oct;52(10):1019-27.</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12"/>
              <a:tabLst/>
              <a:defRPr/>
            </a:pPr>
            <a:r>
              <a:rPr kumimoji="0" lang="en-US" altLang="de-DE" sz="900" b="0" i="1" u="none" strike="noStrike" kern="1200" cap="none" spc="0" normalizeH="0" baseline="0" noProof="0" dirty="0" err="1">
                <a:ln>
                  <a:noFill/>
                </a:ln>
                <a:solidFill>
                  <a:srgbClr val="666565"/>
                </a:solidFill>
                <a:effectLst/>
                <a:uLnTx/>
                <a:uFillTx/>
                <a:latin typeface="Arial"/>
                <a:ea typeface="ＭＳ Ｐゴシック"/>
                <a:cs typeface="Arial"/>
              </a:rPr>
              <a:t>Korczowska</a:t>
            </a:r>
            <a:r>
              <a:rPr kumimoji="0" lang="en-US" altLang="de-DE" sz="900" b="0" i="1" u="none" strike="noStrike" kern="1200" cap="none" spc="0" normalizeH="0" baseline="0" noProof="0" dirty="0">
                <a:ln>
                  <a:noFill/>
                </a:ln>
                <a:solidFill>
                  <a:srgbClr val="666565"/>
                </a:solidFill>
                <a:effectLst/>
                <a:uLnTx/>
                <a:uFillTx/>
                <a:latin typeface="Arial"/>
                <a:ea typeface="ＭＳ Ｐゴシック"/>
                <a:cs typeface="Arial"/>
              </a:rPr>
              <a:t>, E. </a:t>
            </a:r>
            <a:r>
              <a:rPr kumimoji="0" lang="en-US" altLang="de-DE" sz="900" b="0" i="0" u="none" strike="noStrike" kern="1200" cap="none" spc="0" normalizeH="0" baseline="0" noProof="0" dirty="0">
                <a:ln>
                  <a:noFill/>
                </a:ln>
                <a:solidFill>
                  <a:srgbClr val="666565"/>
                </a:solidFill>
                <a:effectLst/>
                <a:uLnTx/>
                <a:uFillTx/>
                <a:latin typeface="Arial"/>
                <a:ea typeface="ＭＳ Ｐゴシック"/>
                <a:cs typeface="Arial"/>
              </a:rPr>
              <a:t>Evaluation of surface contamination with eight antineoplastic drugs in preparation and administration areas in polish hospitals, European Journal of </a:t>
            </a:r>
            <a:r>
              <a:rPr kumimoji="0" lang="en-US" altLang="de-DE" sz="900" b="0" i="0" u="none" strike="noStrike" kern="1200" cap="none" spc="0" normalizeH="0" baseline="0" noProof="0" dirty="0" err="1">
                <a:ln>
                  <a:noFill/>
                </a:ln>
                <a:solidFill>
                  <a:srgbClr val="666565"/>
                </a:solidFill>
                <a:effectLst/>
                <a:uLnTx/>
                <a:uFillTx/>
                <a:latin typeface="Arial"/>
                <a:ea typeface="ＭＳ Ｐゴシック"/>
                <a:cs typeface="Arial"/>
              </a:rPr>
              <a:t>Hosital</a:t>
            </a:r>
            <a:r>
              <a:rPr kumimoji="0" lang="en-US" altLang="de-DE" sz="900" b="0" i="0" u="none" strike="noStrike" kern="1200" cap="none" spc="0" normalizeH="0" baseline="0" noProof="0" dirty="0">
                <a:ln>
                  <a:noFill/>
                </a:ln>
                <a:solidFill>
                  <a:srgbClr val="666565"/>
                </a:solidFill>
                <a:effectLst/>
                <a:uLnTx/>
                <a:uFillTx/>
                <a:latin typeface="Arial"/>
                <a:ea typeface="ＭＳ Ｐゴシック"/>
                <a:cs typeface="Arial"/>
              </a:rPr>
              <a:t> Pharmacy, April 2012 Vol 19 No2</a:t>
            </a:r>
            <a:endPar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endParaRP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12"/>
              <a:tabLst/>
              <a:defRPr/>
            </a:pP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Gefahrstoffverordnung (GefStoffV) v. </a:t>
            </a:r>
            <a:r>
              <a:rPr lang="de-DE" altLang="de-DE" sz="900" kern="1200" dirty="0">
                <a:latin typeface="Arial"/>
                <a:ea typeface="ＭＳ Ｐゴシック"/>
                <a:cs typeface="Arial"/>
              </a:rPr>
              <a:t>01.10.2021,</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§14. Online veröffentlicht unter</a:t>
            </a:r>
            <a:r>
              <a:rPr kumimoji="0" lang="de-DE" altLang="de-DE" sz="900" b="0" i="0" u="none" strike="noStrike" kern="1200" cap="none" spc="0" normalizeH="0" baseline="0" noProof="0" dirty="0">
                <a:ln>
                  <a:noFill/>
                </a:ln>
                <a:solidFill>
                  <a:srgbClr val="666565"/>
                </a:solidFill>
                <a:effectLst/>
                <a:uLnTx/>
                <a:uFillTx/>
                <a:latin typeface="Calibri" panose="020F0502020204030204" pitchFamily="34" charset="0"/>
                <a:ea typeface="Calibri" panose="020F0502020204030204" pitchFamily="34" charset="0"/>
                <a:cs typeface="Calibri" panose="020F0502020204030204" pitchFamily="34" charset="0"/>
              </a:rPr>
              <a:t>: </a:t>
            </a:r>
            <a:r>
              <a:rPr lang="de-DE" sz="900" dirty="0">
                <a:effectLst/>
                <a:latin typeface="Calibri" panose="020F0502020204030204" pitchFamily="34" charset="0"/>
                <a:ea typeface="Calibri" panose="020F0502020204030204" pitchFamily="34" charset="0"/>
                <a:cs typeface="Calibri" panose="020F0502020204030204" pitchFamily="34" charset="0"/>
              </a:rPr>
              <a:t>https://www.gesetze-im-internet.de/gefstoffv_2010/</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Berufsgenossenschaft für Gesundheitsdienst und Wohlfahrtspflege – BGW (Hrsg.).</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12"/>
              <a:tabLst/>
              <a:defRPr/>
            </a:pP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Zytostatika im Gesundheitsdienst. Informationen zur sicheren Handhabung von Zytostatika. Stand 02/2019. Online veröffentlicht unter: </a:t>
            </a:r>
            <a:r>
              <a:rPr lang="de-DE" sz="900" dirty="0">
                <a:effectLst/>
                <a:latin typeface="Calibri" panose="020F0502020204030204" pitchFamily="34" charset="0"/>
                <a:ea typeface="Calibri" panose="020F0502020204030204" pitchFamily="34" charset="0"/>
                <a:cs typeface="Calibri" panose="020F0502020204030204" pitchFamily="34" charset="0"/>
              </a:rPr>
              <a:t>//www.bgw-online.de/resource/blob/18266/b4b6b11ab40bb5ea0aaa402801247cbb/bgw09-19-042-zytostatika-im-gesundheitsdienst-data.pdf</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12"/>
              <a:tabLst/>
              <a:defRPr/>
            </a:pP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Richtlinie über die Entsorgung von Abfällen aus Einrichtungen des Gesundheitsdienstes der LAGA (Länderarbeitsgemeinschaft Abfall), 9ff. Online veröffentlicht unter: http://www.laga-online.de/servlet/is/23874/M%2018%20Januar%202015_Endfassung.pdf?command=downloadContent&amp;filename=M%2018%20Januar%202015_Endfassung.pdf</a:t>
            </a:r>
            <a:endParaRPr lang="de-DE" altLang="de-DE" sz="900" b="0" i="0" u="none" strike="noStrike" kern="1200" cap="none" spc="0" normalizeH="0" baseline="0" noProof="0" dirty="0">
              <a:ln>
                <a:noFill/>
              </a:ln>
              <a:solidFill>
                <a:srgbClr val="666565"/>
              </a:solidFill>
              <a:effectLst/>
              <a:uLnTx/>
              <a:uFillTx/>
              <a:latin typeface="Arial"/>
              <a:ea typeface="ＭＳ Ｐゴシック"/>
              <a:cs typeface="Arial"/>
            </a:endParaRPr>
          </a:p>
          <a:p>
            <a:pPr marL="228600" indent="-228600" eaLnBrk="1" hangingPunct="1">
              <a:lnSpc>
                <a:spcPct val="100000"/>
              </a:lnSpc>
              <a:spcBef>
                <a:spcPts val="400"/>
              </a:spcBef>
              <a:buClr>
                <a:srgbClr val="BE0023"/>
              </a:buClr>
              <a:buFont typeface="+mj-lt"/>
              <a:buAutoNum type="arabicPeriod" startAt="12"/>
              <a:defRPr/>
            </a:pP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Eitel A et al. </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Umgang mit Zytostatika. 4. Auflage, Januar 2001, 34–35.</a:t>
            </a:r>
            <a:r>
              <a:rPr lang="de-DE" altLang="de-DE" sz="900" kern="1200" dirty="0">
                <a:latin typeface="Arial"/>
                <a:ea typeface="ＭＳ Ｐゴシック"/>
                <a:cs typeface="Arial"/>
              </a:rPr>
              <a:t> </a:t>
            </a:r>
            <a:endParaRPr lang="de-DE" sz="900" kern="1200" dirty="0">
              <a:latin typeface="Arial"/>
              <a:ea typeface="ＭＳ Ｐゴシック"/>
              <a:cs typeface="Arial"/>
            </a:endParaRPr>
          </a:p>
          <a:p>
            <a:pPr marL="228600" indent="-228600">
              <a:lnSpc>
                <a:spcPct val="100000"/>
              </a:lnSpc>
              <a:spcBef>
                <a:spcPts val="400"/>
              </a:spcBef>
              <a:buClr>
                <a:srgbClr val="BE0023"/>
              </a:buClr>
              <a:buAutoNum type="arabicPeriod" startAt="12"/>
              <a:defRPr/>
            </a:pP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ESOP,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QuapoS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6 – Qualitätsstandards für den pharmazeutisch-onkologischen Service, 6. Auflage 2018. Online veröffentlicht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unte</a:t>
            </a:r>
            <a:r>
              <a:rPr lang="de-DE" altLang="de-DE" sz="900" kern="1200" dirty="0">
                <a:latin typeface="Arial"/>
                <a:ea typeface="ＭＳ Ｐゴシック"/>
                <a:cs typeface="Arial"/>
              </a:rPr>
              <a:t>r:</a:t>
            </a:r>
            <a:r>
              <a:rPr lang="de-DE" altLang="de-DE" sz="900" kern="1200" dirty="0">
                <a:latin typeface="Calibri" panose="020F0502020204030204" pitchFamily="34" charset="0"/>
                <a:ea typeface="Calibri" panose="020F0502020204030204" pitchFamily="34" charset="0"/>
                <a:cs typeface="Calibri" panose="020F0502020204030204" pitchFamily="34" charset="0"/>
              </a:rPr>
              <a:t> </a:t>
            </a:r>
            <a:r>
              <a:rPr lang="de-DE" sz="9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https://esop.li/wp-content/uploads/2020/03/Inhalt_B_QuapoS_DEU_1907_03_aktuell.pdf</a:t>
            </a:r>
            <a:endParaRPr lang="de-DE" sz="9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228600" indent="-228600">
              <a:lnSpc>
                <a:spcPct val="100000"/>
              </a:lnSpc>
              <a:spcBef>
                <a:spcPts val="400"/>
              </a:spcBef>
              <a:buClr>
                <a:srgbClr val="BE0023"/>
              </a:buClr>
              <a:buAutoNum type="arabicPeriod" startAt="12"/>
              <a:defRPr/>
            </a:pP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Türk J et al. </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Abschlussbericht zum IGF-FV 13030 N. 2003, Kap. 5.5, 18. Online veröffentlicht unter: </a:t>
            </a:r>
            <a:r>
              <a:rPr lang="de-DE" sz="900" dirty="0">
                <a:effectLst/>
                <a:latin typeface="Calibri" panose="020F0502020204030204" pitchFamily="34" charset="0"/>
                <a:ea typeface="Calibri" panose="020F0502020204030204" pitchFamily="34" charset="0"/>
                <a:cs typeface="Calibri" panose="020F0502020204030204" pitchFamily="34" charset="0"/>
              </a:rPr>
              <a:t>https://www.iuta.de/igf-docs/abschlussbericht_13030.pdf</a:t>
            </a: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20"/>
              <a:tabLst/>
              <a:defRPr/>
            </a:pP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Valanis</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B., Vollmer W.M., </a:t>
            </a: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Labuhn</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K.T., Glass A.G.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Acute</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symptoms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associated</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with</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antineoplastic</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drug</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handling</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among</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nurses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Cancer Nurs 1993; 16:288- 295.</a:t>
            </a:r>
            <a:endParaRPr lang="de-DE" altLang="de-DE" sz="900" b="0" i="0" u="none" strike="noStrike" kern="1200" cap="none" spc="0" normalizeH="0" baseline="0" noProof="0" dirty="0">
              <a:ln>
                <a:noFill/>
              </a:ln>
              <a:solidFill>
                <a:srgbClr val="666565"/>
              </a:solidFill>
              <a:effectLst/>
              <a:uLnTx/>
              <a:uFillTx/>
              <a:latin typeface="Arial"/>
              <a:ea typeface="ＭＳ Ｐゴシック"/>
              <a:cs typeface="Arial"/>
            </a:endParaRP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20"/>
              <a:tabLst/>
              <a:defRPr/>
            </a:pP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Sotaniemi</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E.A., </a:t>
            </a: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Sutinen</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S., </a:t>
            </a: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Arranto</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A.J., </a:t>
            </a: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Sutinen</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S., </a:t>
            </a: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Sotaniemi</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K.A., </a:t>
            </a: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Lehtola</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J., </a:t>
            </a: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Pelkonen</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 R.O. </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Liver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damage</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in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nurses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handling</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cytostatic</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agents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Acta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Med</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Scand</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1983; 214:181– 89.</a:t>
            </a:r>
            <a:endParaRPr lang="de-DE" altLang="de-DE" sz="900" b="0" i="0" u="none" strike="noStrike" kern="1200" cap="none" spc="0" normalizeH="0" baseline="0" noProof="0" dirty="0">
              <a:ln>
                <a:noFill/>
              </a:ln>
              <a:solidFill>
                <a:srgbClr val="666565"/>
              </a:solidFill>
              <a:effectLst/>
              <a:uLnTx/>
              <a:uFillTx/>
              <a:latin typeface="Arial"/>
              <a:ea typeface="ＭＳ Ｐゴシック"/>
              <a:cs typeface="Arial"/>
            </a:endParaRPr>
          </a:p>
          <a:p>
            <a:pPr marL="228600" indent="-228600">
              <a:lnSpc>
                <a:spcPct val="100000"/>
              </a:lnSpc>
              <a:spcBef>
                <a:spcPts val="400"/>
              </a:spcBef>
              <a:buClr>
                <a:srgbClr val="BE0023"/>
              </a:buClr>
              <a:buAutoNum type="arabicPeriod" startAt="12"/>
              <a:defRPr/>
            </a:pPr>
            <a:endParaRPr lang="de-DE" altLang="de-DE" sz="900" b="0" i="0" u="none" strike="noStrike" kern="1200" cap="none" spc="0" normalizeH="0" baseline="0" noProof="0" dirty="0">
              <a:ln>
                <a:noFill/>
              </a:ln>
              <a:solidFill>
                <a:srgbClr val="66656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400"/>
              </a:spcBef>
              <a:spcAft>
                <a:spcPct val="0"/>
              </a:spcAft>
              <a:buClr>
                <a:srgbClr val="BE0023"/>
              </a:buClr>
              <a:buSzTx/>
              <a:buFontTx/>
              <a:buNone/>
              <a:tabLst/>
              <a:defRPr/>
            </a:pPr>
            <a:endParaRPr kumimoji="0" lang="de-DE" altLang="de-DE" sz="900" b="0" i="0" u="none" strike="noStrike" kern="1200" cap="none" spc="0" normalizeH="0" baseline="0" noProof="0" dirty="0">
              <a:ln>
                <a:noFill/>
              </a:ln>
              <a:solidFill>
                <a:srgbClr val="666565"/>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3" name="Titel 2">
            <a:extLst>
              <a:ext uri="{FF2B5EF4-FFF2-40B4-BE49-F238E27FC236}">
                <a16:creationId xmlns:a16="http://schemas.microsoft.com/office/drawing/2014/main" id="{1FF48C96-73A9-44AE-9AC9-0747E521DD31}"/>
              </a:ext>
            </a:extLst>
          </p:cNvPr>
          <p:cNvSpPr>
            <a:spLocks noGrp="1"/>
          </p:cNvSpPr>
          <p:nvPr>
            <p:ph type="ctrTitle"/>
          </p:nvPr>
        </p:nvSpPr>
        <p:spPr/>
        <p:txBody>
          <a:bodyPr/>
          <a:lstStyle/>
          <a:p>
            <a:r>
              <a:rPr lang="de-DE" altLang="de-DE">
                <a:ea typeface="ＭＳ Ｐゴシック" panose="020B0600070205080204" pitchFamily="34" charset="-128"/>
              </a:rPr>
              <a:t>Referenzen</a:t>
            </a:r>
            <a:endParaRPr lang="de-DE"/>
          </a:p>
        </p:txBody>
      </p:sp>
      <p:sp>
        <p:nvSpPr>
          <p:cNvPr id="4" name="Vertikaler Textplatzhalter 3">
            <a:extLst>
              <a:ext uri="{FF2B5EF4-FFF2-40B4-BE49-F238E27FC236}">
                <a16:creationId xmlns:a16="http://schemas.microsoft.com/office/drawing/2014/main" id="{35D96CD5-B2F1-49BA-BC60-E8CF0EBC9816}"/>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357EED82-112A-4E8B-B555-5DE55998F4B5}"/>
              </a:ext>
            </a:extLst>
          </p:cNvPr>
          <p:cNvSpPr>
            <a:spLocks noGrp="1"/>
          </p:cNvSpPr>
          <p:nvPr>
            <p:ph type="sldNum" sz="quarter" idx="4"/>
          </p:nvPr>
        </p:nvSpPr>
        <p:spPr/>
        <p:txBody>
          <a:bodyPr/>
          <a:lstStyle/>
          <a:p>
            <a:pPr algn="r"/>
            <a:fld id="{D8EB360B-720C-704A-863E-A567E738ABDA}" type="slidenum">
              <a:rPr lang="de-DE" smtClean="0"/>
              <a:pPr algn="r"/>
              <a:t>89</a:t>
            </a:fld>
            <a:endParaRPr lang="de-DE"/>
          </a:p>
        </p:txBody>
      </p:sp>
    </p:spTree>
    <p:extLst>
      <p:ext uri="{BB962C8B-B14F-4D97-AF65-F5344CB8AC3E}">
        <p14:creationId xmlns:p14="http://schemas.microsoft.com/office/powerpoint/2010/main" val="315927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34CB4E2-3CB6-4C88-B235-7F8743ABDB1A}"/>
              </a:ext>
            </a:extLst>
          </p:cNvPr>
          <p:cNvSpPr>
            <a:spLocks noGrp="1"/>
          </p:cNvSpPr>
          <p:nvPr>
            <p:ph idx="1"/>
          </p:nvPr>
        </p:nvSpPr>
        <p:spPr>
          <a:xfrm>
            <a:off x="1785342" y="1078354"/>
            <a:ext cx="7038975" cy="3613547"/>
          </a:xfrm>
        </p:spPr>
        <p:txBody>
          <a:bodyPr lIns="91440" tIns="45720" rIns="91440" bIns="45720" anchor="t"/>
          <a:lstStyle/>
          <a:p>
            <a:pPr marL="139304" lvl="2" indent="0">
              <a:spcBef>
                <a:spcPts val="600"/>
              </a:spcBef>
              <a:buNone/>
            </a:pPr>
            <a:r>
              <a:rPr lang="de-DE" sz="1700" b="1" dirty="0">
                <a:ea typeface="ＭＳ Ｐゴシック"/>
                <a:cs typeface="+mn-lt"/>
              </a:rPr>
              <a:t>In Studien nachgewiesene kontaminierte Oberflächen auf Station</a:t>
            </a:r>
            <a:endParaRPr lang="de-DE" sz="1700" dirty="0">
              <a:ea typeface="ＭＳ Ｐゴシック"/>
              <a:cs typeface="+mn-lt"/>
            </a:endParaRPr>
          </a:p>
          <a:p>
            <a:pPr marL="425054" lvl="2" indent="-285750">
              <a:spcBef>
                <a:spcPts val="600"/>
              </a:spcBef>
            </a:pPr>
            <a:r>
              <a:rPr lang="de-DE" dirty="0">
                <a:ea typeface="ＭＳ Ｐゴシック"/>
                <a:cs typeface="+mn-lt"/>
              </a:rPr>
              <a:t>Signifikant weniger Kontaminationen, wenn mit speziellen Zytostatika-Sicherheitsbestecken </a:t>
            </a:r>
            <a:r>
              <a:rPr lang="de-DE" dirty="0">
                <a:ea typeface="+mn-lt"/>
                <a:cs typeface="+mn-lt"/>
              </a:rPr>
              <a:t>(z.B. </a:t>
            </a:r>
            <a:r>
              <a:rPr lang="de-DE" dirty="0" err="1">
                <a:ea typeface="+mn-lt"/>
                <a:cs typeface="+mn-lt"/>
              </a:rPr>
              <a:t>Codan</a:t>
            </a:r>
            <a:r>
              <a:rPr lang="de-DE" dirty="0">
                <a:ea typeface="+mn-lt"/>
                <a:cs typeface="+mn-lt"/>
              </a:rPr>
              <a:t> </a:t>
            </a:r>
            <a:r>
              <a:rPr lang="de-DE" dirty="0" err="1">
                <a:ea typeface="+mn-lt"/>
                <a:cs typeface="+mn-lt"/>
              </a:rPr>
              <a:t>Cyto</a:t>
            </a:r>
            <a:r>
              <a:rPr lang="de-DE" baseline="30000" dirty="0">
                <a:ea typeface="+mn-lt"/>
                <a:cs typeface="+mn-lt"/>
              </a:rPr>
              <a:t>®</a:t>
            </a:r>
            <a:r>
              <a:rPr lang="de-DE" dirty="0">
                <a:ea typeface="+mn-lt"/>
                <a:cs typeface="+mn-lt"/>
              </a:rPr>
              <a:t>) </a:t>
            </a:r>
            <a:r>
              <a:rPr lang="de-DE" dirty="0">
                <a:ea typeface="ＭＳ Ｐゴシック"/>
                <a:cs typeface="+mn-lt"/>
              </a:rPr>
              <a:t>gearbeitet wird </a:t>
            </a:r>
            <a:r>
              <a:rPr lang="de-DE" baseline="30000" dirty="0">
                <a:latin typeface="Arial"/>
                <a:ea typeface="ＭＳ Ｐゴシック"/>
                <a:cs typeface="Arial"/>
              </a:rPr>
              <a:t>[9]</a:t>
            </a:r>
            <a:endParaRPr lang="en-US" dirty="0"/>
          </a:p>
          <a:p>
            <a:pPr marL="400924" lvl="2" indent="-261620">
              <a:spcBef>
                <a:spcPts val="600"/>
              </a:spcBef>
            </a:pPr>
            <a:r>
              <a:rPr lang="de-DE" dirty="0">
                <a:ea typeface="ＭＳ Ｐゴシック"/>
                <a:cs typeface="+mn-lt"/>
              </a:rPr>
              <a:t>Kein Zusammenhang zwischen der Anzahl verabreichter Zubereitungen und dem Ausmaß der Oberflächenkontamination </a:t>
            </a:r>
            <a:r>
              <a:rPr lang="de-DE" baseline="30000" dirty="0">
                <a:latin typeface="Arial"/>
                <a:ea typeface="ＭＳ Ｐゴシック"/>
                <a:cs typeface="Arial"/>
              </a:rPr>
              <a:t>[9]</a:t>
            </a:r>
          </a:p>
          <a:p>
            <a:pPr marL="400924" lvl="2" indent="-261620">
              <a:spcBef>
                <a:spcPts val="600"/>
              </a:spcBef>
            </a:pPr>
            <a:r>
              <a:rPr lang="de-DE" altLang="de-DE" dirty="0">
                <a:latin typeface="Arial"/>
                <a:ea typeface="ＭＳ Ｐゴシック"/>
                <a:cs typeface="Arial"/>
              </a:rPr>
              <a:t>Weniger Kontaminationen, wenn die Zubereitungen schon in der Apotheke mit dem Infusionsbesteck / Koppelsystem versehen werden </a:t>
            </a:r>
            <a:r>
              <a:rPr lang="de-DE" altLang="de-DE" baseline="30000" dirty="0">
                <a:latin typeface="Arial"/>
                <a:ea typeface="ＭＳ Ｐゴシック"/>
                <a:cs typeface="Arial"/>
              </a:rPr>
              <a:t>[9, 26]</a:t>
            </a:r>
          </a:p>
          <a:p>
            <a:pPr marL="400924" lvl="2" indent="-261620">
              <a:spcBef>
                <a:spcPts val="600"/>
              </a:spcBef>
            </a:pPr>
            <a:r>
              <a:rPr lang="de-DE" altLang="de-DE" dirty="0">
                <a:latin typeface="Arial"/>
                <a:ea typeface="ＭＳ Ｐゴシック"/>
                <a:cs typeface="Arial"/>
              </a:rPr>
              <a:t>Weniger Kontamination, wenn der Transport der leer gelaufenen Infusionen mit einem Tablett oder in einer Tüte verpackt zum Abfallbehälter erfolgt (geringere Gefahr durch tropfende Infusionsbeutel) </a:t>
            </a:r>
            <a:r>
              <a:rPr lang="de-DE" altLang="de-DE" baseline="30000" dirty="0">
                <a:latin typeface="Arial"/>
                <a:ea typeface="ＭＳ Ｐゴシック"/>
                <a:cs typeface="Arial"/>
              </a:rPr>
              <a:t>[9]</a:t>
            </a:r>
          </a:p>
          <a:p>
            <a:pPr marL="261620" lvl="1" indent="-261620">
              <a:spcBef>
                <a:spcPts val="600"/>
              </a:spcBef>
            </a:pPr>
            <a:endParaRPr lang="de-DE" baseline="30000" dirty="0">
              <a:cs typeface="Arial"/>
            </a:endParaRPr>
          </a:p>
          <a:p>
            <a:endParaRPr lang="de-DE" dirty="0"/>
          </a:p>
        </p:txBody>
      </p:sp>
      <p:sp>
        <p:nvSpPr>
          <p:cNvPr id="3" name="Titel 2">
            <a:extLst>
              <a:ext uri="{FF2B5EF4-FFF2-40B4-BE49-F238E27FC236}">
                <a16:creationId xmlns:a16="http://schemas.microsoft.com/office/drawing/2014/main" id="{D0E1796F-9A1C-49BF-8D1A-EC5862E1E776}"/>
              </a:ext>
            </a:extLst>
          </p:cNvPr>
          <p:cNvSpPr>
            <a:spLocks noGrp="1"/>
          </p:cNvSpPr>
          <p:nvPr>
            <p:ph type="ctrTitle"/>
          </p:nvPr>
        </p:nvSpPr>
        <p:spPr/>
        <p:txBody>
          <a:bodyPr lIns="0" tIns="0" rIns="0" bIns="0" anchor="t"/>
          <a:lstStyle/>
          <a:p>
            <a:r>
              <a:rPr lang="de-DE" sz="2000" dirty="0">
                <a:latin typeface="Arial"/>
                <a:ea typeface="ＭＳ Ｐゴシック" panose="020B0600070205080204" pitchFamily="34" charset="-128"/>
                <a:cs typeface="Arial"/>
              </a:rPr>
              <a:t>Kontaminierte Oberflächen medizinischer Bereich</a:t>
            </a:r>
            <a:endParaRPr lang="en-US" dirty="0"/>
          </a:p>
        </p:txBody>
      </p:sp>
      <p:sp>
        <p:nvSpPr>
          <p:cNvPr id="4" name="Vertikaler Textplatzhalter 3">
            <a:extLst>
              <a:ext uri="{FF2B5EF4-FFF2-40B4-BE49-F238E27FC236}">
                <a16:creationId xmlns:a16="http://schemas.microsoft.com/office/drawing/2014/main" id="{A95687C2-B000-4435-BC24-4E01055F2637}"/>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CEBDD012-8921-4998-8DE6-36ABAC286697}"/>
              </a:ext>
            </a:extLst>
          </p:cNvPr>
          <p:cNvSpPr>
            <a:spLocks noGrp="1"/>
          </p:cNvSpPr>
          <p:nvPr>
            <p:ph type="sldNum" sz="quarter" idx="4"/>
          </p:nvPr>
        </p:nvSpPr>
        <p:spPr/>
        <p:txBody>
          <a:bodyPr/>
          <a:lstStyle/>
          <a:p>
            <a:pPr algn="r"/>
            <a:fld id="{D8EB360B-720C-704A-863E-A567E738ABDA}" type="slidenum">
              <a:rPr lang="de-DE" smtClean="0"/>
              <a:pPr algn="r"/>
              <a:t>9</a:t>
            </a:fld>
            <a:endParaRPr lang="de-DE"/>
          </a:p>
        </p:txBody>
      </p:sp>
    </p:spTree>
    <p:extLst>
      <p:ext uri="{BB962C8B-B14F-4D97-AF65-F5344CB8AC3E}">
        <p14:creationId xmlns:p14="http://schemas.microsoft.com/office/powerpoint/2010/main" val="40488224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36A2D07-9C15-49C8-95B6-C0B42142C176}"/>
              </a:ext>
            </a:extLst>
          </p:cNvPr>
          <p:cNvSpPr>
            <a:spLocks noGrp="1"/>
          </p:cNvSpPr>
          <p:nvPr>
            <p:ph idx="1"/>
          </p:nvPr>
        </p:nvSpPr>
        <p:spPr>
          <a:xfrm>
            <a:off x="1785342" y="808809"/>
            <a:ext cx="7038975" cy="3613547"/>
          </a:xfrm>
        </p:spPr>
        <p:txBody>
          <a:bodyPr lIns="91440" tIns="45720" rIns="91440" bIns="45720" anchor="t"/>
          <a:lstStyle/>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22"/>
              <a:tabLst/>
              <a:defRPr/>
            </a:pP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Christopher R. Friese, James Yang, Kari Mendelsohn-Victor, Marjorie C. </a:t>
            </a:r>
            <a:r>
              <a:rPr kumimoji="0" lang="de-DE" altLang="de-DE" sz="900" b="0" i="1" u="none" strike="noStrike" kern="1200" cap="none" spc="0" normalizeH="0" baseline="0" noProof="0" dirty="0" err="1">
                <a:ln>
                  <a:noFill/>
                </a:ln>
                <a:solidFill>
                  <a:srgbClr val="666565"/>
                </a:solidFill>
                <a:effectLst/>
                <a:uLnTx/>
                <a:uFillTx/>
                <a:latin typeface="Arial"/>
                <a:ea typeface="ＭＳ Ｐゴシック"/>
                <a:cs typeface="Arial"/>
              </a:rPr>
              <a:t>Mccullagh</a:t>
            </a:r>
            <a:r>
              <a:rPr kumimoji="0" lang="de-DE" altLang="de-DE" sz="900" b="0" i="1" u="none" strike="noStrike" kern="1200" cap="none" spc="0" normalizeH="0" baseline="0" noProof="0" dirty="0">
                <a:ln>
                  <a:noFill/>
                </a:ln>
                <a:solidFill>
                  <a:srgbClr val="666565"/>
                </a:solidFill>
                <a:effectLst/>
                <a:uLnTx/>
                <a:uFillTx/>
                <a:latin typeface="Arial"/>
                <a:ea typeface="ＭＳ Ｐゴシック"/>
                <a:cs typeface="Arial"/>
              </a:rPr>
              <a:t>.</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Randomized</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Controlled</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Trial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of</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an Intervention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to</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Improve</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Nurses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Hazardous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Drug Handling.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Oncol</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Nurs Forum.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Author</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manuscript</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available</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in PMC 2020 Mar 1.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Published</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in final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edited</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form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as</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a:t>
            </a:r>
            <a:r>
              <a:rPr kumimoji="0" lang="de-DE" altLang="de-DE" sz="900" b="0" i="0" u="none" strike="noStrike" kern="1200" cap="none" spc="0" normalizeH="0" baseline="0" noProof="0" dirty="0" err="1">
                <a:ln>
                  <a:noFill/>
                </a:ln>
                <a:solidFill>
                  <a:srgbClr val="666565"/>
                </a:solidFill>
                <a:effectLst/>
                <a:uLnTx/>
                <a:uFillTx/>
                <a:latin typeface="Arial"/>
                <a:ea typeface="ＭＳ Ｐゴシック"/>
                <a:cs typeface="Arial"/>
              </a:rPr>
              <a:t>Oncol</a:t>
            </a:r>
            <a:r>
              <a:rPr kumimoji="0" lang="de-DE" altLang="de-DE" sz="900" b="0" i="0" u="none" strike="noStrike" kern="1200" cap="none" spc="0" normalizeH="0" baseline="0" noProof="0" dirty="0">
                <a:ln>
                  <a:noFill/>
                </a:ln>
                <a:solidFill>
                  <a:srgbClr val="666565"/>
                </a:solidFill>
                <a:effectLst/>
                <a:uLnTx/>
                <a:uFillTx/>
                <a:latin typeface="Arial"/>
                <a:ea typeface="ＭＳ Ｐゴシック"/>
                <a:cs typeface="Arial"/>
              </a:rPr>
              <a:t> Nurs Forum. 2019 Mar 1; 46(2): 248–256.</a:t>
            </a:r>
            <a:endParaRPr lang="de-DE" altLang="de-DE" sz="900" b="0" i="0" u="none" strike="noStrike" kern="1200" cap="none" spc="0" normalizeH="0" baseline="0" noProof="0" dirty="0">
              <a:ln>
                <a:noFill/>
              </a:ln>
              <a:solidFill>
                <a:srgbClr val="666565"/>
              </a:solidFill>
              <a:effectLst/>
              <a:uLnTx/>
              <a:uFillTx/>
              <a:latin typeface="Arial"/>
              <a:ea typeface="ＭＳ Ｐゴシック"/>
              <a:cs typeface="Arial"/>
            </a:endParaRPr>
          </a:p>
          <a:p>
            <a:pPr marL="228600" marR="0" lvl="0" indent="-228600" algn="l" defTabSz="914400" rtl="0" eaLnBrk="1" fontAlgn="base" latinLnBrk="0" hangingPunct="1">
              <a:lnSpc>
                <a:spcPct val="100000"/>
              </a:lnSpc>
              <a:spcBef>
                <a:spcPts val="400"/>
              </a:spcBef>
              <a:spcAft>
                <a:spcPct val="0"/>
              </a:spcAft>
              <a:buClr>
                <a:srgbClr val="BE0023"/>
              </a:buClr>
              <a:buSzTx/>
              <a:buFont typeface="+mj-lt"/>
              <a:buAutoNum type="arabicPeriod" startAt="22"/>
              <a:tabLst/>
              <a:defRPr/>
            </a:pPr>
            <a:r>
              <a:rPr lang="de-DE" altLang="de-DE" sz="900" i="1" kern="1200" dirty="0">
                <a:latin typeface="Arial"/>
                <a:ea typeface="ＭＳ Ｐゴシック"/>
                <a:cs typeface="Arial"/>
              </a:rPr>
              <a:t>Thomas H. Connor, Matthew D. Zock, Amy H. Snow.</a:t>
            </a:r>
            <a:r>
              <a:rPr lang="de-DE" altLang="de-DE" sz="900" kern="1200" dirty="0">
                <a:latin typeface="Arial"/>
                <a:ea typeface="ＭＳ Ｐゴシック"/>
                <a:cs typeface="Arial"/>
              </a:rPr>
              <a:t> Surface </a:t>
            </a:r>
            <a:r>
              <a:rPr lang="de-DE" altLang="de-DE" sz="900" kern="1200" dirty="0" err="1">
                <a:latin typeface="Arial"/>
                <a:ea typeface="ＭＳ Ｐゴシック"/>
                <a:cs typeface="Arial"/>
              </a:rPr>
              <a:t>Wipe</a:t>
            </a:r>
            <a:r>
              <a:rPr lang="de-DE" altLang="de-DE" sz="900" kern="1200" dirty="0">
                <a:latin typeface="Arial"/>
                <a:ea typeface="ＭＳ Ｐゴシック"/>
                <a:cs typeface="Arial"/>
              </a:rPr>
              <a:t> Sampling </a:t>
            </a:r>
            <a:r>
              <a:rPr lang="de-DE" altLang="de-DE" sz="900" kern="1200" dirty="0" err="1">
                <a:latin typeface="Arial"/>
                <a:ea typeface="ＭＳ Ｐゴシック"/>
                <a:cs typeface="Arial"/>
              </a:rPr>
              <a:t>for</a:t>
            </a:r>
            <a:r>
              <a:rPr lang="de-DE" altLang="de-DE" sz="900" kern="1200" dirty="0">
                <a:latin typeface="Arial"/>
                <a:ea typeface="ＭＳ Ｐゴシック"/>
                <a:cs typeface="Arial"/>
              </a:rPr>
              <a:t> </a:t>
            </a:r>
            <a:r>
              <a:rPr lang="de-DE" altLang="de-DE" sz="900" kern="1200" dirty="0" err="1">
                <a:latin typeface="Arial"/>
                <a:ea typeface="ＭＳ Ｐゴシック"/>
                <a:cs typeface="Arial"/>
              </a:rPr>
              <a:t>Antineoplastic</a:t>
            </a:r>
            <a:r>
              <a:rPr lang="de-DE" altLang="de-DE" sz="900" kern="1200" dirty="0">
                <a:latin typeface="Arial"/>
                <a:ea typeface="ＭＳ Ｐゴシック"/>
                <a:cs typeface="Arial"/>
              </a:rPr>
              <a:t> (</a:t>
            </a:r>
            <a:r>
              <a:rPr lang="de-DE" altLang="de-DE" sz="900" kern="1200" dirty="0" err="1">
                <a:latin typeface="Arial"/>
                <a:ea typeface="ＭＳ Ｐゴシック"/>
                <a:cs typeface="Arial"/>
              </a:rPr>
              <a:t>Chemotherapy</a:t>
            </a:r>
            <a:r>
              <a:rPr lang="de-DE" altLang="de-DE" sz="900" kern="1200" dirty="0">
                <a:latin typeface="Arial"/>
                <a:ea typeface="ＭＳ Ｐゴシック"/>
                <a:cs typeface="Arial"/>
              </a:rPr>
              <a:t>) and Other </a:t>
            </a:r>
            <a:r>
              <a:rPr lang="de-DE" altLang="de-DE" sz="900" kern="1200" dirty="0" err="1">
                <a:latin typeface="Arial"/>
                <a:ea typeface="ＭＳ Ｐゴシック"/>
                <a:cs typeface="Arial"/>
              </a:rPr>
              <a:t>Hazardous</a:t>
            </a:r>
            <a:r>
              <a:rPr lang="de-DE" altLang="de-DE" sz="900" kern="1200" dirty="0">
                <a:latin typeface="Arial"/>
                <a:ea typeface="ＭＳ Ｐゴシック"/>
                <a:cs typeface="Arial"/>
              </a:rPr>
              <a:t> Drug </a:t>
            </a:r>
            <a:r>
              <a:rPr lang="de-DE" altLang="de-DE" sz="900" kern="1200" dirty="0" err="1">
                <a:latin typeface="Arial"/>
                <a:ea typeface="ＭＳ Ｐゴシック"/>
                <a:cs typeface="Arial"/>
              </a:rPr>
              <a:t>Residue</a:t>
            </a:r>
            <a:r>
              <a:rPr lang="de-DE" altLang="de-DE" sz="900" kern="1200" dirty="0">
                <a:latin typeface="Arial"/>
                <a:ea typeface="ＭＳ Ｐゴシック"/>
                <a:cs typeface="Arial"/>
              </a:rPr>
              <a:t> in </a:t>
            </a:r>
            <a:r>
              <a:rPr lang="de-DE" altLang="de-DE" sz="900" kern="1200" dirty="0" err="1">
                <a:latin typeface="Arial"/>
                <a:ea typeface="ＭＳ Ｐゴシック"/>
                <a:cs typeface="Arial"/>
              </a:rPr>
              <a:t>Healthcare</a:t>
            </a:r>
            <a:r>
              <a:rPr lang="de-DE" altLang="de-DE" sz="900" kern="1200" dirty="0">
                <a:latin typeface="Arial"/>
                <a:ea typeface="ＭＳ Ｐゴシック"/>
                <a:cs typeface="Arial"/>
              </a:rPr>
              <a:t> Settings: </a:t>
            </a:r>
            <a:r>
              <a:rPr lang="de-DE" altLang="de-DE" sz="900" kern="1200" dirty="0" err="1">
                <a:latin typeface="Arial"/>
                <a:ea typeface="ＭＳ Ｐゴシック"/>
                <a:cs typeface="Arial"/>
              </a:rPr>
              <a:t>Methodology</a:t>
            </a:r>
            <a:r>
              <a:rPr lang="de-DE" altLang="de-DE" sz="900" kern="1200" dirty="0">
                <a:latin typeface="Arial"/>
                <a:ea typeface="ＭＳ Ｐゴシック"/>
                <a:cs typeface="Arial"/>
              </a:rPr>
              <a:t> and </a:t>
            </a:r>
            <a:r>
              <a:rPr lang="de-DE" altLang="de-DE" sz="900" kern="1200" dirty="0" err="1">
                <a:latin typeface="Arial"/>
                <a:ea typeface="ＭＳ Ｐゴシック"/>
                <a:cs typeface="Arial"/>
              </a:rPr>
              <a:t>Recommendations</a:t>
            </a:r>
            <a:r>
              <a:rPr lang="de-DE" altLang="de-DE" sz="900" kern="1200" dirty="0">
                <a:latin typeface="Arial"/>
                <a:ea typeface="ＭＳ Ｐゴシック"/>
                <a:cs typeface="Arial"/>
              </a:rPr>
              <a:t>. J </a:t>
            </a:r>
            <a:r>
              <a:rPr lang="de-DE" altLang="de-DE" sz="900" kern="1200" dirty="0" err="1">
                <a:latin typeface="Arial"/>
                <a:ea typeface="ＭＳ Ｐゴシック"/>
                <a:cs typeface="Arial"/>
              </a:rPr>
              <a:t>Occup</a:t>
            </a:r>
            <a:r>
              <a:rPr lang="de-DE" altLang="de-DE" sz="900" kern="1200" dirty="0">
                <a:latin typeface="Arial"/>
                <a:ea typeface="ＭＳ Ｐゴシック"/>
                <a:cs typeface="Arial"/>
              </a:rPr>
              <a:t> Environ Hyg. </a:t>
            </a:r>
            <a:r>
              <a:rPr lang="de-DE" altLang="de-DE" sz="900" kern="1200" dirty="0" err="1">
                <a:latin typeface="Arial"/>
                <a:ea typeface="ＭＳ Ｐゴシック"/>
                <a:cs typeface="Arial"/>
              </a:rPr>
              <a:t>Author</a:t>
            </a:r>
            <a:r>
              <a:rPr lang="de-DE" altLang="de-DE" sz="900" kern="1200" dirty="0">
                <a:latin typeface="Arial"/>
                <a:ea typeface="ＭＳ Ｐゴシック"/>
                <a:cs typeface="Arial"/>
              </a:rPr>
              <a:t> </a:t>
            </a:r>
            <a:r>
              <a:rPr lang="de-DE" altLang="de-DE" sz="900" kern="1200" dirty="0" err="1">
                <a:latin typeface="Arial"/>
                <a:ea typeface="ＭＳ Ｐゴシック"/>
                <a:cs typeface="Arial"/>
              </a:rPr>
              <a:t>manuscript</a:t>
            </a:r>
            <a:r>
              <a:rPr lang="de-DE" altLang="de-DE" sz="900" kern="1200" dirty="0">
                <a:latin typeface="Arial"/>
                <a:ea typeface="ＭＳ Ｐゴシック"/>
                <a:cs typeface="Arial"/>
              </a:rPr>
              <a:t>; </a:t>
            </a:r>
            <a:r>
              <a:rPr lang="de-DE" altLang="de-DE" sz="900" kern="1200" dirty="0" err="1">
                <a:latin typeface="Arial"/>
                <a:ea typeface="ＭＳ Ｐゴシック"/>
                <a:cs typeface="Arial"/>
              </a:rPr>
              <a:t>available</a:t>
            </a:r>
            <a:r>
              <a:rPr lang="de-DE" altLang="de-DE" sz="900" kern="1200" dirty="0">
                <a:latin typeface="Arial"/>
                <a:ea typeface="ＭＳ Ｐゴシック"/>
                <a:cs typeface="Arial"/>
              </a:rPr>
              <a:t> in PMC 2017 Sep 1. </a:t>
            </a:r>
            <a:r>
              <a:rPr lang="de-DE" altLang="de-DE" sz="900" kern="1200" dirty="0" err="1">
                <a:latin typeface="Arial"/>
                <a:ea typeface="ＭＳ Ｐゴシック"/>
                <a:cs typeface="Arial"/>
              </a:rPr>
              <a:t>Published</a:t>
            </a:r>
            <a:r>
              <a:rPr lang="de-DE" altLang="de-DE" sz="900" kern="1200" dirty="0">
                <a:latin typeface="Arial"/>
                <a:ea typeface="ＭＳ Ｐゴシック"/>
                <a:cs typeface="Arial"/>
              </a:rPr>
              <a:t> in final </a:t>
            </a:r>
            <a:r>
              <a:rPr lang="de-DE" altLang="de-DE" sz="900" kern="1200" dirty="0" err="1">
                <a:latin typeface="Arial"/>
                <a:ea typeface="ＭＳ Ｐゴシック"/>
                <a:cs typeface="Arial"/>
              </a:rPr>
              <a:t>edited</a:t>
            </a:r>
            <a:r>
              <a:rPr lang="de-DE" altLang="de-DE" sz="900" kern="1200" dirty="0">
                <a:latin typeface="Arial"/>
                <a:ea typeface="ＭＳ Ｐゴシック"/>
                <a:cs typeface="Arial"/>
              </a:rPr>
              <a:t> form </a:t>
            </a:r>
            <a:r>
              <a:rPr lang="de-DE" altLang="de-DE" sz="900" kern="1200" dirty="0" err="1">
                <a:latin typeface="Arial"/>
                <a:ea typeface="ＭＳ Ｐゴシック"/>
                <a:cs typeface="Arial"/>
              </a:rPr>
              <a:t>as</a:t>
            </a:r>
            <a:r>
              <a:rPr lang="de-DE" altLang="de-DE" sz="900" kern="1200" dirty="0">
                <a:latin typeface="Arial"/>
                <a:ea typeface="ＭＳ Ｐゴシック"/>
                <a:cs typeface="Arial"/>
              </a:rPr>
              <a:t>: J </a:t>
            </a:r>
            <a:r>
              <a:rPr lang="de-DE" altLang="de-DE" sz="900" kern="1200" dirty="0" err="1">
                <a:latin typeface="Arial"/>
                <a:ea typeface="ＭＳ Ｐゴシック"/>
                <a:cs typeface="Arial"/>
              </a:rPr>
              <a:t>Occup</a:t>
            </a:r>
            <a:r>
              <a:rPr lang="de-DE" altLang="de-DE" sz="900" kern="1200" dirty="0">
                <a:latin typeface="Arial"/>
                <a:ea typeface="ＭＳ Ｐゴシック"/>
                <a:cs typeface="Arial"/>
              </a:rPr>
              <a:t> Environ Hyg. 2016 Sep; 13(9): 658–667</a:t>
            </a:r>
            <a:endParaRPr lang="de-DE" altLang="de-DE" sz="900" b="0" i="0" u="none" strike="noStrike" kern="1200" cap="none" spc="0" normalizeH="0" baseline="0" noProof="0" dirty="0">
              <a:ln>
                <a:noFill/>
              </a:ln>
              <a:solidFill>
                <a:srgbClr val="666565"/>
              </a:solidFill>
              <a:effectLst/>
              <a:uLnTx/>
              <a:uFillTx/>
              <a:latin typeface="Arial"/>
              <a:ea typeface="ＭＳ Ｐゴシック"/>
              <a:cs typeface="Arial"/>
            </a:endParaRPr>
          </a:p>
          <a:p>
            <a:pPr marL="228600" indent="-228600">
              <a:lnSpc>
                <a:spcPct val="100000"/>
              </a:lnSpc>
              <a:spcBef>
                <a:spcPts val="400"/>
              </a:spcBef>
              <a:buClr>
                <a:srgbClr val="BE0023"/>
              </a:buClr>
              <a:buAutoNum type="arabicPeriod" startAt="22"/>
              <a:defRPr/>
            </a:pPr>
            <a:r>
              <a:rPr lang="de-DE" sz="900" i="1" kern="1200" dirty="0">
                <a:ea typeface="+mn-lt"/>
                <a:cs typeface="+mn-lt"/>
              </a:rPr>
              <a:t>Koller M et al. </a:t>
            </a:r>
            <a:r>
              <a:rPr lang="de-DE" sz="900" kern="1200" dirty="0">
                <a:latin typeface="Arial"/>
                <a:ea typeface="ＭＳ Ｐゴシック"/>
                <a:cs typeface="Arial"/>
              </a:rPr>
              <a:t>Zytostatika-Belastung des klinischen Personals durch stationäre Krebspatienten. Dissertation LMU München, 2019</a:t>
            </a:r>
            <a:r>
              <a:rPr lang="de-DE" sz="900" kern="1200" dirty="0">
                <a:ea typeface="+mn-lt"/>
                <a:cs typeface="+mn-lt"/>
              </a:rPr>
              <a:t>.</a:t>
            </a:r>
            <a:endParaRPr lang="de-DE" sz="900" b="0" i="0" u="none" strike="noStrike" kern="1200" cap="none" spc="0" normalizeH="0" baseline="0" noProof="0" dirty="0">
              <a:ln>
                <a:noFill/>
              </a:ln>
              <a:solidFill>
                <a:srgbClr val="666565"/>
              </a:solidFill>
              <a:effectLst/>
              <a:uLnTx/>
              <a:uFillTx/>
              <a:latin typeface="Arial" panose="020B0604020202020204" pitchFamily="34" charset="0"/>
              <a:ea typeface="ＭＳ Ｐゴシック" panose="020B0600070205080204" pitchFamily="34" charset="-128"/>
              <a:cs typeface="Arial"/>
            </a:endParaRPr>
          </a:p>
          <a:p>
            <a:pPr marL="228600" indent="-228600">
              <a:lnSpc>
                <a:spcPct val="100000"/>
              </a:lnSpc>
              <a:spcBef>
                <a:spcPts val="400"/>
              </a:spcBef>
              <a:buClr>
                <a:srgbClr val="BE0023"/>
              </a:buClr>
              <a:buAutoNum type="arabicPeriod" startAt="22"/>
              <a:defRPr/>
            </a:pPr>
            <a:r>
              <a:rPr lang="de-DE" sz="900" i="1" kern="1200" dirty="0" err="1">
                <a:ea typeface="+mn-lt"/>
                <a:cs typeface="+mn-lt"/>
              </a:rPr>
              <a:t>Korczowska</a:t>
            </a:r>
            <a:r>
              <a:rPr lang="de-DE" sz="900" i="1" kern="1200" dirty="0">
                <a:ea typeface="+mn-lt"/>
                <a:cs typeface="+mn-lt"/>
              </a:rPr>
              <a:t> et al.</a:t>
            </a:r>
            <a:r>
              <a:rPr lang="de-DE" sz="900" kern="1200" dirty="0">
                <a:ea typeface="+mn-lt"/>
                <a:cs typeface="+mn-lt"/>
              </a:rPr>
              <a:t> Surface </a:t>
            </a:r>
            <a:r>
              <a:rPr lang="de-DE" sz="900" kern="1200" dirty="0" err="1">
                <a:ea typeface="+mn-lt"/>
                <a:cs typeface="+mn-lt"/>
              </a:rPr>
              <a:t>contamination</a:t>
            </a:r>
            <a:r>
              <a:rPr lang="de-DE" sz="900" kern="1200" dirty="0">
                <a:ea typeface="+mn-lt"/>
                <a:cs typeface="+mn-lt"/>
              </a:rPr>
              <a:t> </a:t>
            </a:r>
            <a:r>
              <a:rPr lang="de-DE" sz="900" kern="1200" dirty="0" err="1">
                <a:ea typeface="+mn-lt"/>
                <a:cs typeface="+mn-lt"/>
              </a:rPr>
              <a:t>with</a:t>
            </a:r>
            <a:r>
              <a:rPr lang="de-DE" sz="900" kern="1200" dirty="0">
                <a:ea typeface="+mn-lt"/>
                <a:cs typeface="+mn-lt"/>
              </a:rPr>
              <a:t> </a:t>
            </a:r>
            <a:r>
              <a:rPr lang="de-DE" sz="900" kern="1200" dirty="0" err="1">
                <a:ea typeface="+mn-lt"/>
                <a:cs typeface="+mn-lt"/>
              </a:rPr>
              <a:t>cytotoxic</a:t>
            </a:r>
            <a:r>
              <a:rPr lang="de-DE" sz="900" kern="1200" dirty="0">
                <a:ea typeface="+mn-lt"/>
                <a:cs typeface="+mn-lt"/>
              </a:rPr>
              <a:t> </a:t>
            </a:r>
            <a:r>
              <a:rPr lang="de-DE" sz="900" kern="1200" dirty="0" err="1">
                <a:ea typeface="+mn-lt"/>
                <a:cs typeface="+mn-lt"/>
              </a:rPr>
              <a:t>drugs</a:t>
            </a:r>
            <a:r>
              <a:rPr lang="de-DE" sz="900" kern="1200" dirty="0">
                <a:ea typeface="+mn-lt"/>
                <a:cs typeface="+mn-lt"/>
              </a:rPr>
              <a:t> in </a:t>
            </a:r>
            <a:r>
              <a:rPr lang="de-DE" sz="900" kern="1200" dirty="0" err="1">
                <a:ea typeface="+mn-lt"/>
                <a:cs typeface="+mn-lt"/>
              </a:rPr>
              <a:t>european</a:t>
            </a:r>
            <a:r>
              <a:rPr lang="de-DE" sz="900" kern="1200" dirty="0">
                <a:ea typeface="+mn-lt"/>
                <a:cs typeface="+mn-lt"/>
              </a:rPr>
              <a:t> </a:t>
            </a:r>
            <a:r>
              <a:rPr lang="de-DE" sz="900" kern="1200" dirty="0" err="1">
                <a:ea typeface="+mn-lt"/>
                <a:cs typeface="+mn-lt"/>
              </a:rPr>
              <a:t>hospital</a:t>
            </a:r>
            <a:r>
              <a:rPr lang="de-DE" sz="900" kern="1200" dirty="0">
                <a:ea typeface="+mn-lt"/>
                <a:cs typeface="+mn-lt"/>
              </a:rPr>
              <a:t> wards. Poster auf dem 25. EAHP-Kongress, Göteborg, Schweden 2020</a:t>
            </a:r>
          </a:p>
          <a:p>
            <a:pPr marL="228600" indent="-228600">
              <a:lnSpc>
                <a:spcPct val="100000"/>
              </a:lnSpc>
              <a:spcBef>
                <a:spcPts val="400"/>
              </a:spcBef>
              <a:buClr>
                <a:srgbClr val="BE0023"/>
              </a:buClr>
              <a:buAutoNum type="arabicPeriod" startAt="22"/>
              <a:defRPr/>
            </a:pPr>
            <a:r>
              <a:rPr lang="de-DE" sz="900" kern="1200" dirty="0" err="1">
                <a:ea typeface="+mn-lt"/>
                <a:cs typeface="+mn-lt"/>
              </a:rPr>
              <a:t>Sverdel</a:t>
            </a:r>
            <a:r>
              <a:rPr lang="de-DE" sz="900" kern="1200" dirty="0">
                <a:ea typeface="+mn-lt"/>
                <a:cs typeface="+mn-lt"/>
              </a:rPr>
              <a:t>, Y. Untersuchung zur Zytostatika-Belastung im häuslichen Umfeld von Chemotherapie-Patienten, Dissertation LMU München, 2019</a:t>
            </a:r>
            <a:endParaRPr lang="de-DE" sz="900" kern="1200" dirty="0">
              <a:cs typeface="+mn-lt"/>
            </a:endParaRPr>
          </a:p>
          <a:p>
            <a:pPr marL="228600" indent="-228600">
              <a:lnSpc>
                <a:spcPct val="100000"/>
              </a:lnSpc>
              <a:spcBef>
                <a:spcPts val="400"/>
              </a:spcBef>
              <a:buClr>
                <a:srgbClr val="BE0023"/>
              </a:buClr>
              <a:buAutoNum type="arabicPeriod" startAt="22"/>
              <a:defRPr/>
            </a:pPr>
            <a:r>
              <a:rPr lang="de-DE" sz="900" kern="1200" dirty="0" err="1">
                <a:ea typeface="+mn-lt"/>
                <a:cs typeface="+mn-lt"/>
              </a:rPr>
              <a:t>Aristizabal-Pachon</a:t>
            </a:r>
            <a:r>
              <a:rPr lang="de-DE" sz="900" kern="1200" dirty="0">
                <a:ea typeface="+mn-lt"/>
                <a:cs typeface="+mn-lt"/>
              </a:rPr>
              <a:t> et al. </a:t>
            </a:r>
            <a:r>
              <a:rPr lang="de-DE" sz="900" kern="1200" dirty="0" err="1">
                <a:ea typeface="+mn-lt"/>
                <a:cs typeface="+mn-lt"/>
              </a:rPr>
              <a:t>Genotoxic</a:t>
            </a:r>
            <a:r>
              <a:rPr lang="de-DE" sz="900" kern="1200" dirty="0">
                <a:ea typeface="+mn-lt"/>
                <a:cs typeface="+mn-lt"/>
              </a:rPr>
              <a:t> </a:t>
            </a:r>
            <a:r>
              <a:rPr lang="de-DE" sz="900" kern="1200" dirty="0" err="1">
                <a:ea typeface="+mn-lt"/>
                <a:cs typeface="+mn-lt"/>
              </a:rPr>
              <a:t>evaluation</a:t>
            </a:r>
            <a:r>
              <a:rPr lang="de-DE" sz="900" kern="1200" dirty="0">
                <a:ea typeface="+mn-lt"/>
                <a:cs typeface="+mn-lt"/>
              </a:rPr>
              <a:t> </a:t>
            </a:r>
            <a:r>
              <a:rPr lang="de-DE" sz="900" kern="1200" dirty="0" err="1">
                <a:ea typeface="+mn-lt"/>
                <a:cs typeface="+mn-lt"/>
              </a:rPr>
              <a:t>of</a:t>
            </a:r>
            <a:r>
              <a:rPr lang="de-DE" sz="900" kern="1200" dirty="0">
                <a:ea typeface="+mn-lt"/>
                <a:cs typeface="+mn-lt"/>
              </a:rPr>
              <a:t> </a:t>
            </a:r>
            <a:r>
              <a:rPr lang="de-DE" sz="900" kern="1200" dirty="0" err="1">
                <a:ea typeface="+mn-lt"/>
                <a:cs typeface="+mn-lt"/>
              </a:rPr>
              <a:t>occupational</a:t>
            </a:r>
            <a:r>
              <a:rPr lang="de-DE" sz="900" kern="1200" dirty="0">
                <a:ea typeface="+mn-lt"/>
                <a:cs typeface="+mn-lt"/>
              </a:rPr>
              <a:t> </a:t>
            </a:r>
            <a:r>
              <a:rPr lang="de-DE" sz="900" kern="1200" dirty="0" err="1">
                <a:ea typeface="+mn-lt"/>
                <a:cs typeface="+mn-lt"/>
              </a:rPr>
              <a:t>exposure</a:t>
            </a:r>
            <a:r>
              <a:rPr lang="de-DE" sz="900" kern="1200" dirty="0">
                <a:ea typeface="+mn-lt"/>
                <a:cs typeface="+mn-lt"/>
              </a:rPr>
              <a:t> </a:t>
            </a:r>
            <a:r>
              <a:rPr lang="de-DE" sz="900" kern="1200" dirty="0" err="1">
                <a:ea typeface="+mn-lt"/>
                <a:cs typeface="+mn-lt"/>
              </a:rPr>
              <a:t>to</a:t>
            </a:r>
            <a:r>
              <a:rPr lang="de-DE" sz="900" kern="1200" dirty="0">
                <a:ea typeface="+mn-lt"/>
                <a:cs typeface="+mn-lt"/>
              </a:rPr>
              <a:t> </a:t>
            </a:r>
            <a:r>
              <a:rPr lang="de-DE" sz="900" kern="1200" dirty="0" err="1">
                <a:ea typeface="+mn-lt"/>
                <a:cs typeface="+mn-lt"/>
              </a:rPr>
              <a:t>antineoplastic</a:t>
            </a:r>
            <a:r>
              <a:rPr lang="de-DE" sz="900" kern="1200" dirty="0">
                <a:ea typeface="+mn-lt"/>
                <a:cs typeface="+mn-lt"/>
              </a:rPr>
              <a:t> </a:t>
            </a:r>
            <a:r>
              <a:rPr lang="de-DE" sz="900" kern="1200" dirty="0" err="1">
                <a:ea typeface="+mn-lt"/>
                <a:cs typeface="+mn-lt"/>
              </a:rPr>
              <a:t>drugs</a:t>
            </a:r>
            <a:r>
              <a:rPr lang="de-DE" sz="900" kern="1200" dirty="0">
                <a:ea typeface="+mn-lt"/>
                <a:cs typeface="+mn-lt"/>
              </a:rPr>
              <a:t>. </a:t>
            </a:r>
            <a:r>
              <a:rPr lang="de-DE" sz="900" kern="1200" dirty="0" err="1">
                <a:ea typeface="+mn-lt"/>
                <a:cs typeface="+mn-lt"/>
              </a:rPr>
              <a:t>Toxicol</a:t>
            </a:r>
            <a:r>
              <a:rPr lang="de-DE" sz="900" kern="1200" dirty="0">
                <a:ea typeface="+mn-lt"/>
                <a:cs typeface="+mn-lt"/>
              </a:rPr>
              <a:t> Res. 2020; 36:29–36</a:t>
            </a:r>
            <a:endParaRPr lang="de-DE" dirty="0">
              <a:cs typeface="+mn-lt"/>
            </a:endParaRPr>
          </a:p>
          <a:p>
            <a:pPr marL="228600" indent="-228600">
              <a:lnSpc>
                <a:spcPct val="100000"/>
              </a:lnSpc>
              <a:spcBef>
                <a:spcPts val="400"/>
              </a:spcBef>
              <a:buClr>
                <a:srgbClr val="BE0023"/>
              </a:buClr>
              <a:buAutoNum type="arabicPeriod" startAt="22"/>
              <a:defRPr/>
            </a:pPr>
            <a:r>
              <a:rPr lang="de-DE" sz="900" kern="1200" dirty="0">
                <a:ea typeface="+mn-lt"/>
                <a:cs typeface="+mn-lt"/>
              </a:rPr>
              <a:t>Viegas S. et al. </a:t>
            </a:r>
            <a:r>
              <a:rPr lang="de-DE" sz="900" kern="1200" dirty="0" err="1">
                <a:ea typeface="+mn-lt"/>
                <a:cs typeface="+mn-lt"/>
              </a:rPr>
              <a:t>Occupational</a:t>
            </a:r>
            <a:r>
              <a:rPr lang="de-DE" sz="900" kern="1200" dirty="0">
                <a:ea typeface="+mn-lt"/>
                <a:cs typeface="+mn-lt"/>
              </a:rPr>
              <a:t> </a:t>
            </a:r>
            <a:r>
              <a:rPr lang="de-DE" sz="900" kern="1200" dirty="0" err="1">
                <a:ea typeface="+mn-lt"/>
                <a:cs typeface="+mn-lt"/>
              </a:rPr>
              <a:t>exposure</a:t>
            </a:r>
            <a:r>
              <a:rPr lang="de-DE" sz="900" kern="1200" dirty="0">
                <a:ea typeface="+mn-lt"/>
                <a:cs typeface="+mn-lt"/>
              </a:rPr>
              <a:t> </a:t>
            </a:r>
            <a:r>
              <a:rPr lang="de-DE" sz="900" kern="1200" dirty="0" err="1">
                <a:ea typeface="+mn-lt"/>
                <a:cs typeface="+mn-lt"/>
              </a:rPr>
              <a:t>to</a:t>
            </a:r>
            <a:r>
              <a:rPr lang="de-DE" sz="900" kern="1200" dirty="0">
                <a:ea typeface="+mn-lt"/>
                <a:cs typeface="+mn-lt"/>
              </a:rPr>
              <a:t> </a:t>
            </a:r>
            <a:r>
              <a:rPr lang="de-DE" sz="900" kern="1200" dirty="0" err="1">
                <a:ea typeface="+mn-lt"/>
                <a:cs typeface="+mn-lt"/>
              </a:rPr>
              <a:t>cytotoxic</a:t>
            </a:r>
            <a:r>
              <a:rPr lang="de-DE" sz="900" kern="1200" dirty="0">
                <a:ea typeface="+mn-lt"/>
                <a:cs typeface="+mn-lt"/>
              </a:rPr>
              <a:t> </a:t>
            </a:r>
            <a:r>
              <a:rPr lang="de-DE" sz="900" kern="1200" dirty="0" err="1">
                <a:ea typeface="+mn-lt"/>
                <a:cs typeface="+mn-lt"/>
              </a:rPr>
              <a:t>drugs</a:t>
            </a:r>
            <a:r>
              <a:rPr lang="de-DE" sz="900" kern="1200" dirty="0">
                <a:ea typeface="+mn-lt"/>
                <a:cs typeface="+mn-lt"/>
              </a:rPr>
              <a:t>: </a:t>
            </a:r>
            <a:r>
              <a:rPr lang="de-DE" sz="900" kern="1200" dirty="0" err="1">
                <a:ea typeface="+mn-lt"/>
                <a:cs typeface="+mn-lt"/>
              </a:rPr>
              <a:t>the</a:t>
            </a:r>
            <a:r>
              <a:rPr lang="de-DE" sz="900" kern="1200" dirty="0">
                <a:ea typeface="+mn-lt"/>
                <a:cs typeface="+mn-lt"/>
              </a:rPr>
              <a:t> </a:t>
            </a:r>
            <a:r>
              <a:rPr lang="de-DE" sz="900" kern="1200" dirty="0" err="1">
                <a:ea typeface="+mn-lt"/>
                <a:cs typeface="+mn-lt"/>
              </a:rPr>
              <a:t>importance</a:t>
            </a:r>
            <a:r>
              <a:rPr lang="de-DE" sz="900" kern="1200" dirty="0">
                <a:ea typeface="+mn-lt"/>
                <a:cs typeface="+mn-lt"/>
              </a:rPr>
              <a:t> </a:t>
            </a:r>
            <a:r>
              <a:rPr lang="de-DE" sz="900" kern="1200" dirty="0" err="1">
                <a:ea typeface="+mn-lt"/>
                <a:cs typeface="+mn-lt"/>
              </a:rPr>
              <a:t>of</a:t>
            </a:r>
            <a:r>
              <a:rPr lang="de-DE" sz="900" kern="1200" dirty="0">
                <a:ea typeface="+mn-lt"/>
                <a:cs typeface="+mn-lt"/>
              </a:rPr>
              <a:t> </a:t>
            </a:r>
            <a:r>
              <a:rPr lang="de-DE" sz="900" kern="1200" dirty="0" err="1">
                <a:ea typeface="+mn-lt"/>
                <a:cs typeface="+mn-lt"/>
              </a:rPr>
              <a:t>surface</a:t>
            </a:r>
            <a:r>
              <a:rPr lang="de-DE" sz="900" kern="1200" dirty="0">
                <a:ea typeface="+mn-lt"/>
                <a:cs typeface="+mn-lt"/>
              </a:rPr>
              <a:t> </a:t>
            </a:r>
            <a:r>
              <a:rPr lang="de-DE" sz="900" kern="1200" dirty="0" err="1">
                <a:ea typeface="+mn-lt"/>
                <a:cs typeface="+mn-lt"/>
              </a:rPr>
              <a:t>cleaning</a:t>
            </a:r>
            <a:r>
              <a:rPr lang="de-DE" sz="900" kern="1200" dirty="0">
                <a:ea typeface="+mn-lt"/>
                <a:cs typeface="+mn-lt"/>
              </a:rPr>
              <a:t> </a:t>
            </a:r>
            <a:r>
              <a:rPr lang="de-DE" sz="900" kern="1200" dirty="0" err="1">
                <a:ea typeface="+mn-lt"/>
                <a:cs typeface="+mn-lt"/>
              </a:rPr>
              <a:t>to</a:t>
            </a:r>
            <a:r>
              <a:rPr lang="de-DE" sz="900" kern="1200" dirty="0">
                <a:ea typeface="+mn-lt"/>
                <a:cs typeface="+mn-lt"/>
              </a:rPr>
              <a:t> </a:t>
            </a:r>
            <a:r>
              <a:rPr lang="de-DE" sz="900" kern="1200" dirty="0" err="1">
                <a:ea typeface="+mn-lt"/>
                <a:cs typeface="+mn-lt"/>
              </a:rPr>
              <a:t>prevent</a:t>
            </a:r>
            <a:r>
              <a:rPr lang="de-DE" sz="900" kern="1200" dirty="0">
                <a:ea typeface="+mn-lt"/>
                <a:cs typeface="+mn-lt"/>
              </a:rPr>
              <a:t> </a:t>
            </a:r>
            <a:r>
              <a:rPr lang="de-DE" sz="900" kern="1200" dirty="0" err="1">
                <a:ea typeface="+mn-lt"/>
                <a:cs typeface="+mn-lt"/>
              </a:rPr>
              <a:t>or</a:t>
            </a:r>
            <a:r>
              <a:rPr lang="de-DE" sz="900" kern="1200" dirty="0">
                <a:ea typeface="+mn-lt"/>
                <a:cs typeface="+mn-lt"/>
              </a:rPr>
              <a:t> </a:t>
            </a:r>
            <a:r>
              <a:rPr lang="de-DE" sz="900" kern="1200" dirty="0" err="1">
                <a:ea typeface="+mn-lt"/>
                <a:cs typeface="+mn-lt"/>
              </a:rPr>
              <a:t>minimise</a:t>
            </a:r>
            <a:r>
              <a:rPr lang="de-DE" sz="900" kern="1200" dirty="0">
                <a:ea typeface="+mn-lt"/>
                <a:cs typeface="+mn-lt"/>
              </a:rPr>
              <a:t> </a:t>
            </a:r>
            <a:r>
              <a:rPr lang="de-DE" sz="900" kern="1200" dirty="0" err="1">
                <a:ea typeface="+mn-lt"/>
                <a:cs typeface="+mn-lt"/>
              </a:rPr>
              <a:t>exposure</a:t>
            </a:r>
            <a:r>
              <a:rPr lang="de-DE" sz="900" kern="1200" dirty="0">
                <a:ea typeface="+mn-lt"/>
                <a:cs typeface="+mn-lt"/>
              </a:rPr>
              <a:t>. </a:t>
            </a:r>
            <a:r>
              <a:rPr lang="de-DE" sz="900" kern="1200" dirty="0" err="1">
                <a:ea typeface="+mn-lt"/>
                <a:cs typeface="+mn-lt"/>
              </a:rPr>
              <a:t>Arh</a:t>
            </a:r>
            <a:r>
              <a:rPr lang="de-DE" sz="900" kern="1200" dirty="0">
                <a:ea typeface="+mn-lt"/>
                <a:cs typeface="+mn-lt"/>
              </a:rPr>
              <a:t> </a:t>
            </a:r>
            <a:r>
              <a:rPr lang="de-DE" sz="900" kern="1200" dirty="0" err="1">
                <a:ea typeface="+mn-lt"/>
                <a:cs typeface="+mn-lt"/>
              </a:rPr>
              <a:t>Hig</a:t>
            </a:r>
            <a:r>
              <a:rPr lang="de-DE" sz="900" kern="1200" dirty="0">
                <a:ea typeface="+mn-lt"/>
                <a:cs typeface="+mn-lt"/>
              </a:rPr>
              <a:t> Rada </a:t>
            </a:r>
            <a:r>
              <a:rPr lang="de-DE" sz="900" kern="1200" dirty="0" err="1">
                <a:ea typeface="+mn-lt"/>
                <a:cs typeface="+mn-lt"/>
              </a:rPr>
              <a:t>Toksikol</a:t>
            </a:r>
            <a:r>
              <a:rPr lang="de-DE" sz="900" kern="1200" dirty="0">
                <a:ea typeface="+mn-lt"/>
                <a:cs typeface="+mn-lt"/>
              </a:rPr>
              <a:t> 2018;69:238-249.</a:t>
            </a:r>
            <a:endParaRPr lang="de-DE" sz="900" kern="1200" dirty="0">
              <a:latin typeface="Arial" panose="020B0604020202020204" pitchFamily="34" charset="0"/>
              <a:cs typeface="Arial" panose="020B0604020202020204" pitchFamily="34" charset="0"/>
            </a:endParaRPr>
          </a:p>
          <a:p>
            <a:pPr marL="228600" indent="-228600">
              <a:lnSpc>
                <a:spcPct val="100000"/>
              </a:lnSpc>
              <a:spcBef>
                <a:spcPts val="400"/>
              </a:spcBef>
              <a:buClr>
                <a:srgbClr val="BE0023"/>
              </a:buClr>
              <a:buAutoNum type="arabicPeriod" startAt="22"/>
              <a:defRPr/>
            </a:pPr>
            <a:r>
              <a:rPr lang="en-US" sz="900" kern="1200" dirty="0" err="1">
                <a:ea typeface="+mn-lt"/>
                <a:cs typeface="+mn-lt"/>
              </a:rPr>
              <a:t>Mader</a:t>
            </a:r>
            <a:r>
              <a:rPr lang="en-US" sz="900" kern="1200" dirty="0">
                <a:ea typeface="+mn-lt"/>
                <a:cs typeface="+mn-lt"/>
              </a:rPr>
              <a:t> R et al. Journal of Clinical Nursing 2008; 18:263-69. </a:t>
            </a:r>
            <a:r>
              <a:rPr lang="de-DE" sz="900" kern="1200" dirty="0">
                <a:ea typeface="+mn-lt"/>
                <a:cs typeface="+mn-lt"/>
              </a:rPr>
              <a:t>Online veröffentlicht unter: http://onlinelibrary.wiley.com/doi/10.1111/j.1365-2702.2007.02189.x/epdf?r3_referer=wol&amp;tracking_action=preview_click&amp;show_checkout=1&amp;purchase_referrer=www.google.de&amp;purchase_site_license=LICENSE_DENIED_NO_CUSTOMER </a:t>
            </a:r>
            <a:endParaRPr lang="de-DE" sz="900" kern="1200" dirty="0">
              <a:latin typeface="Arial" panose="020B0604020202020204" pitchFamily="34" charset="0"/>
              <a:cs typeface="Arial" panose="020B0604020202020204" pitchFamily="34" charset="0"/>
            </a:endParaRPr>
          </a:p>
          <a:p>
            <a:pPr marL="228600" indent="-228600">
              <a:lnSpc>
                <a:spcPct val="100000"/>
              </a:lnSpc>
              <a:spcBef>
                <a:spcPts val="400"/>
              </a:spcBef>
              <a:buFont typeface="Wingdings" panose="05000000000000000000" pitchFamily="2" charset="2"/>
              <a:buAutoNum type="arabicPeriod" startAt="22"/>
            </a:pPr>
            <a:r>
              <a:rPr lang="de-DE" sz="900" dirty="0">
                <a:effectLst/>
                <a:latin typeface="+mj-lt"/>
              </a:rPr>
              <a:t>Caroline </a:t>
            </a:r>
            <a:r>
              <a:rPr lang="de-DE" sz="900" dirty="0" err="1">
                <a:effectLst/>
                <a:latin typeface="+mj-lt"/>
              </a:rPr>
              <a:t>Quartucci</a:t>
            </a:r>
            <a:r>
              <a:rPr lang="de-DE" sz="900" dirty="0">
                <a:effectLst/>
                <a:latin typeface="+mj-lt"/>
              </a:rPr>
              <a:t>, James P. K. Rooney, Dennis Nowak &amp; Stefan Rakete. Evaluation </a:t>
            </a:r>
            <a:r>
              <a:rPr lang="de-DE" sz="900" dirty="0" err="1">
                <a:effectLst/>
                <a:latin typeface="+mj-lt"/>
              </a:rPr>
              <a:t>of</a:t>
            </a:r>
            <a:r>
              <a:rPr lang="de-DE" sz="900" dirty="0">
                <a:effectLst/>
                <a:latin typeface="+mj-lt"/>
              </a:rPr>
              <a:t> </a:t>
            </a:r>
            <a:r>
              <a:rPr lang="de-DE" sz="900" dirty="0" err="1">
                <a:effectLst/>
                <a:latin typeface="+mj-lt"/>
              </a:rPr>
              <a:t>long</a:t>
            </a:r>
            <a:r>
              <a:rPr lang="de-DE" sz="900" dirty="0">
                <a:effectLst/>
                <a:latin typeface="+mj-lt"/>
              </a:rPr>
              <a:t>-term </a:t>
            </a:r>
            <a:r>
              <a:rPr lang="de-DE" sz="900" dirty="0" err="1">
                <a:effectLst/>
                <a:latin typeface="+mj-lt"/>
              </a:rPr>
              <a:t>data</a:t>
            </a:r>
            <a:r>
              <a:rPr lang="de-DE" sz="900" dirty="0">
                <a:effectLst/>
                <a:latin typeface="+mj-lt"/>
              </a:rPr>
              <a:t> on </a:t>
            </a:r>
            <a:r>
              <a:rPr lang="de-DE" sz="900" dirty="0" err="1">
                <a:effectLst/>
                <a:latin typeface="+mj-lt"/>
              </a:rPr>
              <a:t>surface</a:t>
            </a:r>
            <a:r>
              <a:rPr lang="de-DE" sz="900" dirty="0">
                <a:effectLst/>
                <a:latin typeface="+mj-lt"/>
              </a:rPr>
              <a:t> </a:t>
            </a:r>
            <a:r>
              <a:rPr lang="de-DE" sz="900" dirty="0" err="1">
                <a:effectLst/>
                <a:latin typeface="+mj-lt"/>
              </a:rPr>
              <a:t>contamination</a:t>
            </a:r>
            <a:r>
              <a:rPr lang="de-DE" sz="900" dirty="0">
                <a:effectLst/>
                <a:latin typeface="+mj-lt"/>
              </a:rPr>
              <a:t> </a:t>
            </a:r>
            <a:r>
              <a:rPr lang="de-DE" sz="900" dirty="0" err="1">
                <a:effectLst/>
                <a:latin typeface="+mj-lt"/>
              </a:rPr>
              <a:t>by</a:t>
            </a:r>
            <a:r>
              <a:rPr lang="de-DE" sz="900" dirty="0">
                <a:effectLst/>
                <a:latin typeface="+mj-lt"/>
              </a:rPr>
              <a:t> </a:t>
            </a:r>
            <a:r>
              <a:rPr lang="de-DE" sz="900" dirty="0" err="1">
                <a:effectLst/>
                <a:latin typeface="+mj-lt"/>
              </a:rPr>
              <a:t>antineoplastic</a:t>
            </a:r>
            <a:r>
              <a:rPr lang="de-DE" sz="900" dirty="0">
                <a:effectLst/>
                <a:latin typeface="+mj-lt"/>
              </a:rPr>
              <a:t> </a:t>
            </a:r>
            <a:r>
              <a:rPr lang="de-DE" sz="900" dirty="0" err="1">
                <a:effectLst/>
                <a:latin typeface="+mj-lt"/>
              </a:rPr>
              <a:t>drugs</a:t>
            </a:r>
            <a:r>
              <a:rPr lang="de-DE" sz="900" dirty="0">
                <a:effectLst/>
                <a:latin typeface="+mj-lt"/>
              </a:rPr>
              <a:t> in </a:t>
            </a:r>
            <a:r>
              <a:rPr lang="de-DE" sz="900" dirty="0" err="1">
                <a:effectLst/>
                <a:latin typeface="+mj-lt"/>
              </a:rPr>
              <a:t>pharmacies</a:t>
            </a:r>
            <a:r>
              <a:rPr lang="de-DE" sz="900" dirty="0">
                <a:effectLst/>
                <a:latin typeface="+mj-lt"/>
              </a:rPr>
              <a:t> March 2023 Volume 96, </a:t>
            </a:r>
            <a:r>
              <a:rPr lang="de-DE" sz="900" dirty="0" err="1">
                <a:effectLst/>
                <a:latin typeface="+mj-lt"/>
              </a:rPr>
              <a:t>pages</a:t>
            </a:r>
            <a:r>
              <a:rPr lang="de-DE" sz="900" dirty="0">
                <a:effectLst/>
                <a:latin typeface="+mj-lt"/>
              </a:rPr>
              <a:t> 675–683.</a:t>
            </a:r>
          </a:p>
          <a:p>
            <a:pPr marL="228600" indent="-228600">
              <a:lnSpc>
                <a:spcPct val="100000"/>
              </a:lnSpc>
              <a:spcBef>
                <a:spcPts val="400"/>
              </a:spcBef>
              <a:buFont typeface="Wingdings" panose="05000000000000000000" pitchFamily="2" charset="2"/>
              <a:buAutoNum type="arabicPeriod" startAt="22"/>
            </a:pPr>
            <a:r>
              <a:rPr lang="de-DE" sz="900" dirty="0">
                <a:solidFill>
                  <a:schemeClr val="tx1">
                    <a:lumMod val="65000"/>
                    <a:lumOff val="35000"/>
                  </a:schemeClr>
                </a:solidFill>
                <a:effectLst/>
                <a:latin typeface="+mj-lt"/>
                <a:ea typeface="Aptos" panose="020B0004020202020204" pitchFamily="34" charset="0"/>
              </a:rPr>
              <a:t>Kopp B et al., Untersuchung der Arbeitsweise, Sicherheitsstandards und Umgebungskontaminationen bei der Verabreichung von Zytostatika in onkologischen Praxen und Tageskliniken. Dissertation, Ludwig-Maximilians-Universität München 2012.</a:t>
            </a:r>
            <a:endParaRPr lang="de-DE" sz="900" dirty="0">
              <a:solidFill>
                <a:schemeClr val="tx1">
                  <a:lumMod val="65000"/>
                  <a:lumOff val="35000"/>
                </a:schemeClr>
              </a:solidFill>
              <a:effectLst/>
              <a:latin typeface="+mj-lt"/>
              <a:ea typeface="Times New Roman" panose="02020603050405020304" pitchFamily="18" charset="0"/>
            </a:endParaRPr>
          </a:p>
          <a:p>
            <a:pPr marL="228600" indent="-228600">
              <a:lnSpc>
                <a:spcPct val="100000"/>
              </a:lnSpc>
              <a:spcBef>
                <a:spcPts val="400"/>
              </a:spcBef>
              <a:buFont typeface="Wingdings" panose="05000000000000000000" pitchFamily="2" charset="2"/>
              <a:buAutoNum type="arabicPeriod" startAt="22"/>
            </a:pPr>
            <a:endParaRPr lang="en-US" sz="900" dirty="0">
              <a:solidFill>
                <a:schemeClr val="tx1">
                  <a:lumMod val="65000"/>
                  <a:lumOff val="35000"/>
                </a:schemeClr>
              </a:solidFill>
              <a:effectLst/>
              <a:latin typeface="+mj-lt"/>
            </a:endParaRPr>
          </a:p>
          <a:p>
            <a:pPr marL="0" indent="0">
              <a:lnSpc>
                <a:spcPct val="100000"/>
              </a:lnSpc>
              <a:spcBef>
                <a:spcPts val="400"/>
              </a:spcBef>
              <a:buNone/>
            </a:pPr>
            <a:endParaRPr lang="de-DE" sz="900" kern="1200" dirty="0">
              <a:highlight>
                <a:srgbClr val="FFFF00"/>
              </a:highlight>
              <a:latin typeface="Arial" panose="020B0604020202020204" pitchFamily="34" charset="0"/>
              <a:cs typeface="Arial" panose="020B0604020202020204" pitchFamily="34" charset="0"/>
            </a:endParaRPr>
          </a:p>
          <a:p>
            <a:pPr marL="228600" indent="-228600">
              <a:lnSpc>
                <a:spcPct val="100000"/>
              </a:lnSpc>
              <a:spcBef>
                <a:spcPts val="400"/>
              </a:spcBef>
              <a:buAutoNum type="arabicPeriod"/>
            </a:pPr>
            <a:endParaRPr lang="de-DE" sz="900" kern="1200" dirty="0">
              <a:highlight>
                <a:srgbClr val="FFFF00"/>
              </a:highlight>
              <a:latin typeface="Arial" panose="020B0604020202020204" pitchFamily="34" charset="0"/>
              <a:cs typeface="Arial" panose="020B0604020202020204" pitchFamily="34" charset="0"/>
            </a:endParaRPr>
          </a:p>
          <a:p>
            <a:pPr marL="0" indent="0">
              <a:lnSpc>
                <a:spcPct val="100000"/>
              </a:lnSpc>
              <a:spcBef>
                <a:spcPts val="400"/>
              </a:spcBef>
              <a:buNone/>
            </a:pPr>
            <a:endParaRPr lang="de-DE" sz="900" kern="1200" dirty="0">
              <a:highlight>
                <a:srgbClr val="FFFF00"/>
              </a:highlight>
              <a:latin typeface="Arial" panose="020B0604020202020204" pitchFamily="34" charset="0"/>
              <a:cs typeface="Arial" panose="020B0604020202020204" pitchFamily="34" charset="0"/>
            </a:endParaRPr>
          </a:p>
          <a:p>
            <a:pPr marL="228600" indent="-228600">
              <a:lnSpc>
                <a:spcPct val="100000"/>
              </a:lnSpc>
              <a:spcBef>
                <a:spcPts val="400"/>
              </a:spcBef>
              <a:buFont typeface="Wingdings" panose="05000000000000000000" pitchFamily="2" charset="2"/>
              <a:buAutoNum type="arabicPeriod" startAt="20"/>
            </a:pPr>
            <a:endParaRPr lang="de-DE" sz="900" kern="1200" dirty="0">
              <a:highlight>
                <a:srgbClr val="FFFF00"/>
              </a:highlight>
              <a:latin typeface="Arial" panose="020B0604020202020204" pitchFamily="34" charset="0"/>
              <a:cs typeface="Arial" panose="020B0604020202020204" pitchFamily="34" charset="0"/>
            </a:endParaRPr>
          </a:p>
          <a:p>
            <a:pPr marL="228600" indent="-228600">
              <a:lnSpc>
                <a:spcPct val="100000"/>
              </a:lnSpc>
              <a:spcBef>
                <a:spcPts val="400"/>
              </a:spcBef>
              <a:buFont typeface="Wingdings" panose="05000000000000000000" pitchFamily="2" charset="2"/>
              <a:buAutoNum type="arabicPeriod" startAt="20"/>
            </a:pPr>
            <a:endParaRPr lang="de-DE" sz="900" kern="1200" dirty="0">
              <a:highlight>
                <a:srgbClr val="FFFF00"/>
              </a:highlight>
              <a:latin typeface="Arial" panose="020B0604020202020204" pitchFamily="34" charset="0"/>
              <a:ea typeface="ＭＳ Ｐゴシック" panose="020B0600070205080204" pitchFamily="34" charset="-128"/>
              <a:cs typeface="Arial" panose="020B0604020202020204" pitchFamily="34" charset="0"/>
            </a:endParaRPr>
          </a:p>
          <a:p>
            <a:pPr marL="228600" indent="-228600">
              <a:lnSpc>
                <a:spcPct val="100000"/>
              </a:lnSpc>
              <a:spcBef>
                <a:spcPts val="400"/>
              </a:spcBef>
              <a:buFont typeface="Wingdings" panose="05000000000000000000" pitchFamily="2" charset="2"/>
              <a:buAutoNum type="arabicPeriod" startAt="20"/>
            </a:pPr>
            <a:endParaRPr lang="de-DE" sz="900" kern="1200" dirty="0">
              <a:highlight>
                <a:srgbClr val="FFFF00"/>
              </a:highlight>
              <a:latin typeface="Arial" panose="020B0604020202020204" pitchFamily="34" charset="0"/>
              <a:ea typeface="ＭＳ Ｐゴシック" panose="020B0600070205080204" pitchFamily="34" charset="-128"/>
              <a:cs typeface="Arial" panose="020B0604020202020204" pitchFamily="34" charset="0"/>
            </a:endParaRPr>
          </a:p>
          <a:p>
            <a:pPr marL="228600" indent="-228600" eaLnBrk="1" hangingPunct="1">
              <a:lnSpc>
                <a:spcPct val="100000"/>
              </a:lnSpc>
              <a:spcBef>
                <a:spcPts val="400"/>
              </a:spcBef>
              <a:buFont typeface="Arial"/>
              <a:buAutoNum type="arabicPeriod" startAt="20"/>
            </a:pPr>
            <a:endParaRPr lang="de-DE" altLang="de-DE" sz="900" kern="1200" dirty="0">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lnSpc>
                <a:spcPct val="100000"/>
              </a:lnSpc>
              <a:spcBef>
                <a:spcPts val="400"/>
              </a:spcBef>
              <a:buNone/>
            </a:pPr>
            <a:endParaRPr lang="de-DE" altLang="de-DE" sz="900" kern="1200" dirty="0">
              <a:latin typeface="Arial" panose="020B0604020202020204" pitchFamily="34" charset="0"/>
              <a:ea typeface="ＭＳ Ｐゴシック" panose="020B0600070205080204" pitchFamily="34" charset="-128"/>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3" name="Titel 2">
            <a:extLst>
              <a:ext uri="{FF2B5EF4-FFF2-40B4-BE49-F238E27FC236}">
                <a16:creationId xmlns:a16="http://schemas.microsoft.com/office/drawing/2014/main" id="{7353ABF5-85B7-4D40-9215-3276BAC82460}"/>
              </a:ext>
            </a:extLst>
          </p:cNvPr>
          <p:cNvSpPr>
            <a:spLocks noGrp="1"/>
          </p:cNvSpPr>
          <p:nvPr>
            <p:ph type="ctrTitle"/>
          </p:nvPr>
        </p:nvSpPr>
        <p:spPr/>
        <p:txBody>
          <a:bodyPr/>
          <a:lstStyle/>
          <a:p>
            <a:r>
              <a:rPr lang="de-DE" altLang="de-DE">
                <a:ea typeface="ＭＳ Ｐゴシック" panose="020B0600070205080204" pitchFamily="34" charset="-128"/>
              </a:rPr>
              <a:t>Referenzen</a:t>
            </a:r>
            <a:endParaRPr lang="de-DE"/>
          </a:p>
        </p:txBody>
      </p:sp>
      <p:sp>
        <p:nvSpPr>
          <p:cNvPr id="4" name="Vertikaler Textplatzhalter 3">
            <a:extLst>
              <a:ext uri="{FF2B5EF4-FFF2-40B4-BE49-F238E27FC236}">
                <a16:creationId xmlns:a16="http://schemas.microsoft.com/office/drawing/2014/main" id="{A6464136-6E96-4BC6-9412-CC3CFB1228FF}"/>
              </a:ext>
            </a:extLst>
          </p:cNvPr>
          <p:cNvSpPr>
            <a:spLocks noGrp="1"/>
          </p:cNvSpPr>
          <p:nvPr>
            <p:ph type="body" orient="vert" sz="quarter" idx="11"/>
          </p:nvPr>
        </p:nvSpPr>
        <p:spPr/>
        <p:txBody>
          <a:bodyPr/>
          <a:lstStyle/>
          <a:p>
            <a:r>
              <a:rPr lang="de-DE"/>
              <a:t>PP-ON-DE-1433</a:t>
            </a:r>
          </a:p>
        </p:txBody>
      </p:sp>
      <p:sp>
        <p:nvSpPr>
          <p:cNvPr id="5" name="Foliennummernplatzhalter 4">
            <a:extLst>
              <a:ext uri="{FF2B5EF4-FFF2-40B4-BE49-F238E27FC236}">
                <a16:creationId xmlns:a16="http://schemas.microsoft.com/office/drawing/2014/main" id="{233C543E-4CF4-4058-9418-E508DFCAA197}"/>
              </a:ext>
            </a:extLst>
          </p:cNvPr>
          <p:cNvSpPr>
            <a:spLocks noGrp="1"/>
          </p:cNvSpPr>
          <p:nvPr>
            <p:ph type="sldNum" sz="quarter" idx="4"/>
          </p:nvPr>
        </p:nvSpPr>
        <p:spPr/>
        <p:txBody>
          <a:bodyPr/>
          <a:lstStyle/>
          <a:p>
            <a:pPr algn="r"/>
            <a:fld id="{D8EB360B-720C-704A-863E-A567E738ABDA}" type="slidenum">
              <a:rPr lang="de-DE" smtClean="0"/>
              <a:pPr algn="r"/>
              <a:t>90</a:t>
            </a:fld>
            <a:endParaRPr lang="de-DE"/>
          </a:p>
        </p:txBody>
      </p:sp>
    </p:spTree>
    <p:extLst>
      <p:ext uri="{BB962C8B-B14F-4D97-AF65-F5344CB8AC3E}">
        <p14:creationId xmlns:p14="http://schemas.microsoft.com/office/powerpoint/2010/main" val="14422620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F8349-DD2C-4DDB-A93E-978CED3988D2}"/>
              </a:ext>
            </a:extLst>
          </p:cNvPr>
          <p:cNvSpPr>
            <a:spLocks noGrp="1"/>
          </p:cNvSpPr>
          <p:nvPr>
            <p:ph type="ctrTitle"/>
          </p:nvPr>
        </p:nvSpPr>
        <p:spPr/>
        <p:txBody>
          <a:bodyPr/>
          <a:lstStyle/>
          <a:p>
            <a:r>
              <a:rPr lang="de-DE" altLang="de-DE">
                <a:ea typeface="ＭＳ Ｐゴシック" panose="020B0600070205080204" pitchFamily="34" charset="-128"/>
              </a:rPr>
              <a:t>Leer-Folien</a:t>
            </a:r>
            <a:br>
              <a:rPr lang="de-DE" altLang="de-DE">
                <a:ea typeface="ＭＳ Ｐゴシック" panose="020B0600070205080204" pitchFamily="34" charset="-128"/>
              </a:rPr>
            </a:br>
            <a:r>
              <a:rPr lang="de-DE" altLang="de-DE">
                <a:ea typeface="ＭＳ Ｐゴシック" panose="020B0600070205080204" pitchFamily="34" charset="-128"/>
              </a:rPr>
              <a:t>für Ihre eigenen Ergänzungen</a:t>
            </a:r>
            <a:endParaRPr lang="de-DE"/>
          </a:p>
        </p:txBody>
      </p:sp>
      <p:sp>
        <p:nvSpPr>
          <p:cNvPr id="4" name="Foliennummernplatzhalter 3">
            <a:extLst>
              <a:ext uri="{FF2B5EF4-FFF2-40B4-BE49-F238E27FC236}">
                <a16:creationId xmlns:a16="http://schemas.microsoft.com/office/drawing/2014/main" id="{B0FA5EA3-6D50-4B78-8C5C-BD78AF4A206C}"/>
              </a:ext>
            </a:extLst>
          </p:cNvPr>
          <p:cNvSpPr>
            <a:spLocks noGrp="1"/>
          </p:cNvSpPr>
          <p:nvPr>
            <p:ph type="sldNum" sz="quarter" idx="4"/>
          </p:nvPr>
        </p:nvSpPr>
        <p:spPr/>
        <p:txBody>
          <a:bodyPr/>
          <a:lstStyle/>
          <a:p>
            <a:pPr algn="r"/>
            <a:fld id="{D8EB360B-720C-704A-863E-A567E738ABDA}" type="slidenum">
              <a:rPr lang="de-DE" smtClean="0"/>
              <a:pPr algn="r"/>
              <a:t>91</a:t>
            </a:fld>
            <a:endParaRPr lang="de-DE"/>
          </a:p>
        </p:txBody>
      </p:sp>
    </p:spTree>
    <p:extLst>
      <p:ext uri="{BB962C8B-B14F-4D97-AF65-F5344CB8AC3E}">
        <p14:creationId xmlns:p14="http://schemas.microsoft.com/office/powerpoint/2010/main" val="2958532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10">
            <a:extLst>
              <a:ext uri="{FF2B5EF4-FFF2-40B4-BE49-F238E27FC236}">
                <a16:creationId xmlns:a16="http://schemas.microsoft.com/office/drawing/2014/main" id="{95B0ADD8-91E5-8CD0-0337-D1AD8C9853E9}"/>
              </a:ext>
            </a:extLst>
          </p:cNvPr>
          <p:cNvSpPr>
            <a:spLocks noChangeArrowheads="1"/>
          </p:cNvSpPr>
          <p:nvPr/>
        </p:nvSpPr>
        <p:spPr bwMode="auto">
          <a:xfrm rot="19800000">
            <a:off x="-246007" y="2292562"/>
            <a:ext cx="9121253" cy="338614"/>
          </a:xfrm>
          <a:prstGeom prst="roundRect">
            <a:avLst>
              <a:gd name="adj" fmla="val 32403"/>
            </a:avLst>
          </a:prstGeom>
          <a:solidFill>
            <a:srgbClr val="BEBEBE"/>
          </a:solidFill>
          <a:ln w="25400">
            <a:solidFill>
              <a:sysClr val="window" lastClr="FFFFFF"/>
            </a:solidFill>
            <a:round/>
            <a:headEnd/>
            <a:tailEnd/>
          </a:ln>
          <a:effectLst>
            <a:outerShdw blurRad="101600" dist="38100" dir="2700000" algn="br" rotWithShape="0">
              <a:srgbClr val="808080">
                <a:alpha val="42998"/>
              </a:srgbClr>
            </a:outerShdw>
          </a:effectLst>
        </p:spPr>
        <p:txBody>
          <a:bodyPr wrap="square" lIns="0" tIns="0" rIns="0" bIns="0">
            <a:spAutoFit/>
          </a:bodyPr>
          <a:lstStyle/>
          <a:p>
            <a:pPr marL="0" marR="0" lvl="0" indent="0" algn="ctr" defTabSz="685800" eaLnBrk="1" fontAlgn="auto" latinLnBrk="0" hangingPunct="1">
              <a:lnSpc>
                <a:spcPct val="100000"/>
              </a:lnSpc>
              <a:spcBef>
                <a:spcPct val="50000"/>
              </a:spcBef>
              <a:spcAft>
                <a:spcPts val="0"/>
              </a:spcAft>
              <a:buClrTx/>
              <a:buSzTx/>
              <a:buFontTx/>
              <a:buNone/>
              <a:tabLst/>
              <a:defRPr/>
            </a:pPr>
            <a:r>
              <a:rPr kumimoji="0" lang="de-DE" sz="1800" b="1" i="0" u="none" strike="noStrike" kern="0" cap="none" spc="0" normalizeH="0" baseline="0" noProof="0">
                <a:ln>
                  <a:noFill/>
                </a:ln>
                <a:solidFill>
                  <a:prstClr val="white"/>
                </a:solidFill>
                <a:effectLst/>
                <a:uLnTx/>
                <a:uFillTx/>
                <a:latin typeface="Arial" pitchFamily="-107" charset="0"/>
                <a:ea typeface="Geneva" pitchFamily="-107" charset="-128"/>
                <a:cs typeface="Geneva" pitchFamily="-107" charset="-128"/>
              </a:rPr>
              <a:t>Ihr Text</a:t>
            </a:r>
            <a:endParaRPr kumimoji="0" lang="de-DE" sz="1800" b="0" i="0" u="none" strike="noStrike" kern="0" cap="none" spc="0" normalizeH="0" baseline="30000" noProof="0">
              <a:ln>
                <a:noFill/>
              </a:ln>
              <a:solidFill>
                <a:prstClr val="white"/>
              </a:solidFill>
              <a:effectLst/>
              <a:uLnTx/>
              <a:uFillTx/>
              <a:latin typeface="Arial" pitchFamily="-107" charset="0"/>
              <a:ea typeface="Geneva" pitchFamily="-107" charset="-128"/>
              <a:cs typeface="Geneva" pitchFamily="-107" charset="-128"/>
            </a:endParaRPr>
          </a:p>
        </p:txBody>
      </p:sp>
      <p:sp>
        <p:nvSpPr>
          <p:cNvPr id="2" name="TextBox 1">
            <a:extLst>
              <a:ext uri="{FF2B5EF4-FFF2-40B4-BE49-F238E27FC236}">
                <a16:creationId xmlns:a16="http://schemas.microsoft.com/office/drawing/2014/main" id="{7BD6AF3E-A62C-F068-A8CB-379AA9294E4C}"/>
              </a:ext>
            </a:extLst>
          </p:cNvPr>
          <p:cNvSpPr txBox="1"/>
          <p:nvPr/>
        </p:nvSpPr>
        <p:spPr>
          <a:xfrm>
            <a:off x="2725152" y="965534"/>
            <a:ext cx="2535655" cy="189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Inhaltsplatzhalter 1">
            <a:extLst>
              <a:ext uri="{FF2B5EF4-FFF2-40B4-BE49-F238E27FC236}">
                <a16:creationId xmlns:a16="http://schemas.microsoft.com/office/drawing/2014/main" id="{85CE6B57-E3ED-2E92-3BB0-BACA27204F2B}"/>
              </a:ext>
            </a:extLst>
          </p:cNvPr>
          <p:cNvSpPr txBox="1">
            <a:spLocks/>
          </p:cNvSpPr>
          <p:nvPr/>
        </p:nvSpPr>
        <p:spPr bwMode="auto">
          <a:xfrm>
            <a:off x="1790702" y="1087041"/>
            <a:ext cx="7038975" cy="36135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00025" indent="-200025" algn="l" rtl="0" eaLnBrk="0" fontAlgn="base" hangingPunct="0">
              <a:lnSpc>
                <a:spcPts val="1800"/>
              </a:lnSpc>
              <a:spcBef>
                <a:spcPts val="900"/>
              </a:spcBef>
              <a:spcAft>
                <a:spcPct val="0"/>
              </a:spcAft>
              <a:buClr>
                <a:schemeClr val="accent2"/>
              </a:buClr>
              <a:buFont typeface="Wingdings" panose="05000000000000000000" pitchFamily="2" charset="2"/>
              <a:buChar char="§"/>
              <a:defRPr sz="1650">
                <a:solidFill>
                  <a:srgbClr val="666565"/>
                </a:solidFill>
                <a:latin typeface="+mn-lt"/>
                <a:ea typeface="ＭＳ Ｐゴシック" charset="0"/>
                <a:cs typeface="Geneva" pitchFamily="-108" charset="-128"/>
              </a:defRPr>
            </a:lvl1pPr>
            <a:lvl2pPr marL="333375" indent="-133350" algn="l" rtl="0" eaLnBrk="0" fontAlgn="base" hangingPunct="0">
              <a:lnSpc>
                <a:spcPts val="1800"/>
              </a:lnSpc>
              <a:spcBef>
                <a:spcPct val="20000"/>
              </a:spcBef>
              <a:spcAft>
                <a:spcPct val="0"/>
              </a:spcAft>
              <a:buClr>
                <a:schemeClr val="accent2"/>
              </a:buClr>
              <a:buFont typeface="Symbol" charset="2"/>
              <a:buChar char="-"/>
              <a:defRPr sz="1500">
                <a:solidFill>
                  <a:srgbClr val="666565"/>
                </a:solidFill>
                <a:latin typeface="+mn-lt"/>
                <a:ea typeface="ＭＳ Ｐゴシック" charset="0"/>
                <a:cs typeface="Geneva" charset="0"/>
              </a:defRPr>
            </a:lvl2pPr>
            <a:lvl3pPr marL="472679" indent="-139304" algn="l" rtl="0" eaLnBrk="0" fontAlgn="base" hangingPunct="0">
              <a:lnSpc>
                <a:spcPts val="1800"/>
              </a:lnSpc>
              <a:spcBef>
                <a:spcPct val="20000"/>
              </a:spcBef>
              <a:spcAft>
                <a:spcPct val="0"/>
              </a:spcAft>
              <a:buClr>
                <a:schemeClr val="accent2"/>
              </a:buClr>
              <a:buFont typeface="Wingdings" panose="05000000000000000000" pitchFamily="2" charset="2"/>
              <a:buChar char="§"/>
              <a:defRPr sz="1500">
                <a:solidFill>
                  <a:srgbClr val="666565"/>
                </a:solidFill>
                <a:latin typeface="+mn-lt"/>
                <a:ea typeface="ＭＳ Ｐゴシック" charset="0"/>
                <a:cs typeface="Geneva" charset="0"/>
              </a:defRPr>
            </a:lvl3pPr>
            <a:lvl4pPr marL="606029" indent="-133350" algn="l" rtl="0" eaLnBrk="0" fontAlgn="base" hangingPunct="0">
              <a:lnSpc>
                <a:spcPts val="1800"/>
              </a:lnSpc>
              <a:spcBef>
                <a:spcPct val="20000"/>
              </a:spcBef>
              <a:spcAft>
                <a:spcPct val="0"/>
              </a:spcAft>
              <a:buChar char="–"/>
              <a:defRPr sz="1500">
                <a:solidFill>
                  <a:srgbClr val="666565"/>
                </a:solidFill>
                <a:latin typeface="+mn-lt"/>
                <a:ea typeface="ＭＳ Ｐゴシック" charset="0"/>
                <a:cs typeface="Geneva" charset="0"/>
              </a:defRPr>
            </a:lvl4pPr>
            <a:lvl5pPr marL="739379" indent="-133350" algn="l" rtl="0" eaLnBrk="0" fontAlgn="base" hangingPunct="0">
              <a:lnSpc>
                <a:spcPts val="1800"/>
              </a:lnSpc>
              <a:spcBef>
                <a:spcPct val="20000"/>
              </a:spcBef>
              <a:spcAft>
                <a:spcPct val="0"/>
              </a:spcAft>
              <a:buChar char="»"/>
              <a:defRPr sz="1500">
                <a:solidFill>
                  <a:srgbClr val="666565"/>
                </a:solidFill>
                <a:latin typeface="+mn-lt"/>
                <a:ea typeface="ＭＳ Ｐゴシック" charset="0"/>
                <a:cs typeface="Geneva" charset="0"/>
              </a:defRPr>
            </a:lvl5pPr>
            <a:lvl6pPr marL="1885950" indent="-171450" algn="l" rtl="0" fontAlgn="base">
              <a:spcBef>
                <a:spcPct val="20000"/>
              </a:spcBef>
              <a:spcAft>
                <a:spcPct val="0"/>
              </a:spcAft>
              <a:buChar char="»"/>
              <a:defRPr sz="900">
                <a:solidFill>
                  <a:srgbClr val="666565"/>
                </a:solidFill>
                <a:latin typeface="+mn-lt"/>
                <a:ea typeface="Geneva" pitchFamily="-108" charset="-128"/>
              </a:defRPr>
            </a:lvl6pPr>
            <a:lvl7pPr marL="2228850" indent="-171450" algn="l" rtl="0" fontAlgn="base">
              <a:spcBef>
                <a:spcPct val="20000"/>
              </a:spcBef>
              <a:spcAft>
                <a:spcPct val="0"/>
              </a:spcAft>
              <a:buChar char="»"/>
              <a:defRPr sz="900">
                <a:solidFill>
                  <a:srgbClr val="666565"/>
                </a:solidFill>
                <a:latin typeface="+mn-lt"/>
                <a:ea typeface="Geneva" pitchFamily="-108" charset="-128"/>
              </a:defRPr>
            </a:lvl7pPr>
            <a:lvl8pPr marL="2571750" indent="-171450" algn="l" rtl="0" fontAlgn="base">
              <a:spcBef>
                <a:spcPct val="20000"/>
              </a:spcBef>
              <a:spcAft>
                <a:spcPct val="0"/>
              </a:spcAft>
              <a:buChar char="»"/>
              <a:defRPr sz="900">
                <a:solidFill>
                  <a:srgbClr val="666565"/>
                </a:solidFill>
                <a:latin typeface="+mn-lt"/>
                <a:ea typeface="Geneva" pitchFamily="-108" charset="-128"/>
              </a:defRPr>
            </a:lvl8pPr>
            <a:lvl9pPr marL="2914650" indent="-171450" algn="l" rtl="0" fontAlgn="base">
              <a:spcBef>
                <a:spcPct val="20000"/>
              </a:spcBef>
              <a:spcAft>
                <a:spcPct val="0"/>
              </a:spcAft>
              <a:buChar char="»"/>
              <a:defRPr sz="900">
                <a:solidFill>
                  <a:srgbClr val="666565"/>
                </a:solidFill>
                <a:latin typeface="+mn-lt"/>
                <a:ea typeface="Geneva" pitchFamily="-108" charset="-128"/>
              </a:defRPr>
            </a:lvl9pPr>
          </a:lstStyle>
          <a:p>
            <a:pPr defTabSz="914400">
              <a:buFont typeface="Wingdings" panose="05000000000000000000" pitchFamily="2" charset="2"/>
              <a:buNone/>
            </a:pPr>
            <a:r>
              <a:rPr lang="de-DE" altLang="de-DE" b="1" kern="0">
                <a:latin typeface="Arial" panose="020B0604020202020204" pitchFamily="34" charset="0"/>
                <a:ea typeface="ＭＳ Ｐゴシック" panose="020B0600070205080204" pitchFamily="34" charset="-128"/>
                <a:cs typeface="Geneva" charset="0"/>
              </a:rPr>
              <a:t>Überschrift 1</a:t>
            </a:r>
          </a:p>
          <a:p>
            <a:pPr defTabSz="914400"/>
            <a:r>
              <a:rPr lang="de-DE" altLang="de-DE" kern="0">
                <a:latin typeface="Arial" panose="020B0604020202020204" pitchFamily="34" charset="0"/>
                <a:ea typeface="ＭＳ Ｐゴシック" panose="020B0600070205080204" pitchFamily="34" charset="-128"/>
                <a:cs typeface="Geneva" charset="0"/>
              </a:rPr>
              <a:t>Text A</a:t>
            </a:r>
          </a:p>
          <a:p>
            <a:pPr defTabSz="914400"/>
            <a:r>
              <a:rPr lang="de-DE" altLang="de-DE" kern="0">
                <a:latin typeface="Arial" panose="020B0604020202020204" pitchFamily="34" charset="0"/>
                <a:ea typeface="ＭＳ Ｐゴシック" panose="020B0600070205080204" pitchFamily="34" charset="-128"/>
                <a:cs typeface="Geneva" charset="0"/>
              </a:rPr>
              <a:t>Text B</a:t>
            </a:r>
          </a:p>
          <a:p>
            <a:pPr defTabSz="914400"/>
            <a:endParaRPr lang="de-DE" altLang="de-DE" kern="0">
              <a:latin typeface="Arial" panose="020B0604020202020204" pitchFamily="34" charset="0"/>
              <a:ea typeface="ＭＳ Ｐゴシック" panose="020B0600070205080204" pitchFamily="34" charset="-128"/>
              <a:cs typeface="Geneva" charset="0"/>
            </a:endParaRPr>
          </a:p>
          <a:p>
            <a:pPr defTabSz="914400">
              <a:buFont typeface="Wingdings" panose="05000000000000000000" pitchFamily="2" charset="2"/>
              <a:buNone/>
            </a:pPr>
            <a:r>
              <a:rPr lang="de-DE" altLang="de-DE" b="1" kern="0">
                <a:latin typeface="Arial" panose="020B0604020202020204" pitchFamily="34" charset="0"/>
                <a:ea typeface="ＭＳ Ｐゴシック" panose="020B0600070205080204" pitchFamily="34" charset="-128"/>
                <a:cs typeface="Geneva" charset="0"/>
              </a:rPr>
              <a:t>Überschrift 2</a:t>
            </a:r>
          </a:p>
          <a:p>
            <a:pPr defTabSz="914400"/>
            <a:r>
              <a:rPr lang="de-DE" altLang="de-DE" kern="0">
                <a:latin typeface="Arial" panose="020B0604020202020204" pitchFamily="34" charset="0"/>
                <a:ea typeface="ＭＳ Ｐゴシック" panose="020B0600070205080204" pitchFamily="34" charset="-128"/>
                <a:cs typeface="Geneva" charset="0"/>
              </a:rPr>
              <a:t>Text A </a:t>
            </a:r>
          </a:p>
          <a:p>
            <a:pPr lvl="1" defTabSz="914400">
              <a:buFont typeface="Symbol" panose="05050102010706020507" pitchFamily="18" charset="2"/>
              <a:buChar char="-"/>
            </a:pPr>
            <a:r>
              <a:rPr lang="de-DE" altLang="de-DE" kern="0">
                <a:latin typeface="Arial" panose="020B0604020202020204" pitchFamily="34" charset="0"/>
                <a:ea typeface="ＭＳ Ｐゴシック" panose="020B0600070205080204" pitchFamily="34" charset="-128"/>
              </a:rPr>
              <a:t>Unterpunkt 1 </a:t>
            </a:r>
          </a:p>
          <a:p>
            <a:pPr lvl="1" defTabSz="914400">
              <a:buFont typeface="Symbol" panose="05050102010706020507" pitchFamily="18" charset="2"/>
              <a:buChar char="-"/>
            </a:pPr>
            <a:r>
              <a:rPr lang="de-DE" altLang="de-DE" kern="0">
                <a:latin typeface="Arial" panose="020B0604020202020204" pitchFamily="34" charset="0"/>
                <a:ea typeface="ＭＳ Ｐゴシック" panose="020B0600070205080204" pitchFamily="34" charset="-128"/>
              </a:rPr>
              <a:t>Unterpunkt 2 </a:t>
            </a:r>
          </a:p>
          <a:p>
            <a:pPr defTabSz="914400"/>
            <a:r>
              <a:rPr lang="de-DE" altLang="de-DE" kern="0">
                <a:latin typeface="Arial" panose="020B0604020202020204" pitchFamily="34" charset="0"/>
                <a:ea typeface="ＭＳ Ｐゴシック" panose="020B0600070205080204" pitchFamily="34" charset="-128"/>
                <a:cs typeface="Geneva" charset="0"/>
              </a:rPr>
              <a:t>Text B</a:t>
            </a:r>
          </a:p>
          <a:p>
            <a:pPr defTabSz="914400">
              <a:buFont typeface="Wingdings" panose="05000000000000000000" pitchFamily="2" charset="2"/>
              <a:buNone/>
            </a:pPr>
            <a:endParaRPr lang="de-DE" altLang="de-DE" kern="0">
              <a:latin typeface="Arial" panose="020B0604020202020204" pitchFamily="34" charset="0"/>
              <a:ea typeface="ＭＳ Ｐゴシック" panose="020B0600070205080204" pitchFamily="34" charset="-128"/>
              <a:cs typeface="Geneva" charset="0"/>
            </a:endParaRPr>
          </a:p>
        </p:txBody>
      </p:sp>
      <p:sp>
        <p:nvSpPr>
          <p:cNvPr id="6" name="Titel 2">
            <a:extLst>
              <a:ext uri="{FF2B5EF4-FFF2-40B4-BE49-F238E27FC236}">
                <a16:creationId xmlns:a16="http://schemas.microsoft.com/office/drawing/2014/main" id="{6110BDD3-783C-A999-0AB2-F6862AC61818}"/>
              </a:ext>
            </a:extLst>
          </p:cNvPr>
          <p:cNvSpPr txBox="1">
            <a:spLocks/>
          </p:cNvSpPr>
          <p:nvPr/>
        </p:nvSpPr>
        <p:spPr bwMode="auto">
          <a:xfrm>
            <a:off x="1790639" y="479950"/>
            <a:ext cx="5025628"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rgbClr val="666565"/>
                </a:solidFill>
                <a:latin typeface="Calibri" panose="020F0502020204030204" pitchFamily="34" charset="0"/>
                <a:ea typeface="ＭＳ Ｐゴシック" panose="020B0600070205080204" pitchFamily="34" charset="-128"/>
                <a:cs typeface="Geneva" charset="0"/>
              </a:defRPr>
            </a:lvl1pPr>
            <a:lvl2pPr marL="742950" indent="-28575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2pPr>
            <a:lvl3pPr marL="11430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3pPr>
            <a:lvl4pPr marL="16002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4pPr>
            <a:lvl5pPr marL="20574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9pPr>
          </a:lstStyle>
          <a:p>
            <a:pPr>
              <a:spcBef>
                <a:spcPct val="0"/>
              </a:spcBef>
              <a:buNone/>
              <a:defRPr/>
            </a:pPr>
            <a:r>
              <a:rPr lang="de-DE" altLang="de-DE" sz="2025">
                <a:solidFill>
                  <a:srgbClr val="BE0023"/>
                </a:solidFill>
                <a:latin typeface="Arial" panose="020B0604020202020204" pitchFamily="34" charset="0"/>
                <a:cs typeface="Arial" panose="020B0604020202020204" pitchFamily="34" charset="0"/>
              </a:rPr>
              <a:t>Leer-Folie, neutral</a:t>
            </a:r>
          </a:p>
        </p:txBody>
      </p:sp>
    </p:spTree>
    <p:extLst>
      <p:ext uri="{BB962C8B-B14F-4D97-AF65-F5344CB8AC3E}">
        <p14:creationId xmlns:p14="http://schemas.microsoft.com/office/powerpoint/2010/main" val="10946800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10">
            <a:extLst>
              <a:ext uri="{FF2B5EF4-FFF2-40B4-BE49-F238E27FC236}">
                <a16:creationId xmlns:a16="http://schemas.microsoft.com/office/drawing/2014/main" id="{95B0ADD8-91E5-8CD0-0337-D1AD8C9853E9}"/>
              </a:ext>
            </a:extLst>
          </p:cNvPr>
          <p:cNvSpPr>
            <a:spLocks noChangeArrowheads="1"/>
          </p:cNvSpPr>
          <p:nvPr/>
        </p:nvSpPr>
        <p:spPr bwMode="auto">
          <a:xfrm rot="19800000">
            <a:off x="-246007" y="2292562"/>
            <a:ext cx="9121253" cy="338614"/>
          </a:xfrm>
          <a:prstGeom prst="roundRect">
            <a:avLst>
              <a:gd name="adj" fmla="val 32403"/>
            </a:avLst>
          </a:prstGeom>
          <a:solidFill>
            <a:srgbClr val="BEBEBE"/>
          </a:solidFill>
          <a:ln w="25400">
            <a:solidFill>
              <a:sysClr val="window" lastClr="FFFFFF"/>
            </a:solidFill>
            <a:round/>
            <a:headEnd/>
            <a:tailEnd/>
          </a:ln>
          <a:effectLst>
            <a:outerShdw blurRad="101600" dist="38100" dir="2700000" algn="br" rotWithShape="0">
              <a:srgbClr val="808080">
                <a:alpha val="42998"/>
              </a:srgbClr>
            </a:outerShdw>
          </a:effectLst>
        </p:spPr>
        <p:txBody>
          <a:bodyPr wrap="square" lIns="0" tIns="0" rIns="0" bIns="0">
            <a:spAutoFit/>
          </a:bodyPr>
          <a:lstStyle/>
          <a:p>
            <a:pPr marL="0" marR="0" lvl="0" indent="0" algn="ctr" defTabSz="685800" eaLnBrk="1" fontAlgn="auto" latinLnBrk="0" hangingPunct="1">
              <a:lnSpc>
                <a:spcPct val="100000"/>
              </a:lnSpc>
              <a:spcBef>
                <a:spcPct val="50000"/>
              </a:spcBef>
              <a:spcAft>
                <a:spcPts val="0"/>
              </a:spcAft>
              <a:buClrTx/>
              <a:buSzTx/>
              <a:buFontTx/>
              <a:buNone/>
              <a:tabLst/>
              <a:defRPr/>
            </a:pPr>
            <a:r>
              <a:rPr kumimoji="0" lang="de-DE" sz="1800" b="1" i="0" u="none" strike="noStrike" kern="0" cap="none" spc="0" normalizeH="0" baseline="0" noProof="0">
                <a:ln>
                  <a:noFill/>
                </a:ln>
                <a:solidFill>
                  <a:prstClr val="white"/>
                </a:solidFill>
                <a:effectLst/>
                <a:uLnTx/>
                <a:uFillTx/>
                <a:latin typeface="Arial" pitchFamily="-107" charset="0"/>
                <a:ea typeface="Geneva" pitchFamily="-107" charset="-128"/>
                <a:cs typeface="Geneva" pitchFamily="-107" charset="-128"/>
              </a:rPr>
              <a:t>Ihr Text</a:t>
            </a:r>
            <a:endParaRPr kumimoji="0" lang="de-DE" sz="1800" b="0" i="0" u="none" strike="noStrike" kern="0" cap="none" spc="0" normalizeH="0" baseline="30000" noProof="0">
              <a:ln>
                <a:noFill/>
              </a:ln>
              <a:solidFill>
                <a:prstClr val="white"/>
              </a:solidFill>
              <a:effectLst/>
              <a:uLnTx/>
              <a:uFillTx/>
              <a:latin typeface="Arial" pitchFamily="-107" charset="0"/>
              <a:ea typeface="Geneva" pitchFamily="-107" charset="-128"/>
              <a:cs typeface="Geneva" pitchFamily="-107" charset="-128"/>
            </a:endParaRPr>
          </a:p>
        </p:txBody>
      </p:sp>
      <p:sp>
        <p:nvSpPr>
          <p:cNvPr id="2" name="TextBox 1">
            <a:extLst>
              <a:ext uri="{FF2B5EF4-FFF2-40B4-BE49-F238E27FC236}">
                <a16:creationId xmlns:a16="http://schemas.microsoft.com/office/drawing/2014/main" id="{7BD6AF3E-A62C-F068-A8CB-379AA9294E4C}"/>
              </a:ext>
            </a:extLst>
          </p:cNvPr>
          <p:cNvSpPr txBox="1"/>
          <p:nvPr/>
        </p:nvSpPr>
        <p:spPr>
          <a:xfrm>
            <a:off x="2725152" y="965534"/>
            <a:ext cx="2535655" cy="189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Inhaltsplatzhalter 1">
            <a:extLst>
              <a:ext uri="{FF2B5EF4-FFF2-40B4-BE49-F238E27FC236}">
                <a16:creationId xmlns:a16="http://schemas.microsoft.com/office/drawing/2014/main" id="{85CE6B57-E3ED-2E92-3BB0-BACA27204F2B}"/>
              </a:ext>
            </a:extLst>
          </p:cNvPr>
          <p:cNvSpPr txBox="1">
            <a:spLocks/>
          </p:cNvSpPr>
          <p:nvPr/>
        </p:nvSpPr>
        <p:spPr bwMode="auto">
          <a:xfrm>
            <a:off x="1790702" y="1087041"/>
            <a:ext cx="7038975" cy="36135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00025" indent="-200025" algn="l" rtl="0" eaLnBrk="0" fontAlgn="base" hangingPunct="0">
              <a:lnSpc>
                <a:spcPts val="1800"/>
              </a:lnSpc>
              <a:spcBef>
                <a:spcPts val="900"/>
              </a:spcBef>
              <a:spcAft>
                <a:spcPct val="0"/>
              </a:spcAft>
              <a:buClr>
                <a:schemeClr val="accent2"/>
              </a:buClr>
              <a:buFont typeface="Wingdings" panose="05000000000000000000" pitchFamily="2" charset="2"/>
              <a:buChar char="§"/>
              <a:defRPr sz="1650">
                <a:solidFill>
                  <a:srgbClr val="666565"/>
                </a:solidFill>
                <a:latin typeface="+mn-lt"/>
                <a:ea typeface="ＭＳ Ｐゴシック" charset="0"/>
                <a:cs typeface="Geneva" pitchFamily="-108" charset="-128"/>
              </a:defRPr>
            </a:lvl1pPr>
            <a:lvl2pPr marL="333375" indent="-133350" algn="l" rtl="0" eaLnBrk="0" fontAlgn="base" hangingPunct="0">
              <a:lnSpc>
                <a:spcPts val="1800"/>
              </a:lnSpc>
              <a:spcBef>
                <a:spcPct val="20000"/>
              </a:spcBef>
              <a:spcAft>
                <a:spcPct val="0"/>
              </a:spcAft>
              <a:buClr>
                <a:schemeClr val="accent2"/>
              </a:buClr>
              <a:buFont typeface="Symbol" charset="2"/>
              <a:buChar char="-"/>
              <a:defRPr sz="1500">
                <a:solidFill>
                  <a:srgbClr val="666565"/>
                </a:solidFill>
                <a:latin typeface="+mn-lt"/>
                <a:ea typeface="ＭＳ Ｐゴシック" charset="0"/>
                <a:cs typeface="Geneva" charset="0"/>
              </a:defRPr>
            </a:lvl2pPr>
            <a:lvl3pPr marL="472679" indent="-139304" algn="l" rtl="0" eaLnBrk="0" fontAlgn="base" hangingPunct="0">
              <a:lnSpc>
                <a:spcPts val="1800"/>
              </a:lnSpc>
              <a:spcBef>
                <a:spcPct val="20000"/>
              </a:spcBef>
              <a:spcAft>
                <a:spcPct val="0"/>
              </a:spcAft>
              <a:buClr>
                <a:schemeClr val="accent2"/>
              </a:buClr>
              <a:buFont typeface="Wingdings" panose="05000000000000000000" pitchFamily="2" charset="2"/>
              <a:buChar char="§"/>
              <a:defRPr sz="1500">
                <a:solidFill>
                  <a:srgbClr val="666565"/>
                </a:solidFill>
                <a:latin typeface="+mn-lt"/>
                <a:ea typeface="ＭＳ Ｐゴシック" charset="0"/>
                <a:cs typeface="Geneva" charset="0"/>
              </a:defRPr>
            </a:lvl3pPr>
            <a:lvl4pPr marL="606029" indent="-133350" algn="l" rtl="0" eaLnBrk="0" fontAlgn="base" hangingPunct="0">
              <a:lnSpc>
                <a:spcPts val="1800"/>
              </a:lnSpc>
              <a:spcBef>
                <a:spcPct val="20000"/>
              </a:spcBef>
              <a:spcAft>
                <a:spcPct val="0"/>
              </a:spcAft>
              <a:buChar char="–"/>
              <a:defRPr sz="1500">
                <a:solidFill>
                  <a:srgbClr val="666565"/>
                </a:solidFill>
                <a:latin typeface="+mn-lt"/>
                <a:ea typeface="ＭＳ Ｐゴシック" charset="0"/>
                <a:cs typeface="Geneva" charset="0"/>
              </a:defRPr>
            </a:lvl4pPr>
            <a:lvl5pPr marL="739379" indent="-133350" algn="l" rtl="0" eaLnBrk="0" fontAlgn="base" hangingPunct="0">
              <a:lnSpc>
                <a:spcPts val="1800"/>
              </a:lnSpc>
              <a:spcBef>
                <a:spcPct val="20000"/>
              </a:spcBef>
              <a:spcAft>
                <a:spcPct val="0"/>
              </a:spcAft>
              <a:buChar char="»"/>
              <a:defRPr sz="1500">
                <a:solidFill>
                  <a:srgbClr val="666565"/>
                </a:solidFill>
                <a:latin typeface="+mn-lt"/>
                <a:ea typeface="ＭＳ Ｐゴシック" charset="0"/>
                <a:cs typeface="Geneva" charset="0"/>
              </a:defRPr>
            </a:lvl5pPr>
            <a:lvl6pPr marL="1885950" indent="-171450" algn="l" rtl="0" fontAlgn="base">
              <a:spcBef>
                <a:spcPct val="20000"/>
              </a:spcBef>
              <a:spcAft>
                <a:spcPct val="0"/>
              </a:spcAft>
              <a:buChar char="»"/>
              <a:defRPr sz="900">
                <a:solidFill>
                  <a:srgbClr val="666565"/>
                </a:solidFill>
                <a:latin typeface="+mn-lt"/>
                <a:ea typeface="Geneva" pitchFamily="-108" charset="-128"/>
              </a:defRPr>
            </a:lvl6pPr>
            <a:lvl7pPr marL="2228850" indent="-171450" algn="l" rtl="0" fontAlgn="base">
              <a:spcBef>
                <a:spcPct val="20000"/>
              </a:spcBef>
              <a:spcAft>
                <a:spcPct val="0"/>
              </a:spcAft>
              <a:buChar char="»"/>
              <a:defRPr sz="900">
                <a:solidFill>
                  <a:srgbClr val="666565"/>
                </a:solidFill>
                <a:latin typeface="+mn-lt"/>
                <a:ea typeface="Geneva" pitchFamily="-108" charset="-128"/>
              </a:defRPr>
            </a:lvl7pPr>
            <a:lvl8pPr marL="2571750" indent="-171450" algn="l" rtl="0" fontAlgn="base">
              <a:spcBef>
                <a:spcPct val="20000"/>
              </a:spcBef>
              <a:spcAft>
                <a:spcPct val="0"/>
              </a:spcAft>
              <a:buChar char="»"/>
              <a:defRPr sz="900">
                <a:solidFill>
                  <a:srgbClr val="666565"/>
                </a:solidFill>
                <a:latin typeface="+mn-lt"/>
                <a:ea typeface="Geneva" pitchFamily="-108" charset="-128"/>
              </a:defRPr>
            </a:lvl8pPr>
            <a:lvl9pPr marL="2914650" indent="-171450" algn="l" rtl="0" fontAlgn="base">
              <a:spcBef>
                <a:spcPct val="20000"/>
              </a:spcBef>
              <a:spcAft>
                <a:spcPct val="0"/>
              </a:spcAft>
              <a:buChar char="»"/>
              <a:defRPr sz="900">
                <a:solidFill>
                  <a:srgbClr val="666565"/>
                </a:solidFill>
                <a:latin typeface="+mn-lt"/>
                <a:ea typeface="Geneva" pitchFamily="-108" charset="-128"/>
              </a:defRPr>
            </a:lvl9pPr>
          </a:lstStyle>
          <a:p>
            <a:pPr defTabSz="914400">
              <a:buFont typeface="Wingdings" panose="05000000000000000000" pitchFamily="2" charset="2"/>
              <a:buNone/>
            </a:pPr>
            <a:r>
              <a:rPr lang="de-DE" altLang="de-DE" b="1" kern="0">
                <a:latin typeface="Arial" panose="020B0604020202020204" pitchFamily="34" charset="0"/>
                <a:ea typeface="ＭＳ Ｐゴシック" panose="020B0600070205080204" pitchFamily="34" charset="-128"/>
                <a:cs typeface="Geneva" charset="0"/>
              </a:rPr>
              <a:t>Überschrift 1</a:t>
            </a:r>
          </a:p>
          <a:p>
            <a:pPr defTabSz="914400"/>
            <a:r>
              <a:rPr lang="de-DE" altLang="de-DE" kern="0">
                <a:latin typeface="Arial" panose="020B0604020202020204" pitchFamily="34" charset="0"/>
                <a:ea typeface="ＭＳ Ｐゴシック" panose="020B0600070205080204" pitchFamily="34" charset="-128"/>
                <a:cs typeface="Geneva" charset="0"/>
              </a:rPr>
              <a:t>Text A</a:t>
            </a:r>
          </a:p>
          <a:p>
            <a:pPr defTabSz="914400"/>
            <a:r>
              <a:rPr lang="de-DE" altLang="de-DE" kern="0">
                <a:latin typeface="Arial" panose="020B0604020202020204" pitchFamily="34" charset="0"/>
                <a:ea typeface="ＭＳ Ｐゴシック" panose="020B0600070205080204" pitchFamily="34" charset="-128"/>
                <a:cs typeface="Geneva" charset="0"/>
              </a:rPr>
              <a:t>Text B</a:t>
            </a:r>
          </a:p>
          <a:p>
            <a:pPr defTabSz="914400"/>
            <a:endParaRPr lang="de-DE" altLang="de-DE" kern="0">
              <a:latin typeface="Arial" panose="020B0604020202020204" pitchFamily="34" charset="0"/>
              <a:ea typeface="ＭＳ Ｐゴシック" panose="020B0600070205080204" pitchFamily="34" charset="-128"/>
              <a:cs typeface="Geneva" charset="0"/>
            </a:endParaRPr>
          </a:p>
          <a:p>
            <a:pPr defTabSz="914400">
              <a:buFont typeface="Wingdings" panose="05000000000000000000" pitchFamily="2" charset="2"/>
              <a:buNone/>
            </a:pPr>
            <a:r>
              <a:rPr lang="de-DE" altLang="de-DE" b="1" kern="0">
                <a:latin typeface="Arial" panose="020B0604020202020204" pitchFamily="34" charset="0"/>
                <a:ea typeface="ＭＳ Ｐゴシック" panose="020B0600070205080204" pitchFamily="34" charset="-128"/>
                <a:cs typeface="Geneva" charset="0"/>
              </a:rPr>
              <a:t>Überschrift 2</a:t>
            </a:r>
          </a:p>
          <a:p>
            <a:pPr defTabSz="914400"/>
            <a:r>
              <a:rPr lang="de-DE" altLang="de-DE" kern="0">
                <a:latin typeface="Arial" panose="020B0604020202020204" pitchFamily="34" charset="0"/>
                <a:ea typeface="ＭＳ Ｐゴシック" panose="020B0600070205080204" pitchFamily="34" charset="-128"/>
                <a:cs typeface="Geneva" charset="0"/>
              </a:rPr>
              <a:t>Text A </a:t>
            </a:r>
          </a:p>
          <a:p>
            <a:pPr lvl="1" defTabSz="914400">
              <a:buFont typeface="Symbol" panose="05050102010706020507" pitchFamily="18" charset="2"/>
              <a:buChar char="-"/>
            </a:pPr>
            <a:r>
              <a:rPr lang="de-DE" altLang="de-DE" kern="0">
                <a:latin typeface="Arial" panose="020B0604020202020204" pitchFamily="34" charset="0"/>
                <a:ea typeface="ＭＳ Ｐゴシック" panose="020B0600070205080204" pitchFamily="34" charset="-128"/>
              </a:rPr>
              <a:t>Unterpunkt 1 </a:t>
            </a:r>
          </a:p>
          <a:p>
            <a:pPr lvl="1" defTabSz="914400">
              <a:buFont typeface="Symbol" panose="05050102010706020507" pitchFamily="18" charset="2"/>
              <a:buChar char="-"/>
            </a:pPr>
            <a:r>
              <a:rPr lang="de-DE" altLang="de-DE" kern="0">
                <a:latin typeface="Arial" panose="020B0604020202020204" pitchFamily="34" charset="0"/>
                <a:ea typeface="ＭＳ Ｐゴシック" panose="020B0600070205080204" pitchFamily="34" charset="-128"/>
              </a:rPr>
              <a:t>Unterpunkt 2 </a:t>
            </a:r>
          </a:p>
          <a:p>
            <a:pPr defTabSz="914400"/>
            <a:r>
              <a:rPr lang="de-DE" altLang="de-DE" kern="0">
                <a:latin typeface="Arial" panose="020B0604020202020204" pitchFamily="34" charset="0"/>
                <a:ea typeface="ＭＳ Ｐゴシック" panose="020B0600070205080204" pitchFamily="34" charset="-128"/>
                <a:cs typeface="Geneva" charset="0"/>
              </a:rPr>
              <a:t>Text B</a:t>
            </a:r>
          </a:p>
          <a:p>
            <a:pPr defTabSz="914400">
              <a:buFont typeface="Wingdings" panose="05000000000000000000" pitchFamily="2" charset="2"/>
              <a:buNone/>
            </a:pPr>
            <a:endParaRPr lang="de-DE" altLang="de-DE" kern="0">
              <a:latin typeface="Arial" panose="020B0604020202020204" pitchFamily="34" charset="0"/>
              <a:ea typeface="ＭＳ Ｐゴシック" panose="020B0600070205080204" pitchFamily="34" charset="-128"/>
              <a:cs typeface="Geneva" charset="0"/>
            </a:endParaRPr>
          </a:p>
        </p:txBody>
      </p:sp>
      <p:sp>
        <p:nvSpPr>
          <p:cNvPr id="6" name="Titel 2">
            <a:extLst>
              <a:ext uri="{FF2B5EF4-FFF2-40B4-BE49-F238E27FC236}">
                <a16:creationId xmlns:a16="http://schemas.microsoft.com/office/drawing/2014/main" id="{6110BDD3-783C-A999-0AB2-F6862AC61818}"/>
              </a:ext>
            </a:extLst>
          </p:cNvPr>
          <p:cNvSpPr txBox="1">
            <a:spLocks/>
          </p:cNvSpPr>
          <p:nvPr/>
        </p:nvSpPr>
        <p:spPr bwMode="auto">
          <a:xfrm>
            <a:off x="1790639" y="479950"/>
            <a:ext cx="5025628"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rgbClr val="666565"/>
                </a:solidFill>
                <a:latin typeface="Calibri" panose="020F0502020204030204" pitchFamily="34" charset="0"/>
                <a:ea typeface="ＭＳ Ｐゴシック" panose="020B0600070205080204" pitchFamily="34" charset="-128"/>
                <a:cs typeface="Geneva" charset="0"/>
              </a:defRPr>
            </a:lvl1pPr>
            <a:lvl2pPr marL="742950" indent="-28575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2pPr>
            <a:lvl3pPr marL="11430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3pPr>
            <a:lvl4pPr marL="16002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4pPr>
            <a:lvl5pPr marL="20574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9pPr>
          </a:lstStyle>
          <a:p>
            <a:pPr>
              <a:spcBef>
                <a:spcPct val="0"/>
              </a:spcBef>
              <a:buNone/>
              <a:defRPr/>
            </a:pPr>
            <a:r>
              <a:rPr lang="de-DE" altLang="de-DE" sz="2025">
                <a:solidFill>
                  <a:srgbClr val="BE0023"/>
                </a:solidFill>
                <a:latin typeface="Arial" panose="020B0604020202020204" pitchFamily="34" charset="0"/>
                <a:cs typeface="Arial" panose="020B0604020202020204" pitchFamily="34" charset="0"/>
              </a:rPr>
              <a:t>Leer-Folie, neutral</a:t>
            </a:r>
          </a:p>
        </p:txBody>
      </p:sp>
    </p:spTree>
    <p:extLst>
      <p:ext uri="{BB962C8B-B14F-4D97-AF65-F5344CB8AC3E}">
        <p14:creationId xmlns:p14="http://schemas.microsoft.com/office/powerpoint/2010/main" val="279521820"/>
      </p:ext>
    </p:extLst>
  </p:cSld>
  <p:clrMapOvr>
    <a:masterClrMapping/>
  </p:clrMapOvr>
</p:sld>
</file>

<file path=ppt/theme/theme1.xml><?xml version="1.0" encoding="utf-8"?>
<a:theme xmlns:a="http://schemas.openxmlformats.org/drawingml/2006/main" name="1_Benutzerdefiniertes Design">
  <a:themeElements>
    <a:clrScheme name="Lilly">
      <a:dk1>
        <a:sysClr val="windowText" lastClr="000000"/>
      </a:dk1>
      <a:lt1>
        <a:sysClr val="window" lastClr="FFFFFF"/>
      </a:lt1>
      <a:dk2>
        <a:srgbClr val="1F497D"/>
      </a:dk2>
      <a:lt2>
        <a:srgbClr val="EEECE1"/>
      </a:lt2>
      <a:accent1>
        <a:srgbClr val="666565"/>
      </a:accent1>
      <a:accent2>
        <a:srgbClr val="BE0023"/>
      </a:accent2>
      <a:accent3>
        <a:srgbClr val="AAAAAA"/>
      </a:accent3>
      <a:accent4>
        <a:srgbClr val="BEBEBE"/>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enutzerdefiniertes Design">
  <a:themeElements>
    <a:clrScheme name="Lilly">
      <a:dk1>
        <a:sysClr val="windowText" lastClr="000000"/>
      </a:dk1>
      <a:lt1>
        <a:sysClr val="window" lastClr="FFFFFF"/>
      </a:lt1>
      <a:dk2>
        <a:srgbClr val="1F497D"/>
      </a:dk2>
      <a:lt2>
        <a:srgbClr val="EEECE1"/>
      </a:lt2>
      <a:accent1>
        <a:srgbClr val="666565"/>
      </a:accent1>
      <a:accent2>
        <a:srgbClr val="BE0023"/>
      </a:accent2>
      <a:accent3>
        <a:srgbClr val="AAAAAA"/>
      </a:accent3>
      <a:accent4>
        <a:srgbClr val="BEBEBE"/>
      </a:accent4>
      <a:accent5>
        <a:srgbClr val="4BACC6"/>
      </a:accent5>
      <a:accent6>
        <a:srgbClr val="F79646"/>
      </a:accent6>
      <a:hlink>
        <a:srgbClr val="0000FF"/>
      </a:hlink>
      <a:folHlink>
        <a:srgbClr val="800080"/>
      </a:folHlink>
    </a:clrScheme>
    <a:fontScheme name="2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defRPr>
        </a:defPPr>
      </a:lstStyle>
    </a:lnDef>
  </a:objectDefaults>
  <a:extraClrSchemeLst>
    <a:extraClrScheme>
      <a:clrScheme name="2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enutzerdefiniertes Design">
  <a:themeElements>
    <a:clrScheme name="Lilly">
      <a:dk1>
        <a:sysClr val="windowText" lastClr="000000"/>
      </a:dk1>
      <a:lt1>
        <a:sysClr val="window" lastClr="FFFFFF"/>
      </a:lt1>
      <a:dk2>
        <a:srgbClr val="1F497D"/>
      </a:dk2>
      <a:lt2>
        <a:srgbClr val="EEECE1"/>
      </a:lt2>
      <a:accent1>
        <a:srgbClr val="666565"/>
      </a:accent1>
      <a:accent2>
        <a:srgbClr val="BE0023"/>
      </a:accent2>
      <a:accent3>
        <a:srgbClr val="AAAAAA"/>
      </a:accent3>
      <a:accent4>
        <a:srgbClr val="BEBEBE"/>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Benutzerdefiniertes Design">
  <a:themeElements>
    <a:clrScheme name="Lilly">
      <a:dk1>
        <a:sysClr val="windowText" lastClr="000000"/>
      </a:dk1>
      <a:lt1>
        <a:sysClr val="window" lastClr="FFFFFF"/>
      </a:lt1>
      <a:dk2>
        <a:srgbClr val="1F497D"/>
      </a:dk2>
      <a:lt2>
        <a:srgbClr val="EEECE1"/>
      </a:lt2>
      <a:accent1>
        <a:srgbClr val="666565"/>
      </a:accent1>
      <a:accent2>
        <a:srgbClr val="BE0023"/>
      </a:accent2>
      <a:accent3>
        <a:srgbClr val="AAAAAA"/>
      </a:accent3>
      <a:accent4>
        <a:srgbClr val="BEBEBE"/>
      </a:accent4>
      <a:accent5>
        <a:srgbClr val="4BACC6"/>
      </a:accent5>
      <a:accent6>
        <a:srgbClr val="F79646"/>
      </a:accent6>
      <a:hlink>
        <a:srgbClr val="0000FF"/>
      </a:hlink>
      <a:folHlink>
        <a:srgbClr val="800080"/>
      </a:folHlink>
    </a:clrScheme>
    <a:fontScheme name="2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defRPr>
        </a:defPPr>
      </a:lstStyle>
    </a:lnDef>
  </a:objectDefaults>
  <a:extraClrSchemeLst>
    <a:extraClrScheme>
      <a:clrScheme name="2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5bc12f-6d01-4c74-86b5-8a06cac99d47">
      <Terms xmlns="http://schemas.microsoft.com/office/infopath/2007/PartnerControls"/>
    </lcf76f155ced4ddcb4097134ff3c332f>
    <TaxCatchAll xmlns="dec946da-cbc1-44c4-9ef4-54637fd1e9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B4F188871C5C44DBDF10B7999B35ED1" ma:contentTypeVersion="18" ma:contentTypeDescription="Ein neues Dokument erstellen." ma:contentTypeScope="" ma:versionID="5e3e496d746a577c69aace33347b2c28">
  <xsd:schema xmlns:xsd="http://www.w3.org/2001/XMLSchema" xmlns:xs="http://www.w3.org/2001/XMLSchema" xmlns:p="http://schemas.microsoft.com/office/2006/metadata/properties" xmlns:ns2="475bc12f-6d01-4c74-86b5-8a06cac99d47" xmlns:ns3="dec946da-cbc1-44c4-9ef4-54637fd1e973" targetNamespace="http://schemas.microsoft.com/office/2006/metadata/properties" ma:root="true" ma:fieldsID="d6e445dd46a7e4696fccb64ae1a08bb8" ns2:_="" ns3:_="">
    <xsd:import namespace="475bc12f-6d01-4c74-86b5-8a06cac99d47"/>
    <xsd:import namespace="dec946da-cbc1-44c4-9ef4-54637fd1e9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bc12f-6d01-4c74-86b5-8a06cac99d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f9adb9bf-65a7-4dcd-b9fe-2cabe70ed6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c946da-cbc1-44c4-9ef4-54637fd1e973"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168520a-b21e-470b-81c4-61e12ecad24d}" ma:internalName="TaxCatchAll" ma:showField="CatchAllData" ma:web="dec946da-cbc1-44c4-9ef4-54637fd1e9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BF585B-1CF4-486C-B1E1-4B10A30A29E8}">
  <ds:schemaRefs>
    <ds:schemaRef ds:uri="http://schemas.microsoft.com/sharepoint/v3/contenttype/forms"/>
  </ds:schemaRefs>
</ds:datastoreItem>
</file>

<file path=customXml/itemProps2.xml><?xml version="1.0" encoding="utf-8"?>
<ds:datastoreItem xmlns:ds="http://schemas.openxmlformats.org/officeDocument/2006/customXml" ds:itemID="{C97B7A65-6B07-4A79-BA04-FD0B7A1CF3F8}">
  <ds:schemaRefs>
    <ds:schemaRef ds:uri="http://www.w3.org/XML/1998/namespace"/>
    <ds:schemaRef ds:uri="http://schemas.microsoft.com/office/2006/documentManagement/types"/>
    <ds:schemaRef ds:uri="http://schemas.microsoft.com/office/2006/metadata/properties"/>
    <ds:schemaRef ds:uri="http://purl.org/dc/elements/1.1/"/>
    <ds:schemaRef ds:uri="efbd585e-2b43-4ee2-ab4f-2124db5f0b3a"/>
    <ds:schemaRef ds:uri="http://purl.org/dc/dcmitype/"/>
    <ds:schemaRef ds:uri="http://schemas.openxmlformats.org/package/2006/metadata/core-properties"/>
    <ds:schemaRef ds:uri="http://schemas.microsoft.com/office/infopath/2007/PartnerControls"/>
    <ds:schemaRef ds:uri="http://purl.org/dc/terms/"/>
    <ds:schemaRef ds:uri="475bc12f-6d01-4c74-86b5-8a06cac99d47"/>
    <ds:schemaRef ds:uri="dec946da-cbc1-44c4-9ef4-54637fd1e973"/>
  </ds:schemaRefs>
</ds:datastoreItem>
</file>

<file path=customXml/itemProps3.xml><?xml version="1.0" encoding="utf-8"?>
<ds:datastoreItem xmlns:ds="http://schemas.openxmlformats.org/officeDocument/2006/customXml" ds:itemID="{0535DE3A-B569-4EB1-AE9B-0E54BB38A4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bc12f-6d01-4c74-86b5-8a06cac99d47"/>
    <ds:schemaRef ds:uri="dec946da-cbc1-44c4-9ef4-54637fd1e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13295</Words>
  <Application>Microsoft Office PowerPoint</Application>
  <PresentationFormat>Bildschirmpräsentation (16:9)</PresentationFormat>
  <Paragraphs>1536</Paragraphs>
  <Slides>93</Slides>
  <Notes>85</Notes>
  <HiddenSlides>0</HiddenSlides>
  <MMClips>0</MMClips>
  <ScaleCrop>false</ScaleCrop>
  <HeadingPairs>
    <vt:vector size="6" baseType="variant">
      <vt:variant>
        <vt:lpstr>Verwendete Schriftarten</vt:lpstr>
      </vt:variant>
      <vt:variant>
        <vt:i4>10</vt:i4>
      </vt:variant>
      <vt:variant>
        <vt:lpstr>Design</vt:lpstr>
      </vt:variant>
      <vt:variant>
        <vt:i4>6</vt:i4>
      </vt:variant>
      <vt:variant>
        <vt:lpstr>Folientitel</vt:lpstr>
      </vt:variant>
      <vt:variant>
        <vt:i4>93</vt:i4>
      </vt:variant>
    </vt:vector>
  </HeadingPairs>
  <TitlesOfParts>
    <vt:vector size="109" baseType="lpstr">
      <vt:lpstr>ＭＳ Ｐゴシック</vt:lpstr>
      <vt:lpstr>Arial</vt:lpstr>
      <vt:lpstr>Arial,Sans-Serif</vt:lpstr>
      <vt:lpstr>Calibri</vt:lpstr>
      <vt:lpstr>Calibri Light</vt:lpstr>
      <vt:lpstr>Segoe UI</vt:lpstr>
      <vt:lpstr>Symbol</vt:lpstr>
      <vt:lpstr>verdana</vt:lpstr>
      <vt:lpstr>verdana</vt:lpstr>
      <vt:lpstr>Wingdings</vt:lpstr>
      <vt:lpstr>1_Benutzerdefiniertes Design</vt:lpstr>
      <vt:lpstr>2_Benutzerdefiniertes Design</vt:lpstr>
      <vt:lpstr>3_Benutzerdefiniertes Design</vt:lpstr>
      <vt:lpstr>4_Benutzerdefiniertes Design</vt:lpstr>
      <vt:lpstr>5_Benutzerdefiniertes Design</vt:lpstr>
      <vt:lpstr>Office</vt:lpstr>
      <vt:lpstr>Sicherer Umgang mit Zytostatika </vt:lpstr>
      <vt:lpstr>Themenübersicht</vt:lpstr>
      <vt:lpstr>Einführung </vt:lpstr>
      <vt:lpstr>Einführung</vt:lpstr>
      <vt:lpstr>Einführung</vt:lpstr>
      <vt:lpstr>Gefahren und Risiken: Kontamination des Personals &amp; der Umgebung </vt:lpstr>
      <vt:lpstr>Kontamination des Personals &amp; der Umgebung</vt:lpstr>
      <vt:lpstr>Kontaminierte Oberflächen medizinischer Bereich</vt:lpstr>
      <vt:lpstr>Kontaminierte Oberflächen medizinischer Bereich</vt:lpstr>
      <vt:lpstr>Kontaminierte Oberflächen medizinischer Bereich</vt:lpstr>
      <vt:lpstr>Kontamination des Personals &amp; der Umgebung</vt:lpstr>
      <vt:lpstr>Gefährdung durch Zytostatika</vt:lpstr>
      <vt:lpstr>Gefährdung durch Zytostatika und Schutzmaßnahmen</vt:lpstr>
      <vt:lpstr>Gefährdung durch Zytostatika und Schutzmaßnahmen</vt:lpstr>
      <vt:lpstr>Gefährdung durch Zytostatika und Schutzmaßnahmen</vt:lpstr>
      <vt:lpstr>Gefährdung durch Zytostatika und Schutzmaßnahmen</vt:lpstr>
      <vt:lpstr>Kontamination des Personals &amp; der Umgebung</vt:lpstr>
      <vt:lpstr>Kontamination des Personals &amp; der Umgebung</vt:lpstr>
      <vt:lpstr>Kontamination des Personals &amp; der Umgebung</vt:lpstr>
      <vt:lpstr>Gefahren und Risiken: Toxizität </vt:lpstr>
      <vt:lpstr>Lokale Toxizität von Zytostatika</vt:lpstr>
      <vt:lpstr>PowerPoint-Präsentation</vt:lpstr>
      <vt:lpstr>Systemische Toxizität von Zytostatika</vt:lpstr>
      <vt:lpstr>Akute systemische Toxizität</vt:lpstr>
      <vt:lpstr>Gefährdung durch Zytostatika</vt:lpstr>
      <vt:lpstr>Gefährdung durch Zytostatika </vt:lpstr>
      <vt:lpstr>Gefährdung durch Zytostatika </vt:lpstr>
      <vt:lpstr>Rechtlicher Rahmen </vt:lpstr>
      <vt:lpstr>Gesetze, Richtlinien, Empfehlungen zur Herstellung, Verabreichung und Entsorgung von Zytostatika</vt:lpstr>
      <vt:lpstr>PowerPoint-Präsentation</vt:lpstr>
      <vt:lpstr>PowerPoint-Präsentation</vt:lpstr>
      <vt:lpstr>PowerPoint-Präsentation</vt:lpstr>
      <vt:lpstr>Vorbereitung und sichere Applikation von Zytostatika </vt:lpstr>
      <vt:lpstr>Allgemeine Verhaltensregeln</vt:lpstr>
      <vt:lpstr>Anlieferung von Zytostatika in die onkologische Einrichtung </vt:lpstr>
      <vt:lpstr>Kontrolle und Lagerung</vt:lpstr>
      <vt:lpstr>Vorbereitung zur Applikation</vt:lpstr>
      <vt:lpstr>Vorbereitung zur Applikation</vt:lpstr>
      <vt:lpstr>Sichere parenterale Applikation </vt:lpstr>
      <vt:lpstr>Sichere parenterale Applikation </vt:lpstr>
      <vt:lpstr>Umgang mit dem Zytostatika-Sicherheitsbesteck</vt:lpstr>
      <vt:lpstr>Umgang mit dem Zytostatika-Sicherheitsbesteck</vt:lpstr>
      <vt:lpstr>Umgang mit dem Zytostatika-Sicherheitsbesteck</vt:lpstr>
      <vt:lpstr>Umgang mit dem Zytostatika-Sicherheitsbesteck</vt:lpstr>
      <vt:lpstr>Umgang mit dem Zytostatika-Sicherheitsbesteck</vt:lpstr>
      <vt:lpstr>Umgang mit dem Zytostatika-Sicherheitsbesteck</vt:lpstr>
      <vt:lpstr>Umgang mit dem Zytostatika-Sicherheitsbesteck</vt:lpstr>
      <vt:lpstr>Sichere perorale Applikation </vt:lpstr>
      <vt:lpstr>Sichere perorale Applikation </vt:lpstr>
      <vt:lpstr>Alternative Applikationswege - oral</vt:lpstr>
      <vt:lpstr>Alternative Applikationswege - oral</vt:lpstr>
      <vt:lpstr>Alternative Applikationswege - oral</vt:lpstr>
      <vt:lpstr>Alternative Applikationswege - Variante</vt:lpstr>
      <vt:lpstr>Alternative Applikationswege - oral</vt:lpstr>
      <vt:lpstr>Patientenhinweise perorale Applikation </vt:lpstr>
      <vt:lpstr>Patientenhinweise perorale Applikation </vt:lpstr>
      <vt:lpstr>PowerPoint-Präsentation</vt:lpstr>
      <vt:lpstr>Richtige Entsorgung von Zytostatika [16] </vt:lpstr>
      <vt:lpstr>Abfälle ohne besondere Anforderungen [15]</vt:lpstr>
      <vt:lpstr>Abfälle ohne besondere Anforderungen [15] </vt:lpstr>
      <vt:lpstr>Stark kontaminierte Abfälle</vt:lpstr>
      <vt:lpstr>Stark kontaminierte Abfälle</vt:lpstr>
      <vt:lpstr>Sichere Entsorgung – Zusammenfassung </vt:lpstr>
      <vt:lpstr>Umgang mit Patientenausscheidungen </vt:lpstr>
      <vt:lpstr>Umgang mit Patientenausscheidungen </vt:lpstr>
      <vt:lpstr>Ausscheidungsraten von Zytostatika (Auswahl) [17] </vt:lpstr>
      <vt:lpstr>Kontaminierte Textilien </vt:lpstr>
      <vt:lpstr>Verhalten und Maßnahmen bei Zytostatika-Unfällen [18] </vt:lpstr>
      <vt:lpstr>Grundregeln</vt:lpstr>
      <vt:lpstr>Dekontamination von Personen</vt:lpstr>
      <vt:lpstr>Dekontamination von Personen</vt:lpstr>
      <vt:lpstr>Dekontamination von Kleidung</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Dokumentation und letzte Schritte</vt:lpstr>
      <vt:lpstr>Messmethoden von Zytostatika</vt:lpstr>
      <vt:lpstr>Messmethoden für Zytostatika [14, 24]</vt:lpstr>
      <vt:lpstr>Messmethoden für Zytostatika [10]</vt:lpstr>
      <vt:lpstr>Messmethoden für Zytostatika [14]</vt:lpstr>
      <vt:lpstr>Messmethoden für Zytostatika [14]</vt:lpstr>
      <vt:lpstr>Vielen Dank für Ihre Aufmerksamkeit und stets sicheres Arbeiten! </vt:lpstr>
      <vt:lpstr>Lernerfolgskontrolle</vt:lpstr>
      <vt:lpstr>Referenzen</vt:lpstr>
      <vt:lpstr>Referenzen</vt:lpstr>
      <vt:lpstr>Referenzen</vt:lpstr>
      <vt:lpstr>Leer-Folien für Ihre eigenen Ergänzungen</vt:lpstr>
      <vt:lpstr>PowerPoint-Präsentation</vt:lpstr>
      <vt:lpstr>PowerPoint-Präsentation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Plendl, Wolfgang</dc:creator>
  <cp:lastModifiedBy>Nina Reitz</cp:lastModifiedBy>
  <cp:revision>1</cp:revision>
  <cp:lastPrinted>2014-08-19T07:13:56Z</cp:lastPrinted>
  <dcterms:created xsi:type="dcterms:W3CDTF">2011-02-28T11:34:53Z</dcterms:created>
  <dcterms:modified xsi:type="dcterms:W3CDTF">2024-12-09T12:54:54Z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0x0101007B4F188871C5C44DBDF10B7999B35ED1</vt:lpwstr>
  </property>
  <property fmtid="{D5CDD505-2E9C-101B-9397-08002B2CF9AE}" pid="3" name="Order">
    <vt:r8>906400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